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2"/>
  </p:notesMasterIdLst>
  <p:sldIdLst>
    <p:sldId id="256" r:id="rId2"/>
    <p:sldId id="608" r:id="rId3"/>
    <p:sldId id="617" r:id="rId4"/>
    <p:sldId id="618" r:id="rId5"/>
    <p:sldId id="257" r:id="rId6"/>
    <p:sldId id="258" r:id="rId7"/>
    <p:sldId id="539" r:id="rId8"/>
    <p:sldId id="334" r:id="rId9"/>
    <p:sldId id="335" r:id="rId10"/>
    <p:sldId id="336" r:id="rId11"/>
    <p:sldId id="605" r:id="rId12"/>
    <p:sldId id="337" r:id="rId13"/>
    <p:sldId id="338" r:id="rId14"/>
    <p:sldId id="606" r:id="rId15"/>
    <p:sldId id="607" r:id="rId16"/>
    <p:sldId id="260" r:id="rId17"/>
    <p:sldId id="270" r:id="rId18"/>
    <p:sldId id="259" r:id="rId19"/>
    <p:sldId id="538" r:id="rId20"/>
    <p:sldId id="350" r:id="rId21"/>
    <p:sldId id="351" r:id="rId22"/>
    <p:sldId id="609" r:id="rId23"/>
    <p:sldId id="308" r:id="rId24"/>
    <p:sldId id="309" r:id="rId25"/>
    <p:sldId id="261" r:id="rId26"/>
    <p:sldId id="262" r:id="rId27"/>
    <p:sldId id="263" r:id="rId28"/>
    <p:sldId id="264" r:id="rId29"/>
    <p:sldId id="265" r:id="rId30"/>
    <p:sldId id="266" r:id="rId31"/>
    <p:sldId id="267" r:id="rId32"/>
    <p:sldId id="268" r:id="rId33"/>
    <p:sldId id="269" r:id="rId34"/>
    <p:sldId id="622" r:id="rId35"/>
    <p:sldId id="457" r:id="rId36"/>
    <p:sldId id="353" r:id="rId37"/>
    <p:sldId id="349" r:id="rId38"/>
    <p:sldId id="545" r:id="rId39"/>
    <p:sldId id="546" r:id="rId40"/>
    <p:sldId id="624" r:id="rId41"/>
    <p:sldId id="378" r:id="rId42"/>
    <p:sldId id="373" r:id="rId43"/>
    <p:sldId id="472" r:id="rId44"/>
    <p:sldId id="374" r:id="rId45"/>
    <p:sldId id="625" r:id="rId46"/>
    <p:sldId id="375" r:id="rId47"/>
    <p:sldId id="383" r:id="rId48"/>
    <p:sldId id="384" r:id="rId49"/>
    <p:sldId id="385" r:id="rId50"/>
    <p:sldId id="386" r:id="rId51"/>
    <p:sldId id="399" r:id="rId52"/>
    <p:sldId id="623" r:id="rId53"/>
    <p:sldId id="387" r:id="rId54"/>
    <p:sldId id="390" r:id="rId55"/>
    <p:sldId id="396" r:id="rId56"/>
    <p:sldId id="397" r:id="rId57"/>
    <p:sldId id="392" r:id="rId58"/>
    <p:sldId id="393" r:id="rId59"/>
    <p:sldId id="473" r:id="rId60"/>
    <p:sldId id="394" r:id="rId61"/>
    <p:sldId id="474" r:id="rId62"/>
    <p:sldId id="541" r:id="rId63"/>
    <p:sldId id="400" r:id="rId64"/>
    <p:sldId id="398" r:id="rId65"/>
    <p:sldId id="401" r:id="rId66"/>
    <p:sldId id="402" r:id="rId67"/>
    <p:sldId id="403" r:id="rId68"/>
    <p:sldId id="404" r:id="rId69"/>
    <p:sldId id="405" r:id="rId70"/>
    <p:sldId id="579" r:id="rId71"/>
    <p:sldId id="580" r:id="rId72"/>
    <p:sldId id="581" r:id="rId73"/>
    <p:sldId id="582" r:id="rId74"/>
    <p:sldId id="583" r:id="rId75"/>
    <p:sldId id="619" r:id="rId76"/>
    <p:sldId id="584" r:id="rId77"/>
    <p:sldId id="585" r:id="rId78"/>
    <p:sldId id="586" r:id="rId79"/>
    <p:sldId id="587" r:id="rId80"/>
    <p:sldId id="588" r:id="rId81"/>
    <p:sldId id="475" r:id="rId82"/>
    <p:sldId id="543" r:id="rId83"/>
    <p:sldId id="372" r:id="rId84"/>
    <p:sldId id="360" r:id="rId85"/>
    <p:sldId id="361" r:id="rId86"/>
    <p:sldId id="363" r:id="rId87"/>
    <p:sldId id="364" r:id="rId88"/>
    <p:sldId id="365" r:id="rId89"/>
    <p:sldId id="366" r:id="rId90"/>
    <p:sldId id="367" r:id="rId91"/>
    <p:sldId id="368" r:id="rId92"/>
    <p:sldId id="369" r:id="rId93"/>
    <p:sldId id="370" r:id="rId94"/>
    <p:sldId id="371" r:id="rId95"/>
    <p:sldId id="544" r:id="rId96"/>
    <p:sldId id="355" r:id="rId97"/>
    <p:sldId id="406" r:id="rId98"/>
    <p:sldId id="407" r:id="rId99"/>
    <p:sldId id="408" r:id="rId100"/>
    <p:sldId id="409" r:id="rId101"/>
    <p:sldId id="410" r:id="rId102"/>
    <p:sldId id="411" r:id="rId103"/>
    <p:sldId id="412" r:id="rId104"/>
    <p:sldId id="484" r:id="rId105"/>
    <p:sldId id="486" r:id="rId106"/>
    <p:sldId id="547" r:id="rId107"/>
    <p:sldId id="488" r:id="rId108"/>
    <p:sldId id="490" r:id="rId109"/>
    <p:sldId id="491" r:id="rId110"/>
    <p:sldId id="413" r:id="rId111"/>
    <p:sldId id="414" r:id="rId112"/>
    <p:sldId id="416" r:id="rId113"/>
    <p:sldId id="415" r:id="rId114"/>
    <p:sldId id="476" r:id="rId115"/>
    <p:sldId id="477" r:id="rId116"/>
    <p:sldId id="478" r:id="rId117"/>
    <p:sldId id="479" r:id="rId118"/>
    <p:sldId id="418" r:id="rId119"/>
    <p:sldId id="458" r:id="rId120"/>
    <p:sldId id="548" r:id="rId121"/>
    <p:sldId id="549" r:id="rId122"/>
    <p:sldId id="550" r:id="rId123"/>
    <p:sldId id="551" r:id="rId124"/>
    <p:sldId id="552" r:id="rId125"/>
    <p:sldId id="553" r:id="rId126"/>
    <p:sldId id="554" r:id="rId127"/>
    <p:sldId id="555" r:id="rId128"/>
    <p:sldId id="556" r:id="rId129"/>
    <p:sldId id="557" r:id="rId130"/>
    <p:sldId id="558" r:id="rId131"/>
    <p:sldId id="559" r:id="rId132"/>
    <p:sldId id="459" r:id="rId133"/>
    <p:sldId id="460" r:id="rId134"/>
    <p:sldId id="461" r:id="rId135"/>
    <p:sldId id="462" r:id="rId136"/>
    <p:sldId id="463" r:id="rId137"/>
    <p:sldId id="533" r:id="rId138"/>
    <p:sldId id="534" r:id="rId139"/>
    <p:sldId id="536" r:id="rId140"/>
    <p:sldId id="535" r:id="rId141"/>
    <p:sldId id="493" r:id="rId142"/>
    <p:sldId id="465" r:id="rId143"/>
    <p:sldId id="466" r:id="rId144"/>
    <p:sldId id="467" r:id="rId145"/>
    <p:sldId id="468" r:id="rId146"/>
    <p:sldId id="494" r:id="rId147"/>
    <p:sldId id="621" r:id="rId148"/>
    <p:sldId id="469" r:id="rId149"/>
    <p:sldId id="470" r:id="rId150"/>
    <p:sldId id="471" r:id="rId151"/>
    <p:sldId id="529" r:id="rId152"/>
    <p:sldId id="530" r:id="rId153"/>
    <p:sldId id="294" r:id="rId154"/>
    <p:sldId id="295" r:id="rId155"/>
    <p:sldId id="296" r:id="rId156"/>
    <p:sldId id="297" r:id="rId157"/>
    <p:sldId id="298" r:id="rId158"/>
    <p:sldId id="299" r:id="rId159"/>
    <p:sldId id="300" r:id="rId160"/>
    <p:sldId id="301" r:id="rId161"/>
    <p:sldId id="302" r:id="rId162"/>
    <p:sldId id="303" r:id="rId163"/>
    <p:sldId id="304" r:id="rId164"/>
    <p:sldId id="305" r:id="rId165"/>
    <p:sldId id="306" r:id="rId166"/>
    <p:sldId id="499" r:id="rId167"/>
    <p:sldId id="523" r:id="rId168"/>
    <p:sldId id="525" r:id="rId169"/>
    <p:sldId id="526" r:id="rId170"/>
    <p:sldId id="498" r:id="rId171"/>
    <p:sldId id="518" r:id="rId172"/>
    <p:sldId id="537" r:id="rId173"/>
    <p:sldId id="604" r:id="rId174"/>
    <p:sldId id="515" r:id="rId175"/>
    <p:sldId id="516" r:id="rId176"/>
    <p:sldId id="520" r:id="rId177"/>
    <p:sldId id="521" r:id="rId178"/>
    <p:sldId id="522" r:id="rId179"/>
    <p:sldId id="500" r:id="rId180"/>
    <p:sldId id="502" r:id="rId181"/>
    <p:sldId id="501" r:id="rId182"/>
    <p:sldId id="503" r:id="rId183"/>
    <p:sldId id="504" r:id="rId184"/>
    <p:sldId id="505" r:id="rId185"/>
    <p:sldId id="506" r:id="rId186"/>
    <p:sldId id="620" r:id="rId187"/>
    <p:sldId id="589" r:id="rId188"/>
    <p:sldId id="590" r:id="rId189"/>
    <p:sldId id="595" r:id="rId190"/>
    <p:sldId id="596" r:id="rId191"/>
    <p:sldId id="597" r:id="rId192"/>
    <p:sldId id="598" r:id="rId193"/>
    <p:sldId id="599" r:id="rId194"/>
    <p:sldId id="600" r:id="rId195"/>
    <p:sldId id="601" r:id="rId196"/>
    <p:sldId id="602" r:id="rId197"/>
    <p:sldId id="603" r:id="rId198"/>
    <p:sldId id="560" r:id="rId199"/>
    <p:sldId id="561" r:id="rId200"/>
    <p:sldId id="562" r:id="rId201"/>
    <p:sldId id="563" r:id="rId202"/>
    <p:sldId id="564" r:id="rId203"/>
    <p:sldId id="565" r:id="rId204"/>
    <p:sldId id="566" r:id="rId205"/>
    <p:sldId id="567" r:id="rId206"/>
    <p:sldId id="568" r:id="rId207"/>
    <p:sldId id="569" r:id="rId208"/>
    <p:sldId id="570" r:id="rId209"/>
    <p:sldId id="571" r:id="rId210"/>
    <p:sldId id="572" r:id="rId211"/>
    <p:sldId id="573" r:id="rId212"/>
    <p:sldId id="574" r:id="rId213"/>
    <p:sldId id="575" r:id="rId214"/>
    <p:sldId id="610" r:id="rId215"/>
    <p:sldId id="577" r:id="rId216"/>
    <p:sldId id="578" r:id="rId217"/>
    <p:sldId id="611" r:id="rId218"/>
    <p:sldId id="612" r:id="rId219"/>
    <p:sldId id="613" r:id="rId220"/>
    <p:sldId id="614" r:id="rId221"/>
  </p:sldIdLst>
  <p:sldSz cx="10693400" cy="7559675"/>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4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2" autoAdjust="0"/>
    <p:restoredTop sz="84441" autoAdjust="0"/>
  </p:normalViewPr>
  <p:slideViewPr>
    <p:cSldViewPr>
      <p:cViewPr varScale="1">
        <p:scale>
          <a:sx n="62" d="100"/>
          <a:sy n="62" d="100"/>
        </p:scale>
        <p:origin x="1188" y="72"/>
      </p:cViewPr>
      <p:guideLst>
        <p:guide orient="horz" pos="2189"/>
        <p:guide pos="2880"/>
      </p:guideLst>
    </p:cSldViewPr>
  </p:slideViewPr>
  <p:outlineViewPr>
    <p:cViewPr>
      <p:scale>
        <a:sx n="33" d="100"/>
        <a:sy n="33" d="100"/>
      </p:scale>
      <p:origin x="0" y="-9792"/>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5F77836-1314-41FA-9299-542E2CFFEEF2}" type="datetimeFigureOut">
              <a:rPr lang="es-ES" smtClean="0"/>
              <a:t>02/11/2020</a:t>
            </a:fld>
            <a:endParaRPr lang="es-ES"/>
          </a:p>
        </p:txBody>
      </p:sp>
      <p:sp>
        <p:nvSpPr>
          <p:cNvPr id="4" name="Marcador de imagen de diapositiva 3"/>
          <p:cNvSpPr>
            <a:spLocks noGrp="1" noRot="1" noChangeAspect="1"/>
          </p:cNvSpPr>
          <p:nvPr>
            <p:ph type="sldImg" idx="2"/>
          </p:nvPr>
        </p:nvSpPr>
        <p:spPr>
          <a:xfrm>
            <a:off x="1030288" y="1241425"/>
            <a:ext cx="4737100" cy="33496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6B7DDF70-79A8-4239-9D66-261FBAB69E9E}" type="slidenum">
              <a:rPr lang="es-ES" smtClean="0"/>
              <a:t>‹Nº›</a:t>
            </a:fld>
            <a:endParaRPr lang="es-ES"/>
          </a:p>
        </p:txBody>
      </p:sp>
    </p:spTree>
    <p:extLst>
      <p:ext uri="{BB962C8B-B14F-4D97-AF65-F5344CB8AC3E}">
        <p14:creationId xmlns:p14="http://schemas.microsoft.com/office/powerpoint/2010/main" val="2652780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perso.wanadoo.es/pictob/micropic16f84_2.htm#registro_de_estado__03h_y_83h_"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perso.wanadoo.es/pictob/micropic16f84_2.ht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Bienvenida</a:t>
            </a:r>
            <a:r>
              <a:rPr lang="es-ES" baseline="0" dirty="0"/>
              <a:t> a la cursada….</a:t>
            </a:r>
          </a:p>
          <a:p>
            <a:r>
              <a:rPr lang="es-ES" b="1" baseline="0" dirty="0">
                <a:solidFill>
                  <a:srgbClr val="FF0000"/>
                </a:solidFill>
              </a:rPr>
              <a:t>Horarios.</a:t>
            </a:r>
          </a:p>
          <a:p>
            <a:r>
              <a:rPr lang="es-ES" b="1" baseline="0" dirty="0">
                <a:solidFill>
                  <a:srgbClr val="FF0000"/>
                </a:solidFill>
              </a:rPr>
              <a:t>Formato de las clases expositivas.</a:t>
            </a:r>
          </a:p>
          <a:p>
            <a:r>
              <a:rPr lang="es-ES" b="1" baseline="0" dirty="0">
                <a:solidFill>
                  <a:srgbClr val="FF0000"/>
                </a:solidFill>
              </a:rPr>
              <a:t>Documentación residente en la web www.licrgarcia.webnode.com.ar</a:t>
            </a:r>
          </a:p>
          <a:p>
            <a:r>
              <a:rPr lang="es-ES" b="1" baseline="0" dirty="0">
                <a:solidFill>
                  <a:srgbClr val="FF0000"/>
                </a:solidFill>
              </a:rPr>
              <a:t>Guía de Lectura y TP de la guía.</a:t>
            </a:r>
          </a:p>
          <a:p>
            <a:r>
              <a:rPr lang="es-ES" b="1" baseline="0" dirty="0">
                <a:solidFill>
                  <a:srgbClr val="FF0000"/>
                </a:solidFill>
              </a:rPr>
              <a:t>Parciales y </a:t>
            </a:r>
            <a:r>
              <a:rPr lang="es-ES" b="1" baseline="0" dirty="0" err="1">
                <a:solidFill>
                  <a:srgbClr val="FF0000"/>
                </a:solidFill>
              </a:rPr>
              <a:t>Recuperatorios</a:t>
            </a:r>
            <a:r>
              <a:rPr lang="es-ES" b="1" baseline="0" dirty="0">
                <a:solidFill>
                  <a:srgbClr val="FF0000"/>
                </a:solidFill>
              </a:rPr>
              <a:t>.</a:t>
            </a:r>
          </a:p>
          <a:p>
            <a:r>
              <a:rPr lang="es-ES" b="1" baseline="0" dirty="0">
                <a:solidFill>
                  <a:srgbClr val="FF0000"/>
                </a:solidFill>
              </a:rPr>
              <a:t>Aprobación de la cursada</a:t>
            </a:r>
          </a:p>
          <a:p>
            <a:pPr marL="628650" lvl="1" indent="-171450">
              <a:buFont typeface="Arial" panose="020B0604020202020204" pitchFamily="34" charset="0"/>
              <a:buChar char="•"/>
            </a:pPr>
            <a:r>
              <a:rPr lang="es-ES" b="1" baseline="0" dirty="0">
                <a:solidFill>
                  <a:srgbClr val="FF0000"/>
                </a:solidFill>
              </a:rPr>
              <a:t>TP de la Guía de lectura.</a:t>
            </a:r>
          </a:p>
          <a:p>
            <a:pPr marL="628650" lvl="1" indent="-171450">
              <a:buFont typeface="Arial" panose="020B0604020202020204" pitchFamily="34" charset="0"/>
              <a:buChar char="•"/>
            </a:pPr>
            <a:r>
              <a:rPr lang="es-ES" b="1" baseline="0" dirty="0">
                <a:solidFill>
                  <a:srgbClr val="FF0000"/>
                </a:solidFill>
              </a:rPr>
              <a:t>TP de Programación.</a:t>
            </a:r>
          </a:p>
          <a:p>
            <a:pPr marL="628650" lvl="1" indent="-171450">
              <a:buFont typeface="Arial" panose="020B0604020202020204" pitchFamily="34" charset="0"/>
              <a:buChar char="•"/>
            </a:pPr>
            <a:endParaRPr lang="es-ES" baseline="0" dirty="0">
              <a:solidFill>
                <a:srgbClr val="FF0000"/>
              </a:solidFill>
            </a:endParaRPr>
          </a:p>
          <a:p>
            <a:endParaRPr lang="es-ES" baseline="0" dirty="0">
              <a:solidFill>
                <a:srgbClr val="FF0000"/>
              </a:solidFill>
            </a:endParaRPr>
          </a:p>
          <a:p>
            <a:r>
              <a:rPr lang="es-ES" baseline="0" dirty="0"/>
              <a:t> </a:t>
            </a:r>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a:t>
            </a:fld>
            <a:endParaRPr lang="es-ES"/>
          </a:p>
        </p:txBody>
      </p:sp>
    </p:spTree>
    <p:extLst>
      <p:ext uri="{BB962C8B-B14F-4D97-AF65-F5344CB8AC3E}">
        <p14:creationId xmlns:p14="http://schemas.microsoft.com/office/powerpoint/2010/main" val="3245259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16</a:t>
            </a:fld>
            <a:endParaRPr lang="es-ES"/>
          </a:p>
        </p:txBody>
      </p:sp>
    </p:spTree>
    <p:extLst>
      <p:ext uri="{BB962C8B-B14F-4D97-AF65-F5344CB8AC3E}">
        <p14:creationId xmlns:p14="http://schemas.microsoft.com/office/powerpoint/2010/main" val="1455687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17</a:t>
            </a:fld>
            <a:endParaRPr lang="es-ES"/>
          </a:p>
        </p:txBody>
      </p:sp>
    </p:spTree>
    <p:extLst>
      <p:ext uri="{BB962C8B-B14F-4D97-AF65-F5344CB8AC3E}">
        <p14:creationId xmlns:p14="http://schemas.microsoft.com/office/powerpoint/2010/main" val="1065187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18</a:t>
            </a:fld>
            <a:endParaRPr lang="es-ES"/>
          </a:p>
        </p:txBody>
      </p:sp>
    </p:spTree>
    <p:extLst>
      <p:ext uri="{BB962C8B-B14F-4D97-AF65-F5344CB8AC3E}">
        <p14:creationId xmlns:p14="http://schemas.microsoft.com/office/powerpoint/2010/main" val="91373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20</a:t>
            </a:fld>
            <a:endParaRPr lang="es-ES"/>
          </a:p>
        </p:txBody>
      </p:sp>
    </p:spTree>
    <p:extLst>
      <p:ext uri="{BB962C8B-B14F-4D97-AF65-F5344CB8AC3E}">
        <p14:creationId xmlns:p14="http://schemas.microsoft.com/office/powerpoint/2010/main" val="3234445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21</a:t>
            </a:fld>
            <a:endParaRPr lang="es-ES"/>
          </a:p>
        </p:txBody>
      </p:sp>
    </p:spTree>
    <p:extLst>
      <p:ext uri="{BB962C8B-B14F-4D97-AF65-F5344CB8AC3E}">
        <p14:creationId xmlns:p14="http://schemas.microsoft.com/office/powerpoint/2010/main" val="830869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23</a:t>
            </a:fld>
            <a:endParaRPr lang="es-ES"/>
          </a:p>
        </p:txBody>
      </p:sp>
    </p:spTree>
    <p:extLst>
      <p:ext uri="{BB962C8B-B14F-4D97-AF65-F5344CB8AC3E}">
        <p14:creationId xmlns:p14="http://schemas.microsoft.com/office/powerpoint/2010/main" val="263253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AR" altLang="es-ES"/>
              <a:t>La memoria del programa comienza en la posición 0000h y termina en la posición 03FFh. Esto es 1Kbyte, es decir, 1024 bytes (2</a:t>
            </a:r>
            <a:r>
              <a:rPr lang="es-AR" altLang="es-ES" baseline="30000"/>
              <a:t>10</a:t>
            </a:r>
            <a:r>
              <a:rPr lang="es-AR" altLang="es-ES"/>
              <a:t>).</a:t>
            </a:r>
          </a:p>
          <a:p>
            <a:pPr eaLnBrk="1" hangingPunct="1">
              <a:spcBef>
                <a:spcPct val="0"/>
              </a:spcBef>
            </a:pPr>
            <a:r>
              <a:rPr lang="es-AR" altLang="es-ES"/>
              <a:t>    En la figura también se muestra el PC (Contador de Programa o Program Counter). Que apunta a la dirección de memoria de la instrucción en curso y permite que el programa avance cuando se incrementa.</a:t>
            </a:r>
          </a:p>
          <a:p>
            <a:pPr eaLnBrk="1" hangingPunct="1">
              <a:spcBef>
                <a:spcPct val="0"/>
              </a:spcBef>
            </a:pPr>
            <a:r>
              <a:rPr lang="es-AR" altLang="es-ES"/>
              <a:t>    También se muestra la pila o stack, de 8 niveles (Nivel Pila 1 a Nivel Pila 8). Se utiliza cuando ejecutamos un subproceso o subrutina, es decir, un conjunto de instrucciones que hemos aislado de las demás para simplificar. En este caso el contador de programa (PC) dejará de incrementarse y apuntará a la posición de memoria de programa donde empieza la subrutina; en el primer nivel de la pila se almacenará esta llamada, hasta que se acaben de ejecutar las instrucciones que contiene, momento en el cual se seguirá con las instrucciones desde donde había sido llamada. Por eso es necesario saber donde se quedó el programa almacenándose la dirección en la pila. Podemos hacer hasta 8 llamadas a subrutinas una dentro de otra, como si de muñecas rusas se tratase. A esto se le llaman subrutinas anidadas.</a:t>
            </a:r>
          </a:p>
        </p:txBody>
      </p:sp>
      <p:sp>
        <p:nvSpPr>
          <p:cNvPr id="50180"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D33F231-D9F1-4BF9-87D0-E33772670F80}" type="slidenum">
              <a:rPr lang="es-AR" altLang="es-ES"/>
              <a:pPr eaLnBrk="1" hangingPunct="1"/>
              <a:t>24</a:t>
            </a:fld>
            <a:endParaRPr lang="es-AR" altLang="es-ES"/>
          </a:p>
        </p:txBody>
      </p:sp>
    </p:spTree>
    <p:extLst>
      <p:ext uri="{BB962C8B-B14F-4D97-AF65-F5344CB8AC3E}">
        <p14:creationId xmlns:p14="http://schemas.microsoft.com/office/powerpoint/2010/main" val="315707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25</a:t>
            </a:fld>
            <a:endParaRPr lang="es-ES"/>
          </a:p>
        </p:txBody>
      </p:sp>
    </p:spTree>
    <p:extLst>
      <p:ext uri="{BB962C8B-B14F-4D97-AF65-F5344CB8AC3E}">
        <p14:creationId xmlns:p14="http://schemas.microsoft.com/office/powerpoint/2010/main" val="3606983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26</a:t>
            </a:fld>
            <a:endParaRPr lang="es-ES"/>
          </a:p>
        </p:txBody>
      </p:sp>
    </p:spTree>
    <p:extLst>
      <p:ext uri="{BB962C8B-B14F-4D97-AF65-F5344CB8AC3E}">
        <p14:creationId xmlns:p14="http://schemas.microsoft.com/office/powerpoint/2010/main" val="2508737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27</a:t>
            </a:fld>
            <a:endParaRPr lang="es-ES"/>
          </a:p>
        </p:txBody>
      </p:sp>
    </p:spTree>
    <p:extLst>
      <p:ext uri="{BB962C8B-B14F-4D97-AF65-F5344CB8AC3E}">
        <p14:creationId xmlns:p14="http://schemas.microsoft.com/office/powerpoint/2010/main" val="399380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4</a:t>
            </a:fld>
            <a:endParaRPr lang="es-ES"/>
          </a:p>
        </p:txBody>
      </p:sp>
    </p:spTree>
    <p:extLst>
      <p:ext uri="{BB962C8B-B14F-4D97-AF65-F5344CB8AC3E}">
        <p14:creationId xmlns:p14="http://schemas.microsoft.com/office/powerpoint/2010/main" val="3149964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28</a:t>
            </a:fld>
            <a:endParaRPr lang="es-ES"/>
          </a:p>
        </p:txBody>
      </p:sp>
    </p:spTree>
    <p:extLst>
      <p:ext uri="{BB962C8B-B14F-4D97-AF65-F5344CB8AC3E}">
        <p14:creationId xmlns:p14="http://schemas.microsoft.com/office/powerpoint/2010/main" val="2102513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29</a:t>
            </a:fld>
            <a:endParaRPr lang="es-ES"/>
          </a:p>
        </p:txBody>
      </p:sp>
    </p:spTree>
    <p:extLst>
      <p:ext uri="{BB962C8B-B14F-4D97-AF65-F5344CB8AC3E}">
        <p14:creationId xmlns:p14="http://schemas.microsoft.com/office/powerpoint/2010/main" val="2284716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30</a:t>
            </a:fld>
            <a:endParaRPr lang="es-ES"/>
          </a:p>
        </p:txBody>
      </p:sp>
    </p:spTree>
    <p:extLst>
      <p:ext uri="{BB962C8B-B14F-4D97-AF65-F5344CB8AC3E}">
        <p14:creationId xmlns:p14="http://schemas.microsoft.com/office/powerpoint/2010/main" val="4199578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31</a:t>
            </a:fld>
            <a:endParaRPr lang="es-ES"/>
          </a:p>
        </p:txBody>
      </p:sp>
    </p:spTree>
    <p:extLst>
      <p:ext uri="{BB962C8B-B14F-4D97-AF65-F5344CB8AC3E}">
        <p14:creationId xmlns:p14="http://schemas.microsoft.com/office/powerpoint/2010/main" val="4160006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32</a:t>
            </a:fld>
            <a:endParaRPr lang="es-ES"/>
          </a:p>
        </p:txBody>
      </p:sp>
    </p:spTree>
    <p:extLst>
      <p:ext uri="{BB962C8B-B14F-4D97-AF65-F5344CB8AC3E}">
        <p14:creationId xmlns:p14="http://schemas.microsoft.com/office/powerpoint/2010/main" val="4194656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33</a:t>
            </a:fld>
            <a:endParaRPr lang="es-ES"/>
          </a:p>
        </p:txBody>
      </p:sp>
    </p:spTree>
    <p:extLst>
      <p:ext uri="{BB962C8B-B14F-4D97-AF65-F5344CB8AC3E}">
        <p14:creationId xmlns:p14="http://schemas.microsoft.com/office/powerpoint/2010/main" val="3138889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35</a:t>
            </a:fld>
            <a:endParaRPr lang="es-ES"/>
          </a:p>
        </p:txBody>
      </p:sp>
    </p:spTree>
    <p:extLst>
      <p:ext uri="{BB962C8B-B14F-4D97-AF65-F5344CB8AC3E}">
        <p14:creationId xmlns:p14="http://schemas.microsoft.com/office/powerpoint/2010/main" val="1554115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36</a:t>
            </a:fld>
            <a:endParaRPr lang="es-ES"/>
          </a:p>
        </p:txBody>
      </p:sp>
    </p:spTree>
    <p:extLst>
      <p:ext uri="{BB962C8B-B14F-4D97-AF65-F5344CB8AC3E}">
        <p14:creationId xmlns:p14="http://schemas.microsoft.com/office/powerpoint/2010/main" val="2832248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050" b="1" kern="1200" dirty="0">
                <a:solidFill>
                  <a:schemeClr val="tx1"/>
                </a:solidFill>
                <a:effectLst/>
                <a:latin typeface="+mn-lt"/>
                <a:ea typeface="+mn-ea"/>
                <a:cs typeface="+mn-cs"/>
              </a:rPr>
              <a:t>La ALU</a:t>
            </a:r>
            <a:endParaRPr lang="es-ES" sz="1050" b="1" kern="1200" dirty="0">
              <a:solidFill>
                <a:schemeClr val="tx1"/>
              </a:solidFill>
              <a:effectLst/>
              <a:latin typeface="+mn-lt"/>
              <a:ea typeface="+mn-ea"/>
              <a:cs typeface="+mn-cs"/>
            </a:endParaRPr>
          </a:p>
          <a:p>
            <a:r>
              <a:rPr lang="es-AR" sz="1050" kern="1200" dirty="0">
                <a:solidFill>
                  <a:schemeClr val="tx1"/>
                </a:solidFill>
                <a:effectLst/>
                <a:latin typeface="+mn-lt"/>
                <a:ea typeface="+mn-ea"/>
                <a:cs typeface="+mn-cs"/>
              </a:rPr>
              <a:t>    El PIC16F84A posee una ALU (Unidad Aritmético Lógica) de 8 bits capaz de realizar operaciones de desplazamientos, lógicas, sumas y restas. </a:t>
            </a:r>
          </a:p>
          <a:p>
            <a:r>
              <a:rPr lang="es-AR" sz="1050" kern="1200" dirty="0">
                <a:solidFill>
                  <a:schemeClr val="tx1"/>
                </a:solidFill>
                <a:effectLst/>
                <a:latin typeface="+mn-lt"/>
                <a:ea typeface="+mn-ea"/>
                <a:cs typeface="+mn-cs"/>
              </a:rPr>
              <a:t>Su salida va al </a:t>
            </a:r>
            <a:r>
              <a:rPr lang="es-AR" sz="1050" b="1" u="sng" kern="1200" dirty="0">
                <a:solidFill>
                  <a:schemeClr val="tx1"/>
                </a:solidFill>
                <a:effectLst/>
                <a:latin typeface="+mn-lt"/>
                <a:ea typeface="+mn-ea"/>
                <a:cs typeface="+mn-cs"/>
              </a:rPr>
              <a:t>registro de trabajo W </a:t>
            </a:r>
            <a:r>
              <a:rPr lang="es-AR" sz="1050" kern="1200" dirty="0">
                <a:solidFill>
                  <a:schemeClr val="tx1"/>
                </a:solidFill>
                <a:effectLst/>
                <a:latin typeface="+mn-lt"/>
                <a:ea typeface="+mn-ea"/>
                <a:cs typeface="+mn-cs"/>
              </a:rPr>
              <a:t>y también a la </a:t>
            </a:r>
            <a:r>
              <a:rPr lang="es-AR" sz="1050" b="1" u="sng" kern="1200" dirty="0">
                <a:solidFill>
                  <a:schemeClr val="tx1"/>
                </a:solidFill>
                <a:effectLst/>
                <a:latin typeface="+mn-lt"/>
                <a:ea typeface="+mn-ea"/>
                <a:cs typeface="+mn-cs"/>
              </a:rPr>
              <a:t>memoria de datos</a:t>
            </a:r>
            <a:r>
              <a:rPr lang="es-AR" sz="1050" kern="1200" dirty="0">
                <a:solidFill>
                  <a:schemeClr val="tx1"/>
                </a:solidFill>
                <a:effectLst/>
                <a:latin typeface="+mn-lt"/>
                <a:ea typeface="+mn-ea"/>
                <a:cs typeface="+mn-cs"/>
              </a:rPr>
              <a:t>, por lo tanto el resultado puede guardarse en cualquiera de los dos destinos. </a:t>
            </a:r>
            <a:r>
              <a:rPr lang="es-AR" sz="1050" b="1" kern="1200" dirty="0">
                <a:solidFill>
                  <a:srgbClr val="FF0000"/>
                </a:solidFill>
                <a:effectLst>
                  <a:outerShdw blurRad="38100" dist="38100" dir="2700000" algn="tl">
                    <a:srgbClr val="000000">
                      <a:alpha val="43137"/>
                    </a:srgbClr>
                  </a:outerShdw>
                </a:effectLst>
                <a:latin typeface="+mn-lt"/>
                <a:ea typeface="+mn-ea"/>
                <a:cs typeface="+mn-cs"/>
              </a:rPr>
              <a:t>Dependiendo de la instrucción ejecutada</a:t>
            </a:r>
            <a:r>
              <a:rPr lang="es-AR" sz="1050" kern="1200" dirty="0">
                <a:solidFill>
                  <a:schemeClr val="tx1"/>
                </a:solidFill>
                <a:effectLst/>
                <a:latin typeface="+mn-lt"/>
                <a:ea typeface="+mn-ea"/>
                <a:cs typeface="+mn-cs"/>
              </a:rPr>
              <a:t>,.</a:t>
            </a:r>
          </a:p>
          <a:p>
            <a:r>
              <a:rPr lang="es-AR" sz="1050" kern="1200" dirty="0">
                <a:solidFill>
                  <a:schemeClr val="tx1"/>
                </a:solidFill>
                <a:effectLst/>
                <a:latin typeface="+mn-lt"/>
                <a:ea typeface="+mn-ea"/>
                <a:cs typeface="+mn-cs"/>
              </a:rPr>
              <a:t>La ALU puede afectar a los bits de </a:t>
            </a:r>
            <a:r>
              <a:rPr lang="es-AR" sz="1050" b="1" u="sng" kern="1200" dirty="0">
                <a:solidFill>
                  <a:srgbClr val="FF0000"/>
                </a:solidFill>
                <a:effectLst>
                  <a:outerShdw blurRad="38100" dist="38100" dir="2700000" algn="tl">
                    <a:srgbClr val="000000">
                      <a:alpha val="43137"/>
                    </a:srgbClr>
                  </a:outerShdw>
                </a:effectLst>
                <a:latin typeface="+mn-lt"/>
                <a:ea typeface="+mn-ea"/>
                <a:cs typeface="+mn-cs"/>
              </a:rPr>
              <a:t>Acarreo , Acarreo Digital (DC) y Cero (Z) del Registro de Estado</a:t>
            </a:r>
            <a:r>
              <a:rPr lang="es-AR" sz="1050" b="1" u="sng" kern="1200" dirty="0">
                <a:solidFill>
                  <a:schemeClr val="tx1"/>
                </a:solidFill>
                <a:effectLst>
                  <a:outerShdw blurRad="38100" dist="38100" dir="2700000" algn="tl">
                    <a:srgbClr val="000000">
                      <a:alpha val="43137"/>
                    </a:srgbClr>
                  </a:outerShdw>
                </a:effectLst>
                <a:latin typeface="+mn-lt"/>
                <a:ea typeface="+mn-ea"/>
                <a:cs typeface="+mn-cs"/>
              </a:rPr>
              <a:t> (</a:t>
            </a:r>
            <a:r>
              <a:rPr lang="es-AR" sz="1050" b="1" u="sng" strike="noStrike" kern="1200" dirty="0">
                <a:solidFill>
                  <a:schemeClr val="tx1"/>
                </a:solidFill>
                <a:effectLst>
                  <a:outerShdw blurRad="38100" dist="38100" dir="2700000" algn="tl">
                    <a:srgbClr val="000000">
                      <a:alpha val="43137"/>
                    </a:srgbClr>
                  </a:outerShdw>
                </a:effectLst>
                <a:latin typeface="+mn-lt"/>
                <a:ea typeface="+mn-ea"/>
                <a:cs typeface="+mn-cs"/>
                <a:hlinkClick r:id="rId3"/>
              </a:rPr>
              <a:t>STATUS</a:t>
            </a:r>
            <a:r>
              <a:rPr lang="es-AR" sz="1050" b="1" u="sng" kern="1200" dirty="0">
                <a:solidFill>
                  <a:schemeClr val="tx1"/>
                </a:solidFill>
                <a:effectLst>
                  <a:outerShdw blurRad="38100" dist="38100" dir="2700000" algn="tl">
                    <a:srgbClr val="000000">
                      <a:alpha val="43137"/>
                    </a:srgbClr>
                  </a:outerShdw>
                </a:effectLst>
                <a:latin typeface="+mn-lt"/>
                <a:ea typeface="+mn-ea"/>
                <a:cs typeface="+mn-cs"/>
              </a:rPr>
              <a:t>)</a:t>
            </a:r>
            <a:r>
              <a:rPr lang="es-AR" sz="1050" kern="1200" dirty="0">
                <a:solidFill>
                  <a:schemeClr val="tx1"/>
                </a:solidFill>
                <a:effectLst/>
                <a:latin typeface="+mn-lt"/>
                <a:ea typeface="+mn-ea"/>
                <a:cs typeface="+mn-cs"/>
              </a:rPr>
              <a:t>.</a:t>
            </a:r>
            <a:endParaRPr lang="es-ES" sz="1050" kern="1200" dirty="0">
              <a:solidFill>
                <a:schemeClr val="tx1"/>
              </a:solidFill>
              <a:effectLst/>
              <a:latin typeface="+mn-lt"/>
              <a:ea typeface="+mn-ea"/>
              <a:cs typeface="+mn-cs"/>
            </a:endParaRPr>
          </a:p>
          <a:p>
            <a:r>
              <a:rPr lang="es-AR" sz="1050" kern="1200" dirty="0">
                <a:solidFill>
                  <a:schemeClr val="tx1"/>
                </a:solidFill>
                <a:effectLst/>
                <a:latin typeface="+mn-lt"/>
                <a:ea typeface="+mn-ea"/>
                <a:cs typeface="+mn-cs"/>
              </a:rPr>
              <a:t> </a:t>
            </a:r>
            <a:endParaRPr lang="es-ES" sz="1050" kern="1200" dirty="0">
              <a:solidFill>
                <a:schemeClr val="tx1"/>
              </a:solidFill>
              <a:effectLst/>
              <a:latin typeface="+mn-lt"/>
              <a:ea typeface="+mn-ea"/>
              <a:cs typeface="+mn-cs"/>
            </a:endParaRPr>
          </a:p>
          <a:p>
            <a:r>
              <a:rPr lang="es-AR" sz="1050" b="1" kern="1200" dirty="0">
                <a:solidFill>
                  <a:srgbClr val="FF0000"/>
                </a:solidFill>
                <a:effectLst/>
                <a:latin typeface="+mn-lt"/>
                <a:ea typeface="+mn-ea"/>
                <a:cs typeface="+mn-cs"/>
              </a:rPr>
              <a:t>Registro de trabajo</a:t>
            </a:r>
            <a:endParaRPr lang="es-ES" sz="1050" b="1" kern="1200" dirty="0">
              <a:solidFill>
                <a:srgbClr val="FF0000"/>
              </a:solidFill>
              <a:effectLst/>
              <a:latin typeface="+mn-lt"/>
              <a:ea typeface="+mn-ea"/>
              <a:cs typeface="+mn-cs"/>
            </a:endParaRPr>
          </a:p>
          <a:p>
            <a:r>
              <a:rPr lang="es-AR" sz="1050" kern="1200" dirty="0">
                <a:solidFill>
                  <a:schemeClr val="tx1"/>
                </a:solidFill>
                <a:effectLst/>
                <a:latin typeface="+mn-lt"/>
                <a:ea typeface="+mn-ea"/>
                <a:cs typeface="+mn-cs"/>
              </a:rPr>
              <a:t>    El acumulador o registro de trabajo (W) </a:t>
            </a:r>
            <a:r>
              <a:rPr lang="es-AR" sz="1050" b="1" u="sng" kern="1200" dirty="0">
                <a:solidFill>
                  <a:schemeClr val="tx1"/>
                </a:solidFill>
                <a:effectLst/>
                <a:latin typeface="+mn-lt"/>
                <a:ea typeface="+mn-ea"/>
                <a:cs typeface="+mn-cs"/>
              </a:rPr>
              <a:t>es el registro mas utilizado de todos</a:t>
            </a:r>
            <a:r>
              <a:rPr lang="es-AR" sz="1050" kern="1200" dirty="0">
                <a:solidFill>
                  <a:schemeClr val="tx1"/>
                </a:solidFill>
                <a:effectLst/>
                <a:latin typeface="+mn-lt"/>
                <a:ea typeface="+mn-ea"/>
                <a:cs typeface="+mn-cs"/>
              </a:rPr>
              <a:t>. </a:t>
            </a:r>
          </a:p>
          <a:p>
            <a:r>
              <a:rPr lang="es-AR" sz="1050" kern="1200" dirty="0">
                <a:solidFill>
                  <a:schemeClr val="tx1"/>
                </a:solidFill>
                <a:effectLst/>
                <a:latin typeface="+mn-lt"/>
                <a:ea typeface="+mn-ea"/>
                <a:cs typeface="+mn-cs"/>
              </a:rPr>
              <a:t>No se trata de un registro de la RAM ya que </a:t>
            </a:r>
            <a:r>
              <a:rPr lang="es-AR" sz="1050" b="1" u="sng" kern="1200" dirty="0">
                <a:solidFill>
                  <a:schemeClr val="tx1"/>
                </a:solidFill>
                <a:effectLst/>
                <a:latin typeface="+mn-lt"/>
                <a:ea typeface="+mn-ea"/>
                <a:cs typeface="+mn-cs"/>
              </a:rPr>
              <a:t>no tiene dirección</a:t>
            </a:r>
            <a:r>
              <a:rPr lang="es-AR" sz="1050" kern="1200" dirty="0">
                <a:solidFill>
                  <a:schemeClr val="tx1"/>
                </a:solidFill>
                <a:effectLst/>
                <a:latin typeface="+mn-lt"/>
                <a:ea typeface="+mn-ea"/>
                <a:cs typeface="+mn-cs"/>
              </a:rPr>
              <a:t> pero se usa constantemente para mover datos y dar valores a las variables (registros). </a:t>
            </a:r>
          </a:p>
          <a:p>
            <a:r>
              <a:rPr lang="es-AR" sz="1050" kern="1200" dirty="0">
                <a:solidFill>
                  <a:schemeClr val="tx1"/>
                </a:solidFill>
                <a:effectLst/>
                <a:latin typeface="+mn-lt"/>
                <a:ea typeface="+mn-ea"/>
                <a:cs typeface="+mn-cs"/>
              </a:rPr>
              <a:t>Por ejemplo, si queremos copiar la información del registro 0Ch en el registro 0Dh </a:t>
            </a:r>
            <a:r>
              <a:rPr lang="es-AR" sz="1050" b="1" kern="1200" dirty="0">
                <a:solidFill>
                  <a:schemeClr val="tx1"/>
                </a:solidFill>
                <a:effectLst>
                  <a:outerShdw blurRad="38100" dist="38100" dir="2700000" algn="tl">
                    <a:srgbClr val="000000">
                      <a:alpha val="43137"/>
                    </a:srgbClr>
                  </a:outerShdw>
                </a:effectLst>
                <a:latin typeface="+mn-lt"/>
                <a:ea typeface="+mn-ea"/>
                <a:cs typeface="+mn-cs"/>
              </a:rPr>
              <a:t>no podremos hacerlo directamente</a:t>
            </a:r>
            <a:r>
              <a:rPr lang="es-AR" sz="1050" kern="1200" dirty="0">
                <a:solidFill>
                  <a:schemeClr val="tx1"/>
                </a:solidFill>
                <a:effectLst/>
                <a:latin typeface="+mn-lt"/>
                <a:ea typeface="+mn-ea"/>
                <a:cs typeface="+mn-cs"/>
              </a:rPr>
              <a:t>, deberemos usar una instrucción para cargar el valor del registro 0Ch en el acumulador y después otra instrucción para cargar el valor del acumulador en el registro 0Bh.</a:t>
            </a:r>
            <a:endParaRPr lang="es-ES" sz="1050" kern="1200" dirty="0">
              <a:solidFill>
                <a:schemeClr val="tx1"/>
              </a:solidFill>
              <a:effectLst/>
              <a:latin typeface="+mn-lt"/>
              <a:ea typeface="+mn-ea"/>
              <a:cs typeface="+mn-cs"/>
            </a:endParaRPr>
          </a:p>
          <a:p>
            <a:endParaRPr lang="es-ES" sz="1050"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37</a:t>
            </a:fld>
            <a:endParaRPr lang="es-ES"/>
          </a:p>
        </p:txBody>
      </p:sp>
    </p:spTree>
    <p:extLst>
      <p:ext uri="{BB962C8B-B14F-4D97-AF65-F5344CB8AC3E}">
        <p14:creationId xmlns:p14="http://schemas.microsoft.com/office/powerpoint/2010/main" val="1564079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38</a:t>
            </a:fld>
            <a:endParaRPr lang="es-ES"/>
          </a:p>
        </p:txBody>
      </p:sp>
    </p:spTree>
    <p:extLst>
      <p:ext uri="{BB962C8B-B14F-4D97-AF65-F5344CB8AC3E}">
        <p14:creationId xmlns:p14="http://schemas.microsoft.com/office/powerpoint/2010/main" val="177019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5</a:t>
            </a:fld>
            <a:endParaRPr lang="es-ES"/>
          </a:p>
        </p:txBody>
      </p:sp>
    </p:spTree>
    <p:extLst>
      <p:ext uri="{BB962C8B-B14F-4D97-AF65-F5344CB8AC3E}">
        <p14:creationId xmlns:p14="http://schemas.microsoft.com/office/powerpoint/2010/main" val="3348663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39</a:t>
            </a:fld>
            <a:endParaRPr lang="es-ES"/>
          </a:p>
        </p:txBody>
      </p:sp>
    </p:spTree>
    <p:extLst>
      <p:ext uri="{BB962C8B-B14F-4D97-AF65-F5344CB8AC3E}">
        <p14:creationId xmlns:p14="http://schemas.microsoft.com/office/powerpoint/2010/main" val="3692095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AR" altLang="es-ES" b="1" dirty="0"/>
              <a:t>Memoria de datos</a:t>
            </a:r>
          </a:p>
          <a:p>
            <a:pPr eaLnBrk="1" hangingPunct="1">
              <a:spcBef>
                <a:spcPct val="0"/>
              </a:spcBef>
            </a:pPr>
            <a:r>
              <a:rPr lang="es-AR" altLang="es-ES" dirty="0"/>
              <a:t>    Está organizada en dos páginas o bancos de registro, banco 0 y banco 1. Para cambiar de página se utiliza un bit del registro STATUS (RP0).</a:t>
            </a:r>
          </a:p>
          <a:p>
            <a:pPr eaLnBrk="1" hangingPunct="1">
              <a:spcBef>
                <a:spcPct val="0"/>
              </a:spcBef>
            </a:pPr>
            <a:r>
              <a:rPr lang="es-AR" altLang="es-ES" dirty="0"/>
              <a:t>    Cada banco se divide a su vez en dos áreas:</a:t>
            </a:r>
          </a:p>
          <a:p>
            <a:pPr eaLnBrk="1" hangingPunct="1">
              <a:spcBef>
                <a:spcPct val="0"/>
              </a:spcBef>
            </a:pPr>
            <a:r>
              <a:rPr lang="es-AR" altLang="es-ES" dirty="0"/>
              <a:t>RFS (Registros de Funciones Especiales)</a:t>
            </a:r>
          </a:p>
          <a:p>
            <a:pPr eaLnBrk="1" hangingPunct="1">
              <a:spcBef>
                <a:spcPct val="0"/>
              </a:spcBef>
            </a:pPr>
            <a:r>
              <a:rPr lang="es-AR" altLang="es-ES" dirty="0"/>
              <a:t>RGP (Registros de Propósito General)</a:t>
            </a:r>
          </a:p>
          <a:p>
            <a:pPr eaLnBrk="1" hangingPunct="1">
              <a:spcBef>
                <a:spcPct val="0"/>
              </a:spcBef>
            </a:pPr>
            <a:r>
              <a:rPr lang="es-AR" altLang="es-ES" dirty="0"/>
              <a:t>    En la figura siguiente nos podemos hacer una idea de cómo están distribuidos:</a:t>
            </a:r>
          </a:p>
          <a:p>
            <a:pPr eaLnBrk="1" hangingPunct="1">
              <a:spcBef>
                <a:spcPct val="0"/>
              </a:spcBef>
            </a:pPr>
            <a:endParaRPr lang="es-AR" altLang="es-ES" dirty="0"/>
          </a:p>
        </p:txBody>
      </p:sp>
      <p:sp>
        <p:nvSpPr>
          <p:cNvPr id="51204"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3839DA2-8191-417C-9FF9-447F2BD2B5C4}" type="slidenum">
              <a:rPr lang="es-AR" altLang="es-ES"/>
              <a:pPr eaLnBrk="1" hangingPunct="1"/>
              <a:t>41</a:t>
            </a:fld>
            <a:endParaRPr lang="es-AR" altLang="es-ES"/>
          </a:p>
        </p:txBody>
      </p:sp>
    </p:spTree>
    <p:extLst>
      <p:ext uri="{BB962C8B-B14F-4D97-AF65-F5344CB8AC3E}">
        <p14:creationId xmlns:p14="http://schemas.microsoft.com/office/powerpoint/2010/main" val="1861293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sz="1200" b="1" kern="1200" dirty="0">
                <a:solidFill>
                  <a:schemeClr val="tx1"/>
                </a:solidFill>
                <a:effectLst/>
                <a:latin typeface="+mn-lt"/>
                <a:ea typeface="+mn-ea"/>
                <a:cs typeface="+mn-cs"/>
              </a:rPr>
              <a:t>Registros de Funciones Especiales (RFS)</a:t>
            </a:r>
            <a:endParaRPr lang="es-ES" sz="16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Los registros que se encuentran en la memoria RAM sirven para la configuración y el control del PIC. Estos registros se usan para controlar los pines del </a:t>
            </a:r>
            <a:r>
              <a:rPr lang="es-AR" sz="1200" kern="1200" dirty="0" err="1">
                <a:solidFill>
                  <a:schemeClr val="tx1"/>
                </a:solidFill>
                <a:effectLst/>
                <a:latin typeface="+mn-lt"/>
                <a:ea typeface="+mn-ea"/>
                <a:cs typeface="+mn-cs"/>
              </a:rPr>
              <a:t>pic</a:t>
            </a:r>
            <a:r>
              <a:rPr lang="es-AR" sz="1200" kern="1200" dirty="0">
                <a:solidFill>
                  <a:schemeClr val="tx1"/>
                </a:solidFill>
                <a:effectLst/>
                <a:latin typeface="+mn-lt"/>
                <a:ea typeface="+mn-ea"/>
                <a:cs typeface="+mn-cs"/>
              </a:rPr>
              <a:t>, consultar los resultados de las operaciones de la ALU (unidad aritmética lógica) y cambiar de banco de memoria, entre otras cosas. Mas información en </a:t>
            </a:r>
            <a:r>
              <a:rPr lang="es-AR" sz="1200" u="sng" kern="1200" dirty="0">
                <a:solidFill>
                  <a:schemeClr val="tx1"/>
                </a:solidFill>
                <a:effectLst/>
                <a:latin typeface="+mn-lt"/>
                <a:ea typeface="+mn-ea"/>
                <a:cs typeface="+mn-cs"/>
                <a:hlinkClick r:id="rId3"/>
              </a:rPr>
              <a:t>Registros del PIC16F84A</a:t>
            </a:r>
            <a:r>
              <a:rPr lang="es-AR" sz="1200" kern="1200" dirty="0">
                <a:solidFill>
                  <a:schemeClr val="tx1"/>
                </a:solidFill>
                <a:effectLst/>
                <a:latin typeface="+mn-lt"/>
                <a:ea typeface="+mn-ea"/>
                <a:cs typeface="+mn-cs"/>
              </a:rPr>
              <a:t>.</a:t>
            </a:r>
            <a:endParaRPr lang="es-ES" sz="18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A continuación se indican algunos registros importantes:</a:t>
            </a:r>
            <a:endParaRPr lang="es-ES" sz="1800" kern="1200" dirty="0">
              <a:solidFill>
                <a:schemeClr val="tx1"/>
              </a:solidFill>
              <a:effectLst/>
              <a:latin typeface="+mn-lt"/>
              <a:ea typeface="+mn-ea"/>
              <a:cs typeface="+mn-cs"/>
            </a:endParaRPr>
          </a:p>
          <a:p>
            <a:pPr lvl="0"/>
            <a:r>
              <a:rPr lang="es-AR" sz="1200" kern="1200" dirty="0">
                <a:solidFill>
                  <a:schemeClr val="tx1"/>
                </a:solidFill>
                <a:effectLst/>
                <a:latin typeface="+mn-lt"/>
                <a:ea typeface="+mn-ea"/>
                <a:cs typeface="+mn-cs"/>
              </a:rPr>
              <a:t>STATUS</a:t>
            </a:r>
            <a:endParaRPr lang="es-ES" sz="1600" kern="1200" dirty="0">
              <a:solidFill>
                <a:schemeClr val="tx1"/>
              </a:solidFill>
              <a:effectLst/>
              <a:latin typeface="+mn-lt"/>
              <a:ea typeface="+mn-ea"/>
              <a:cs typeface="+mn-cs"/>
            </a:endParaRPr>
          </a:p>
          <a:p>
            <a:pPr lvl="0"/>
            <a:r>
              <a:rPr lang="es-AR" sz="1200" kern="1200" dirty="0">
                <a:solidFill>
                  <a:schemeClr val="tx1"/>
                </a:solidFill>
                <a:effectLst/>
                <a:latin typeface="+mn-lt"/>
                <a:ea typeface="+mn-ea"/>
                <a:cs typeface="+mn-cs"/>
              </a:rPr>
              <a:t>PCL (Parte baja del contador de programa)</a:t>
            </a:r>
            <a:endParaRPr lang="es-ES" sz="1600" kern="1200" dirty="0">
              <a:solidFill>
                <a:schemeClr val="tx1"/>
              </a:solidFill>
              <a:effectLst/>
              <a:latin typeface="+mn-lt"/>
              <a:ea typeface="+mn-ea"/>
              <a:cs typeface="+mn-cs"/>
            </a:endParaRPr>
          </a:p>
          <a:p>
            <a:pPr lvl="0"/>
            <a:r>
              <a:rPr lang="es-AR" sz="1200" kern="1200" dirty="0">
                <a:solidFill>
                  <a:schemeClr val="tx1"/>
                </a:solidFill>
                <a:effectLst/>
                <a:latin typeface="+mn-lt"/>
                <a:ea typeface="+mn-ea"/>
                <a:cs typeface="+mn-cs"/>
              </a:rPr>
              <a:t>PORTA (Puerto A)</a:t>
            </a:r>
            <a:endParaRPr lang="es-ES" sz="1600" kern="1200" dirty="0">
              <a:solidFill>
                <a:schemeClr val="tx1"/>
              </a:solidFill>
              <a:effectLst/>
              <a:latin typeface="+mn-lt"/>
              <a:ea typeface="+mn-ea"/>
              <a:cs typeface="+mn-cs"/>
            </a:endParaRPr>
          </a:p>
          <a:p>
            <a:pPr lvl="0"/>
            <a:r>
              <a:rPr lang="es-AR" sz="1200" kern="1200" dirty="0">
                <a:solidFill>
                  <a:schemeClr val="tx1"/>
                </a:solidFill>
                <a:effectLst/>
                <a:latin typeface="+mn-lt"/>
                <a:ea typeface="+mn-ea"/>
                <a:cs typeface="+mn-cs"/>
              </a:rPr>
              <a:t>PORTB (Puerto B)</a:t>
            </a:r>
            <a:endParaRPr lang="es-ES" sz="1600" kern="1200" dirty="0">
              <a:solidFill>
                <a:schemeClr val="tx1"/>
              </a:solidFill>
              <a:effectLst/>
              <a:latin typeface="+mn-lt"/>
              <a:ea typeface="+mn-ea"/>
              <a:cs typeface="+mn-cs"/>
            </a:endParaRPr>
          </a:p>
          <a:p>
            <a:pPr lvl="0"/>
            <a:r>
              <a:rPr lang="es-AR" sz="1200" kern="1200" dirty="0">
                <a:solidFill>
                  <a:schemeClr val="tx1"/>
                </a:solidFill>
                <a:effectLst/>
                <a:latin typeface="+mn-lt"/>
                <a:ea typeface="+mn-ea"/>
                <a:cs typeface="+mn-cs"/>
              </a:rPr>
              <a:t>TRISA</a:t>
            </a:r>
            <a:endParaRPr lang="es-ES" sz="1600" kern="1200" dirty="0">
              <a:solidFill>
                <a:schemeClr val="tx1"/>
              </a:solidFill>
              <a:effectLst/>
              <a:latin typeface="+mn-lt"/>
              <a:ea typeface="+mn-ea"/>
              <a:cs typeface="+mn-cs"/>
            </a:endParaRPr>
          </a:p>
          <a:p>
            <a:pPr lvl="0"/>
            <a:r>
              <a:rPr lang="es-AR" sz="1200" kern="1200" dirty="0">
                <a:solidFill>
                  <a:schemeClr val="tx1"/>
                </a:solidFill>
                <a:effectLst/>
                <a:latin typeface="+mn-lt"/>
                <a:ea typeface="+mn-ea"/>
                <a:cs typeface="+mn-cs"/>
              </a:rPr>
              <a:t>TRISB</a:t>
            </a:r>
            <a:endParaRPr lang="es-ES" sz="1600" kern="1200" dirty="0">
              <a:solidFill>
                <a:schemeClr val="tx1"/>
              </a:solidFill>
              <a:effectLst/>
              <a:latin typeface="+mn-lt"/>
              <a:ea typeface="+mn-ea"/>
              <a:cs typeface="+mn-cs"/>
            </a:endParaRPr>
          </a:p>
          <a:p>
            <a:pPr lvl="0"/>
            <a:r>
              <a:rPr lang="es-AR" sz="1200" kern="1200" dirty="0">
                <a:solidFill>
                  <a:schemeClr val="tx1"/>
                </a:solidFill>
                <a:effectLst/>
                <a:latin typeface="+mn-lt"/>
                <a:ea typeface="+mn-ea"/>
                <a:cs typeface="+mn-cs"/>
              </a:rPr>
              <a:t>TMR0 (</a:t>
            </a:r>
            <a:r>
              <a:rPr lang="es-AR" sz="1200" kern="1200" dirty="0" err="1">
                <a:solidFill>
                  <a:schemeClr val="tx1"/>
                </a:solidFill>
                <a:effectLst/>
                <a:latin typeface="+mn-lt"/>
                <a:ea typeface="+mn-ea"/>
                <a:cs typeface="+mn-cs"/>
              </a:rPr>
              <a:t>Timer</a:t>
            </a:r>
            <a:r>
              <a:rPr lang="es-AR" sz="1200" kern="1200" dirty="0">
                <a:solidFill>
                  <a:schemeClr val="tx1"/>
                </a:solidFill>
                <a:effectLst/>
                <a:latin typeface="+mn-lt"/>
                <a:ea typeface="+mn-ea"/>
                <a:cs typeface="+mn-cs"/>
              </a:rPr>
              <a:t>/contador)</a:t>
            </a:r>
            <a:endParaRPr lang="es-ES" sz="1600" kern="1200" dirty="0">
              <a:solidFill>
                <a:schemeClr val="tx1"/>
              </a:solidFill>
              <a:effectLst/>
              <a:latin typeface="+mn-lt"/>
              <a:ea typeface="+mn-ea"/>
              <a:cs typeface="+mn-cs"/>
            </a:endParaRPr>
          </a:p>
          <a:p>
            <a:endParaRPr lang="es-AR" altLang="es-ES" dirty="0"/>
          </a:p>
        </p:txBody>
      </p:sp>
      <p:sp>
        <p:nvSpPr>
          <p:cNvPr id="56324"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29BF269-5257-4B26-A196-F41AB57A8FF6}" type="slidenum">
              <a:rPr lang="es-AR" altLang="es-ES"/>
              <a:pPr eaLnBrk="1" hangingPunct="1"/>
              <a:t>42</a:t>
            </a:fld>
            <a:endParaRPr lang="es-AR" altLang="es-ES"/>
          </a:p>
        </p:txBody>
      </p:sp>
    </p:spTree>
    <p:extLst>
      <p:ext uri="{BB962C8B-B14F-4D97-AF65-F5344CB8AC3E}">
        <p14:creationId xmlns:p14="http://schemas.microsoft.com/office/powerpoint/2010/main" val="987927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43</a:t>
            </a:fld>
            <a:endParaRPr lang="es-ES"/>
          </a:p>
        </p:txBody>
      </p:sp>
    </p:spTree>
    <p:extLst>
      <p:ext uri="{BB962C8B-B14F-4D97-AF65-F5344CB8AC3E}">
        <p14:creationId xmlns:p14="http://schemas.microsoft.com/office/powerpoint/2010/main" val="3043306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600"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PCL (Parte baja del contador de programa)</a:t>
            </a:r>
            <a:endParaRPr lang="es-ES" sz="16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Dirección 02h, Modificando este registro se modifica el contador de programa, este contador de programa es el que señala al </a:t>
            </a:r>
            <a:r>
              <a:rPr lang="es-AR" sz="1200" kern="1200" dirty="0" err="1">
                <a:solidFill>
                  <a:schemeClr val="tx1"/>
                </a:solidFill>
                <a:effectLst/>
                <a:latin typeface="+mn-lt"/>
                <a:ea typeface="+mn-ea"/>
                <a:cs typeface="+mn-cs"/>
              </a:rPr>
              <a:t>pic</a:t>
            </a:r>
            <a:r>
              <a:rPr lang="es-AR" sz="1200" kern="1200" dirty="0">
                <a:solidFill>
                  <a:schemeClr val="tx1"/>
                </a:solidFill>
                <a:effectLst/>
                <a:latin typeface="+mn-lt"/>
                <a:ea typeface="+mn-ea"/>
                <a:cs typeface="+mn-cs"/>
              </a:rPr>
              <a:t> en que dirección de la memoria de programa tiene que leer la siguiente instrucción. Esto se utiliza mucho para consultar tablas.</a:t>
            </a:r>
            <a:endParaRPr lang="es-ES" sz="1800"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 </a:t>
            </a:r>
            <a:endParaRPr lang="es-ES" sz="16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PORTA (Puerto A) y PORTB (Puerto B)</a:t>
            </a:r>
            <a:endParaRPr lang="es-ES" sz="16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Puerto A. Dirección 05h.</a:t>
            </a:r>
            <a:endParaRPr lang="es-ES" sz="18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Puerto B. Dirección 06h.</a:t>
            </a:r>
            <a:endParaRPr lang="es-ES" sz="18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Con estos registros se puede ver o modificar el estado de las patillas de los puertos A y B. Si un bit de este registro está a "1" también lo estará la patilla correspondiente a ese bit. El que un patilla esté a "1" quiere decir que su tensión es de 5V, si está a "0" su tensión es 0V.</a:t>
            </a:r>
            <a:endParaRPr lang="es-ES" sz="18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Cada patilla como salida puede trabajar con corrientes de 10 a 20 </a:t>
            </a:r>
            <a:r>
              <a:rPr lang="es-AR" sz="1200" kern="1200" dirty="0" err="1">
                <a:solidFill>
                  <a:schemeClr val="tx1"/>
                </a:solidFill>
                <a:effectLst/>
                <a:latin typeface="+mn-lt"/>
                <a:ea typeface="+mn-ea"/>
                <a:cs typeface="+mn-cs"/>
              </a:rPr>
              <a:t>mA.</a:t>
            </a:r>
            <a:endParaRPr lang="es-ES" sz="18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a:t>
            </a:r>
            <a:endParaRPr lang="es-ES" sz="1600"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TRISA</a:t>
            </a:r>
            <a:endParaRPr lang="es-ES" sz="16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Dirección 05h, Configura el puerto A como entrada o salida. Si un bit de este registro se pone a "0" el pin correspondiente en el puerto A será una salida, por el contrario, si se pone a "1" el pin correspondiente en el puerto A será una entrada.</a:t>
            </a:r>
            <a:endParaRPr lang="es-ES" sz="1800" kern="1200" dirty="0">
              <a:solidFill>
                <a:schemeClr val="tx1"/>
              </a:solidFill>
              <a:effectLst/>
              <a:latin typeface="+mn-lt"/>
              <a:ea typeface="+mn-ea"/>
              <a:cs typeface="+mn-cs"/>
            </a:endParaRPr>
          </a:p>
          <a:p>
            <a:endParaRPr lang="es-AR" sz="1200" b="1" u="sng" kern="1200" dirty="0">
              <a:solidFill>
                <a:schemeClr val="tx1"/>
              </a:solidFill>
              <a:effectLst/>
              <a:latin typeface="+mn-lt"/>
              <a:ea typeface="+mn-ea"/>
              <a:cs typeface="+mn-cs"/>
            </a:endParaRPr>
          </a:p>
          <a:p>
            <a:r>
              <a:rPr lang="es-AR" sz="1200" b="1" u="sng" kern="1200" dirty="0">
                <a:solidFill>
                  <a:schemeClr val="tx1"/>
                </a:solidFill>
                <a:effectLst/>
                <a:latin typeface="+mn-lt"/>
                <a:ea typeface="+mn-ea"/>
                <a:cs typeface="+mn-cs"/>
              </a:rPr>
              <a:t>TRISB</a:t>
            </a:r>
            <a:endParaRPr lang="es-ES" sz="16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Dirección 06h, Igual que el anterior pero con el puerto B</a:t>
            </a:r>
            <a:endParaRPr lang="es-ES" sz="1800"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 </a:t>
            </a:r>
            <a:endParaRPr lang="es-ES" sz="1600" b="1" kern="1200" dirty="0">
              <a:solidFill>
                <a:schemeClr val="tx1"/>
              </a:solidFill>
              <a:effectLst/>
              <a:latin typeface="+mn-lt"/>
              <a:ea typeface="+mn-ea"/>
              <a:cs typeface="+mn-cs"/>
            </a:endParaRPr>
          </a:p>
          <a:p>
            <a:endParaRPr lang="es-AR"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TMR0 (</a:t>
            </a:r>
            <a:r>
              <a:rPr lang="es-AR" sz="1200" b="1" kern="1200" dirty="0" err="1">
                <a:solidFill>
                  <a:schemeClr val="tx1"/>
                </a:solidFill>
                <a:effectLst/>
                <a:latin typeface="+mn-lt"/>
                <a:ea typeface="+mn-ea"/>
                <a:cs typeface="+mn-cs"/>
              </a:rPr>
              <a:t>Timer</a:t>
            </a:r>
            <a:r>
              <a:rPr lang="es-AR" sz="1200" b="1" kern="1200" dirty="0">
                <a:solidFill>
                  <a:schemeClr val="tx1"/>
                </a:solidFill>
                <a:effectLst/>
                <a:latin typeface="+mn-lt"/>
                <a:ea typeface="+mn-ea"/>
                <a:cs typeface="+mn-cs"/>
              </a:rPr>
              <a:t>/contador)</a:t>
            </a:r>
            <a:endParaRPr lang="es-ES" sz="16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Dirección 01h, Aquí se puede ver el valor en tiempo real del </a:t>
            </a:r>
            <a:r>
              <a:rPr lang="es-AR" sz="1200" kern="1200" dirty="0" err="1">
                <a:solidFill>
                  <a:schemeClr val="tx1"/>
                </a:solidFill>
                <a:effectLst/>
                <a:latin typeface="+mn-lt"/>
                <a:ea typeface="+mn-ea"/>
                <a:cs typeface="+mn-cs"/>
              </a:rPr>
              <a:t>Timer</a:t>
            </a:r>
            <a:r>
              <a:rPr lang="es-AR" sz="1200" kern="1200" dirty="0">
                <a:solidFill>
                  <a:schemeClr val="tx1"/>
                </a:solidFill>
                <a:effectLst/>
                <a:latin typeface="+mn-lt"/>
                <a:ea typeface="+mn-ea"/>
                <a:cs typeface="+mn-cs"/>
              </a:rPr>
              <a:t>/contador. También se puede introducir un valor y alterar así el conteo. Este conteo puede ser interno (cuenta ciclos de reloj) o externo (cuenta </a:t>
            </a:r>
            <a:r>
              <a:rPr lang="es-AR" sz="1200" kern="1200" dirty="0" err="1">
                <a:solidFill>
                  <a:schemeClr val="tx1"/>
                </a:solidFill>
                <a:effectLst/>
                <a:latin typeface="+mn-lt"/>
                <a:ea typeface="+mn-ea"/>
                <a:cs typeface="+mn-cs"/>
              </a:rPr>
              <a:t>inpulsos</a:t>
            </a:r>
            <a:r>
              <a:rPr lang="es-AR" sz="1200" kern="1200" dirty="0">
                <a:solidFill>
                  <a:schemeClr val="tx1"/>
                </a:solidFill>
                <a:effectLst/>
                <a:latin typeface="+mn-lt"/>
                <a:ea typeface="+mn-ea"/>
                <a:cs typeface="+mn-cs"/>
              </a:rPr>
              <a:t> introducidos por RA4).</a:t>
            </a:r>
            <a:endParaRPr lang="es-ES" sz="18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44</a:t>
            </a:fld>
            <a:endParaRPr lang="es-ES"/>
          </a:p>
        </p:txBody>
      </p:sp>
    </p:spTree>
    <p:extLst>
      <p:ext uri="{BB962C8B-B14F-4D97-AF65-F5344CB8AC3E}">
        <p14:creationId xmlns:p14="http://schemas.microsoft.com/office/powerpoint/2010/main" val="3775202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45</a:t>
            </a:fld>
            <a:endParaRPr lang="es-ES"/>
          </a:p>
        </p:txBody>
      </p:sp>
    </p:spTree>
    <p:extLst>
      <p:ext uri="{BB962C8B-B14F-4D97-AF65-F5344CB8AC3E}">
        <p14:creationId xmlns:p14="http://schemas.microsoft.com/office/powerpoint/2010/main" val="2709529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kern="1200" dirty="0">
                <a:solidFill>
                  <a:schemeClr val="tx1"/>
                </a:solidFill>
                <a:effectLst/>
                <a:latin typeface="+mn-lt"/>
                <a:ea typeface="+mn-ea"/>
                <a:cs typeface="+mn-cs"/>
              </a:rPr>
              <a:t>STATUS</a:t>
            </a:r>
            <a:endParaRPr lang="es-ES" sz="16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El registro de Estado (STATUS) contiene varios bits que indican el estado de la CPU y otros elementos. Está formado por 8 bits y ocupa la posición 03h del banco 0 y la 83h del banco 1.</a:t>
            </a:r>
            <a:endParaRPr lang="es-ES" sz="18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Algunos de estos bits los podemos cambiar manualmente a través del programa pero otros se activan cuando se dan ciertos procesos. Estos bits se llaman </a:t>
            </a:r>
            <a:r>
              <a:rPr lang="es-AR" sz="1200" kern="1200" dirty="0" err="1">
                <a:solidFill>
                  <a:schemeClr val="tx1"/>
                </a:solidFill>
                <a:effectLst/>
                <a:latin typeface="+mn-lt"/>
                <a:ea typeface="+mn-ea"/>
                <a:cs typeface="+mn-cs"/>
              </a:rPr>
              <a:t>flags</a:t>
            </a:r>
            <a:r>
              <a:rPr lang="es-AR" sz="1200" kern="1200" dirty="0">
                <a:solidFill>
                  <a:schemeClr val="tx1"/>
                </a:solidFill>
                <a:effectLst/>
                <a:latin typeface="+mn-lt"/>
                <a:ea typeface="+mn-ea"/>
                <a:cs typeface="+mn-cs"/>
              </a:rPr>
              <a:t> (banderas).</a:t>
            </a:r>
            <a:endParaRPr lang="es-ES" sz="18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R/W significa que el bit correspondiente se puede leer y escribir, mientras que R significa que solamente puede ser leído. También se indica el estado que se establece tras un </a:t>
            </a:r>
            <a:r>
              <a:rPr lang="es-AR" sz="1200" kern="1200" dirty="0" err="1">
                <a:solidFill>
                  <a:schemeClr val="tx1"/>
                </a:solidFill>
                <a:effectLst/>
                <a:latin typeface="+mn-lt"/>
                <a:ea typeface="+mn-ea"/>
                <a:cs typeface="+mn-cs"/>
              </a:rPr>
              <a:t>reset</a:t>
            </a:r>
            <a:r>
              <a:rPr lang="es-AR" sz="1200" kern="1200" dirty="0">
                <a:solidFill>
                  <a:schemeClr val="tx1"/>
                </a:solidFill>
                <a:effectLst/>
                <a:latin typeface="+mn-lt"/>
                <a:ea typeface="+mn-ea"/>
                <a:cs typeface="+mn-cs"/>
              </a:rPr>
              <a:t>.</a:t>
            </a:r>
            <a:endParaRPr lang="es-ES" sz="1800"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Bit 7, IRP</a:t>
            </a:r>
            <a:r>
              <a:rPr lang="es-AR" sz="1200" kern="1200" dirty="0">
                <a:solidFill>
                  <a:schemeClr val="tx1"/>
                </a:solidFill>
                <a:effectLst/>
                <a:latin typeface="+mn-lt"/>
                <a:ea typeface="+mn-ea"/>
                <a:cs typeface="+mn-cs"/>
              </a:rPr>
              <a:t>: Selección del banco en direccionamiento indirecto. En el PIC16F84A no se usa y debe programarse como 0.</a:t>
            </a:r>
            <a:endParaRPr lang="es-ES" sz="16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Bit 6 y 5, RP0</a:t>
            </a:r>
            <a:r>
              <a:rPr lang="en-US" sz="1200" kern="1200" dirty="0">
                <a:solidFill>
                  <a:schemeClr val="tx1"/>
                </a:solidFill>
                <a:effectLst/>
                <a:latin typeface="+mn-lt"/>
                <a:ea typeface="+mn-ea"/>
                <a:cs typeface="+mn-cs"/>
              </a:rPr>
              <a:t> y </a:t>
            </a:r>
            <a:r>
              <a:rPr lang="en-US" sz="1200" b="1" kern="1200" dirty="0">
                <a:solidFill>
                  <a:schemeClr val="tx1"/>
                </a:solidFill>
                <a:effectLst/>
                <a:latin typeface="+mn-lt"/>
                <a:ea typeface="+mn-ea"/>
                <a:cs typeface="+mn-cs"/>
              </a:rPr>
              <a:t>RP1</a:t>
            </a:r>
            <a:r>
              <a:rPr lang="en-US" sz="1200" kern="1200" dirty="0">
                <a:solidFill>
                  <a:schemeClr val="tx1"/>
                </a:solidFill>
                <a:effectLst/>
                <a:latin typeface="+mn-lt"/>
                <a:ea typeface="+mn-ea"/>
                <a:cs typeface="+mn-cs"/>
              </a:rPr>
              <a:t>: Register Bank Select. </a:t>
            </a:r>
            <a:r>
              <a:rPr lang="es-AR" sz="1200" kern="1200" dirty="0">
                <a:solidFill>
                  <a:schemeClr val="tx1"/>
                </a:solidFill>
                <a:effectLst/>
                <a:latin typeface="+mn-lt"/>
                <a:ea typeface="+mn-ea"/>
                <a:cs typeface="+mn-cs"/>
              </a:rPr>
              <a:t>Selección de página o banco de la memoria con direccionamiento directo. Cada página contiene 128 bytes. Como el PIC16F84A sólo tiene dos bancos únicamente se emplea RP0 de forma que cuando vale 0 se accede al banco 0 y cuando vale 1 se accede al banco 1. Después de un </a:t>
            </a:r>
            <a:r>
              <a:rPr lang="es-AR" sz="1200" kern="1200" dirty="0" err="1">
                <a:solidFill>
                  <a:schemeClr val="tx1"/>
                </a:solidFill>
                <a:effectLst/>
                <a:latin typeface="+mn-lt"/>
                <a:ea typeface="+mn-ea"/>
                <a:cs typeface="+mn-cs"/>
              </a:rPr>
              <a:t>reset</a:t>
            </a:r>
            <a:r>
              <a:rPr lang="es-AR" sz="1200" kern="1200" dirty="0">
                <a:solidFill>
                  <a:schemeClr val="tx1"/>
                </a:solidFill>
                <a:effectLst/>
                <a:latin typeface="+mn-lt"/>
                <a:ea typeface="+mn-ea"/>
                <a:cs typeface="+mn-cs"/>
              </a:rPr>
              <a:t>, RP0 se pone automáticamente a 0. El bit RP1 deberá ser puesto a cero.</a:t>
            </a:r>
            <a:endParaRPr lang="es-ES" sz="16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Bit 4 (flag), TO</a:t>
            </a:r>
            <a:r>
              <a:rPr lang="en-US" sz="1200" kern="1200" dirty="0">
                <a:solidFill>
                  <a:schemeClr val="tx1"/>
                </a:solidFill>
                <a:effectLst/>
                <a:latin typeface="+mn-lt"/>
                <a:ea typeface="+mn-ea"/>
                <a:cs typeface="+mn-cs"/>
              </a:rPr>
              <a:t>: Time Out (</a:t>
            </a:r>
            <a:r>
              <a:rPr lang="en-US" sz="1200" kern="1200" dirty="0" err="1">
                <a:solidFill>
                  <a:schemeClr val="tx1"/>
                </a:solidFill>
                <a:effectLst/>
                <a:latin typeface="+mn-lt"/>
                <a:ea typeface="+mn-ea"/>
                <a:cs typeface="+mn-cs"/>
              </a:rPr>
              <a:t>Tiempo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acabado</a:t>
            </a:r>
            <a:r>
              <a:rPr lang="en-US" sz="1200" kern="1200" dirty="0">
                <a:solidFill>
                  <a:schemeClr val="tx1"/>
                </a:solidFill>
                <a:effectLst/>
                <a:latin typeface="+mn-lt"/>
                <a:ea typeface="+mn-ea"/>
                <a:cs typeface="+mn-cs"/>
              </a:rPr>
              <a:t>)</a:t>
            </a:r>
            <a:endParaRPr lang="es-ES" sz="1600" kern="1200" dirty="0">
              <a:solidFill>
                <a:schemeClr val="tx1"/>
              </a:solidFill>
              <a:effectLst/>
              <a:latin typeface="+mn-lt"/>
              <a:ea typeface="+mn-ea"/>
              <a:cs typeface="+mn-cs"/>
            </a:endParaRPr>
          </a:p>
          <a:p>
            <a:pPr lvl="1"/>
            <a:r>
              <a:rPr lang="es-AR" sz="1200" kern="1200" dirty="0">
                <a:solidFill>
                  <a:schemeClr val="tx1"/>
                </a:solidFill>
                <a:effectLst/>
                <a:latin typeface="+mn-lt"/>
                <a:ea typeface="+mn-ea"/>
                <a:cs typeface="+mn-cs"/>
              </a:rPr>
              <a:t>1. Se pone a 1 tras conectar la alimentación o al ejecutar CLRWDT o SLEEP.</a:t>
            </a:r>
            <a:endParaRPr lang="es-ES" sz="1600" kern="1200" dirty="0">
              <a:solidFill>
                <a:schemeClr val="tx1"/>
              </a:solidFill>
              <a:effectLst/>
              <a:latin typeface="+mn-lt"/>
              <a:ea typeface="+mn-ea"/>
              <a:cs typeface="+mn-cs"/>
            </a:endParaRPr>
          </a:p>
          <a:p>
            <a:pPr lvl="1"/>
            <a:r>
              <a:rPr lang="es-AR" sz="1200" kern="1200" dirty="0">
                <a:solidFill>
                  <a:schemeClr val="tx1"/>
                </a:solidFill>
                <a:effectLst/>
                <a:latin typeface="+mn-lt"/>
                <a:ea typeface="+mn-ea"/>
                <a:cs typeface="+mn-cs"/>
              </a:rPr>
              <a:t>0. Se pone a 0 por desbordamiento del Perro Guardián WDT.</a:t>
            </a:r>
            <a:endParaRPr lang="es-ES" sz="16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Bit 3 (flag), PD</a:t>
            </a:r>
            <a:r>
              <a:rPr lang="en-US" sz="1200" kern="1200" dirty="0">
                <a:solidFill>
                  <a:schemeClr val="tx1"/>
                </a:solidFill>
                <a:effectLst/>
                <a:latin typeface="+mn-lt"/>
                <a:ea typeface="+mn-ea"/>
                <a:cs typeface="+mn-cs"/>
              </a:rPr>
              <a:t>: Power Down (</a:t>
            </a:r>
            <a:r>
              <a:rPr lang="en-US" sz="1200" kern="1200" dirty="0" err="1">
                <a:solidFill>
                  <a:schemeClr val="tx1"/>
                </a:solidFill>
                <a:effectLst/>
                <a:latin typeface="+mn-lt"/>
                <a:ea typeface="+mn-ea"/>
                <a:cs typeface="+mn-cs"/>
              </a:rPr>
              <a:t>Apagado</a:t>
            </a:r>
            <a:r>
              <a:rPr lang="en-US" sz="1200" kern="1200" dirty="0">
                <a:solidFill>
                  <a:schemeClr val="tx1"/>
                </a:solidFill>
                <a:effectLst/>
                <a:latin typeface="+mn-lt"/>
                <a:ea typeface="+mn-ea"/>
                <a:cs typeface="+mn-cs"/>
              </a:rPr>
              <a:t>).</a:t>
            </a:r>
            <a:endParaRPr lang="es-ES" sz="1600" kern="1200" dirty="0">
              <a:solidFill>
                <a:schemeClr val="tx1"/>
              </a:solidFill>
              <a:effectLst/>
              <a:latin typeface="+mn-lt"/>
              <a:ea typeface="+mn-ea"/>
              <a:cs typeface="+mn-cs"/>
            </a:endParaRPr>
          </a:p>
          <a:p>
            <a:pPr lvl="1"/>
            <a:r>
              <a:rPr lang="es-AR" sz="1200" kern="1200" dirty="0">
                <a:solidFill>
                  <a:schemeClr val="tx1"/>
                </a:solidFill>
                <a:effectLst/>
                <a:latin typeface="+mn-lt"/>
                <a:ea typeface="+mn-ea"/>
                <a:cs typeface="+mn-cs"/>
              </a:rPr>
              <a:t>1. Se pone automáticamente a 1 tras conectar la alimentación </a:t>
            </a:r>
            <a:r>
              <a:rPr lang="es-AR" sz="1200" kern="1200" dirty="0" err="1">
                <a:solidFill>
                  <a:schemeClr val="tx1"/>
                </a:solidFill>
                <a:effectLst/>
                <a:latin typeface="+mn-lt"/>
                <a:ea typeface="+mn-ea"/>
                <a:cs typeface="+mn-cs"/>
              </a:rPr>
              <a:t>Vdd</a:t>
            </a:r>
            <a:r>
              <a:rPr lang="es-AR" sz="1200" kern="1200" dirty="0">
                <a:solidFill>
                  <a:schemeClr val="tx1"/>
                </a:solidFill>
                <a:effectLst/>
                <a:latin typeface="+mn-lt"/>
                <a:ea typeface="+mn-ea"/>
                <a:cs typeface="+mn-cs"/>
              </a:rPr>
              <a:t> o ejecutar CLRWDT, que resetea el contador </a:t>
            </a:r>
            <a:r>
              <a:rPr lang="es-AR" sz="1200" kern="1200" dirty="0" err="1">
                <a:solidFill>
                  <a:schemeClr val="tx1"/>
                </a:solidFill>
                <a:effectLst/>
                <a:latin typeface="+mn-lt"/>
                <a:ea typeface="+mn-ea"/>
                <a:cs typeface="+mn-cs"/>
              </a:rPr>
              <a:t>WatchDog</a:t>
            </a:r>
            <a:r>
              <a:rPr lang="es-AR" sz="1200" kern="1200" dirty="0">
                <a:solidFill>
                  <a:schemeClr val="tx1"/>
                </a:solidFill>
                <a:effectLst/>
                <a:latin typeface="+mn-lt"/>
                <a:ea typeface="+mn-ea"/>
                <a:cs typeface="+mn-cs"/>
              </a:rPr>
              <a:t>.</a:t>
            </a:r>
            <a:endParaRPr lang="es-ES" sz="1600" kern="1200" dirty="0">
              <a:solidFill>
                <a:schemeClr val="tx1"/>
              </a:solidFill>
              <a:effectLst/>
              <a:latin typeface="+mn-lt"/>
              <a:ea typeface="+mn-ea"/>
              <a:cs typeface="+mn-cs"/>
            </a:endParaRPr>
          </a:p>
          <a:p>
            <a:pPr lvl="1"/>
            <a:r>
              <a:rPr lang="es-AR" sz="1200" kern="1200" dirty="0">
                <a:solidFill>
                  <a:schemeClr val="tx1"/>
                </a:solidFill>
                <a:effectLst/>
                <a:latin typeface="+mn-lt"/>
                <a:ea typeface="+mn-ea"/>
                <a:cs typeface="+mn-cs"/>
              </a:rPr>
              <a:t>0. Se pone a 0 al ejecutar la instrucción SLEEP.</a:t>
            </a:r>
            <a:endParaRPr lang="es-ES" sz="1600" kern="1200" dirty="0">
              <a:solidFill>
                <a:schemeClr val="tx1"/>
              </a:solidFill>
              <a:effectLst/>
              <a:latin typeface="+mn-lt"/>
              <a:ea typeface="+mn-ea"/>
              <a:cs typeface="+mn-cs"/>
            </a:endParaRPr>
          </a:p>
          <a:p>
            <a:pPr lvl="0"/>
            <a:endParaRPr lang="es-AR" sz="1200" b="1"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Bit 2 (</a:t>
            </a:r>
            <a:r>
              <a:rPr lang="es-AR" sz="1200" b="1" kern="1200" dirty="0" err="1">
                <a:solidFill>
                  <a:schemeClr val="tx1"/>
                </a:solidFill>
                <a:effectLst/>
                <a:latin typeface="+mn-lt"/>
                <a:ea typeface="+mn-ea"/>
                <a:cs typeface="+mn-cs"/>
              </a:rPr>
              <a:t>flag</a:t>
            </a:r>
            <a:r>
              <a:rPr lang="es-AR" sz="1200" b="1" kern="1200" dirty="0">
                <a:solidFill>
                  <a:schemeClr val="tx1"/>
                </a:solidFill>
                <a:effectLst/>
                <a:latin typeface="+mn-lt"/>
                <a:ea typeface="+mn-ea"/>
                <a:cs typeface="+mn-cs"/>
              </a:rPr>
              <a:t>), Z</a:t>
            </a:r>
            <a:r>
              <a:rPr lang="es-AR" sz="1200" kern="1200" dirty="0">
                <a:solidFill>
                  <a:schemeClr val="tx1"/>
                </a:solidFill>
                <a:effectLst/>
                <a:latin typeface="+mn-lt"/>
                <a:ea typeface="+mn-ea"/>
                <a:cs typeface="+mn-cs"/>
              </a:rPr>
              <a:t>: Cero</a:t>
            </a:r>
            <a:endParaRPr lang="es-ES" sz="1600" kern="1200" dirty="0">
              <a:solidFill>
                <a:schemeClr val="tx1"/>
              </a:solidFill>
              <a:effectLst/>
              <a:latin typeface="+mn-lt"/>
              <a:ea typeface="+mn-ea"/>
              <a:cs typeface="+mn-cs"/>
            </a:endParaRPr>
          </a:p>
          <a:p>
            <a:pPr lvl="1"/>
            <a:r>
              <a:rPr lang="es-AR" sz="1200" kern="1200" dirty="0">
                <a:solidFill>
                  <a:schemeClr val="tx1"/>
                </a:solidFill>
                <a:effectLst/>
                <a:latin typeface="+mn-lt"/>
                <a:ea typeface="+mn-ea"/>
                <a:cs typeface="+mn-cs"/>
              </a:rPr>
              <a:t>1 = El resultado de una operación aritmética o lógica es 0.</a:t>
            </a:r>
            <a:endParaRPr lang="es-ES" sz="1600" kern="1200" dirty="0">
              <a:solidFill>
                <a:schemeClr val="tx1"/>
              </a:solidFill>
              <a:effectLst/>
              <a:latin typeface="+mn-lt"/>
              <a:ea typeface="+mn-ea"/>
              <a:cs typeface="+mn-cs"/>
            </a:endParaRPr>
          </a:p>
          <a:p>
            <a:pPr lvl="1"/>
            <a:r>
              <a:rPr lang="es-AR" sz="1200" kern="1200" dirty="0">
                <a:solidFill>
                  <a:schemeClr val="tx1"/>
                </a:solidFill>
                <a:effectLst/>
                <a:latin typeface="+mn-lt"/>
                <a:ea typeface="+mn-ea"/>
                <a:cs typeface="+mn-cs"/>
              </a:rPr>
              <a:t>0 = El resultado es distinto de 0.</a:t>
            </a:r>
            <a:endParaRPr lang="es-ES" sz="16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Bit 1 (flag), DC</a:t>
            </a:r>
            <a:r>
              <a:rPr lang="en-US" sz="1200" kern="1200" dirty="0">
                <a:solidFill>
                  <a:schemeClr val="tx1"/>
                </a:solidFill>
                <a:effectLst/>
                <a:latin typeface="+mn-lt"/>
                <a:ea typeface="+mn-ea"/>
                <a:cs typeface="+mn-cs"/>
              </a:rPr>
              <a:t> (Digit Carry). </a:t>
            </a:r>
            <a:r>
              <a:rPr lang="es-AR" sz="1200" kern="1200" dirty="0">
                <a:solidFill>
                  <a:schemeClr val="tx1"/>
                </a:solidFill>
                <a:effectLst/>
                <a:latin typeface="+mn-lt"/>
                <a:ea typeface="+mn-ea"/>
                <a:cs typeface="+mn-cs"/>
              </a:rPr>
              <a:t>Acarreo en el 4º bit de menos peso. Funciona igual que el bit de </a:t>
            </a:r>
            <a:r>
              <a:rPr lang="es-AR" sz="1200" kern="1200" dirty="0" err="1">
                <a:solidFill>
                  <a:schemeClr val="tx1"/>
                </a:solidFill>
                <a:effectLst/>
                <a:latin typeface="+mn-lt"/>
                <a:ea typeface="+mn-ea"/>
                <a:cs typeface="+mn-cs"/>
              </a:rPr>
              <a:t>Carry</a:t>
            </a:r>
            <a:r>
              <a:rPr lang="es-AR" sz="1200" kern="1200" dirty="0">
                <a:solidFill>
                  <a:schemeClr val="tx1"/>
                </a:solidFill>
                <a:effectLst/>
                <a:latin typeface="+mn-lt"/>
                <a:ea typeface="+mn-ea"/>
                <a:cs typeface="+mn-cs"/>
              </a:rPr>
              <a:t> descrito a continuación. De interés en operaciones en BCD</a:t>
            </a:r>
            <a:endParaRPr lang="es-ES" sz="1600" kern="1200" dirty="0">
              <a:solidFill>
                <a:schemeClr val="tx1"/>
              </a:solidFill>
              <a:effectLst/>
              <a:latin typeface="+mn-lt"/>
              <a:ea typeface="+mn-ea"/>
              <a:cs typeface="+mn-cs"/>
            </a:endParaRPr>
          </a:p>
          <a:p>
            <a:pPr lvl="0"/>
            <a:endParaRPr lang="es-AR" sz="1200" b="1"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Bit 0 (</a:t>
            </a:r>
            <a:r>
              <a:rPr lang="es-AR" sz="1200" b="1" kern="1200" dirty="0" err="1">
                <a:solidFill>
                  <a:schemeClr val="tx1"/>
                </a:solidFill>
                <a:effectLst/>
                <a:latin typeface="+mn-lt"/>
                <a:ea typeface="+mn-ea"/>
                <a:cs typeface="+mn-cs"/>
              </a:rPr>
              <a:t>flag</a:t>
            </a:r>
            <a:r>
              <a:rPr lang="es-AR" sz="1200" b="1" kern="1200" dirty="0">
                <a:solidFill>
                  <a:schemeClr val="tx1"/>
                </a:solidFill>
                <a:effectLst/>
                <a:latin typeface="+mn-lt"/>
                <a:ea typeface="+mn-ea"/>
                <a:cs typeface="+mn-cs"/>
              </a:rPr>
              <a:t>), C</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Carry</a:t>
            </a:r>
            <a:r>
              <a:rPr lang="es-AR" sz="1200" kern="1200" dirty="0">
                <a:solidFill>
                  <a:schemeClr val="tx1"/>
                </a:solidFill>
                <a:effectLst/>
                <a:latin typeface="+mn-lt"/>
                <a:ea typeface="+mn-ea"/>
                <a:cs typeface="+mn-cs"/>
              </a:rPr>
              <a:t>). Acarreo en el 8º bit o bit de mas peso. Es el bit de "acarreo" en operaciones de suma AADWF y ADDLW así como también el bit de "llevada" en las instrucciones de sustracción SUBWF y SUBLW. También lo emplean las instrucciones RLF y RRF de rotación de bits.</a:t>
            </a:r>
            <a:endParaRPr lang="es-ES" sz="16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Suma:  </a:t>
            </a:r>
            <a:endParaRPr lang="es-ES" sz="16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1. Se pone a 1 cuando se ha producido acarreo en la suma en el bit de mayor peso con las operaciones AADWF y ADDLW.</a:t>
            </a:r>
            <a:endParaRPr lang="es-ES" sz="16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0. Se pone a 0 si en la suma no se ha producido acarreo.</a:t>
            </a:r>
            <a:endParaRPr lang="es-ES" sz="16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a:t>
            </a:r>
            <a:endParaRPr lang="es-ES" sz="16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Resta:  </a:t>
            </a:r>
            <a:endParaRPr lang="es-ES" sz="16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1. Se pone a 1 si en la resta no se ha producido llevada.</a:t>
            </a:r>
            <a:endParaRPr lang="es-ES" sz="16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0. Se pone a 0 cuando se ha producido llevada en la resta con las operaciones SUBWF y SUBLW.</a:t>
            </a:r>
            <a:endParaRPr lang="es-ES" sz="16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a:t>
            </a:r>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46</a:t>
            </a:fld>
            <a:endParaRPr lang="es-ES"/>
          </a:p>
        </p:txBody>
      </p:sp>
    </p:spTree>
    <p:extLst>
      <p:ext uri="{BB962C8B-B14F-4D97-AF65-F5344CB8AC3E}">
        <p14:creationId xmlns:p14="http://schemas.microsoft.com/office/powerpoint/2010/main" val="1721111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47</a:t>
            </a:fld>
            <a:endParaRPr lang="es-ES"/>
          </a:p>
        </p:txBody>
      </p:sp>
    </p:spTree>
    <p:extLst>
      <p:ext uri="{BB962C8B-B14F-4D97-AF65-F5344CB8AC3E}">
        <p14:creationId xmlns:p14="http://schemas.microsoft.com/office/powerpoint/2010/main" val="3074699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48</a:t>
            </a:fld>
            <a:endParaRPr lang="es-ES"/>
          </a:p>
        </p:txBody>
      </p:sp>
    </p:spTree>
    <p:extLst>
      <p:ext uri="{BB962C8B-B14F-4D97-AF65-F5344CB8AC3E}">
        <p14:creationId xmlns:p14="http://schemas.microsoft.com/office/powerpoint/2010/main" val="1701995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49</a:t>
            </a:fld>
            <a:endParaRPr lang="es-ES"/>
          </a:p>
        </p:txBody>
      </p:sp>
    </p:spTree>
    <p:extLst>
      <p:ext uri="{BB962C8B-B14F-4D97-AF65-F5344CB8AC3E}">
        <p14:creationId xmlns:p14="http://schemas.microsoft.com/office/powerpoint/2010/main" val="4006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6</a:t>
            </a:fld>
            <a:endParaRPr lang="es-ES"/>
          </a:p>
        </p:txBody>
      </p:sp>
    </p:spTree>
    <p:extLst>
      <p:ext uri="{BB962C8B-B14F-4D97-AF65-F5344CB8AC3E}">
        <p14:creationId xmlns:p14="http://schemas.microsoft.com/office/powerpoint/2010/main" val="14083557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50</a:t>
            </a:fld>
            <a:endParaRPr lang="es-ES"/>
          </a:p>
        </p:txBody>
      </p:sp>
    </p:spTree>
    <p:extLst>
      <p:ext uri="{BB962C8B-B14F-4D97-AF65-F5344CB8AC3E}">
        <p14:creationId xmlns:p14="http://schemas.microsoft.com/office/powerpoint/2010/main" val="3535622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51</a:t>
            </a:fld>
            <a:endParaRPr lang="es-ES"/>
          </a:p>
        </p:txBody>
      </p:sp>
    </p:spTree>
    <p:extLst>
      <p:ext uri="{BB962C8B-B14F-4D97-AF65-F5344CB8AC3E}">
        <p14:creationId xmlns:p14="http://schemas.microsoft.com/office/powerpoint/2010/main" val="130185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53</a:t>
            </a:fld>
            <a:endParaRPr lang="es-ES"/>
          </a:p>
        </p:txBody>
      </p:sp>
    </p:spTree>
    <p:extLst>
      <p:ext uri="{BB962C8B-B14F-4D97-AF65-F5344CB8AC3E}">
        <p14:creationId xmlns:p14="http://schemas.microsoft.com/office/powerpoint/2010/main" val="655160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54</a:t>
            </a:fld>
            <a:endParaRPr lang="es-ES"/>
          </a:p>
        </p:txBody>
      </p:sp>
    </p:spTree>
    <p:extLst>
      <p:ext uri="{BB962C8B-B14F-4D97-AF65-F5344CB8AC3E}">
        <p14:creationId xmlns:p14="http://schemas.microsoft.com/office/powerpoint/2010/main" val="24822258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55</a:t>
            </a:fld>
            <a:endParaRPr lang="es-ES"/>
          </a:p>
        </p:txBody>
      </p:sp>
    </p:spTree>
    <p:extLst>
      <p:ext uri="{BB962C8B-B14F-4D97-AF65-F5344CB8AC3E}">
        <p14:creationId xmlns:p14="http://schemas.microsoft.com/office/powerpoint/2010/main" val="3751659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56</a:t>
            </a:fld>
            <a:endParaRPr lang="es-ES"/>
          </a:p>
        </p:txBody>
      </p:sp>
    </p:spTree>
    <p:extLst>
      <p:ext uri="{BB962C8B-B14F-4D97-AF65-F5344CB8AC3E}">
        <p14:creationId xmlns:p14="http://schemas.microsoft.com/office/powerpoint/2010/main" val="4265034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57</a:t>
            </a:fld>
            <a:endParaRPr lang="es-ES"/>
          </a:p>
        </p:txBody>
      </p:sp>
    </p:spTree>
    <p:extLst>
      <p:ext uri="{BB962C8B-B14F-4D97-AF65-F5344CB8AC3E}">
        <p14:creationId xmlns:p14="http://schemas.microsoft.com/office/powerpoint/2010/main" val="3865218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58</a:t>
            </a:fld>
            <a:endParaRPr lang="es-ES"/>
          </a:p>
        </p:txBody>
      </p:sp>
    </p:spTree>
    <p:extLst>
      <p:ext uri="{BB962C8B-B14F-4D97-AF65-F5344CB8AC3E}">
        <p14:creationId xmlns:p14="http://schemas.microsoft.com/office/powerpoint/2010/main" val="3556240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59</a:t>
            </a:fld>
            <a:endParaRPr lang="es-ES"/>
          </a:p>
        </p:txBody>
      </p:sp>
    </p:spTree>
    <p:extLst>
      <p:ext uri="{BB962C8B-B14F-4D97-AF65-F5344CB8AC3E}">
        <p14:creationId xmlns:p14="http://schemas.microsoft.com/office/powerpoint/2010/main" val="3818037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60</a:t>
            </a:fld>
            <a:endParaRPr lang="es-ES"/>
          </a:p>
        </p:txBody>
      </p:sp>
    </p:spTree>
    <p:extLst>
      <p:ext uri="{BB962C8B-B14F-4D97-AF65-F5344CB8AC3E}">
        <p14:creationId xmlns:p14="http://schemas.microsoft.com/office/powerpoint/2010/main" val="4099916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8</a:t>
            </a:fld>
            <a:endParaRPr lang="es-ES"/>
          </a:p>
        </p:txBody>
      </p:sp>
    </p:spTree>
    <p:extLst>
      <p:ext uri="{BB962C8B-B14F-4D97-AF65-F5344CB8AC3E}">
        <p14:creationId xmlns:p14="http://schemas.microsoft.com/office/powerpoint/2010/main" val="34778238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63</a:t>
            </a:fld>
            <a:endParaRPr lang="es-ES"/>
          </a:p>
        </p:txBody>
      </p:sp>
    </p:spTree>
    <p:extLst>
      <p:ext uri="{BB962C8B-B14F-4D97-AF65-F5344CB8AC3E}">
        <p14:creationId xmlns:p14="http://schemas.microsoft.com/office/powerpoint/2010/main" val="15691484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64</a:t>
            </a:fld>
            <a:endParaRPr lang="es-ES"/>
          </a:p>
        </p:txBody>
      </p:sp>
    </p:spTree>
    <p:extLst>
      <p:ext uri="{BB962C8B-B14F-4D97-AF65-F5344CB8AC3E}">
        <p14:creationId xmlns:p14="http://schemas.microsoft.com/office/powerpoint/2010/main" val="857417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65</a:t>
            </a:fld>
            <a:endParaRPr lang="es-ES"/>
          </a:p>
        </p:txBody>
      </p:sp>
    </p:spTree>
    <p:extLst>
      <p:ext uri="{BB962C8B-B14F-4D97-AF65-F5344CB8AC3E}">
        <p14:creationId xmlns:p14="http://schemas.microsoft.com/office/powerpoint/2010/main" val="90032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66</a:t>
            </a:fld>
            <a:endParaRPr lang="es-ES"/>
          </a:p>
        </p:txBody>
      </p:sp>
    </p:spTree>
    <p:extLst>
      <p:ext uri="{BB962C8B-B14F-4D97-AF65-F5344CB8AC3E}">
        <p14:creationId xmlns:p14="http://schemas.microsoft.com/office/powerpoint/2010/main" val="27316287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67</a:t>
            </a:fld>
            <a:endParaRPr lang="es-ES"/>
          </a:p>
        </p:txBody>
      </p:sp>
    </p:spTree>
    <p:extLst>
      <p:ext uri="{BB962C8B-B14F-4D97-AF65-F5344CB8AC3E}">
        <p14:creationId xmlns:p14="http://schemas.microsoft.com/office/powerpoint/2010/main" val="936337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68</a:t>
            </a:fld>
            <a:endParaRPr lang="es-ES"/>
          </a:p>
        </p:txBody>
      </p:sp>
    </p:spTree>
    <p:extLst>
      <p:ext uri="{BB962C8B-B14F-4D97-AF65-F5344CB8AC3E}">
        <p14:creationId xmlns:p14="http://schemas.microsoft.com/office/powerpoint/2010/main" val="1829571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69</a:t>
            </a:fld>
            <a:endParaRPr lang="es-ES"/>
          </a:p>
        </p:txBody>
      </p:sp>
    </p:spTree>
    <p:extLst>
      <p:ext uri="{BB962C8B-B14F-4D97-AF65-F5344CB8AC3E}">
        <p14:creationId xmlns:p14="http://schemas.microsoft.com/office/powerpoint/2010/main" val="41737577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AR" altLang="es-A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F398555E-18A9-4ECF-B91D-4D1B1F60D133}" type="slidenum">
              <a:rPr lang="en-US" altLang="es-AR" smtClean="0">
                <a:latin typeface="Calibri" panose="020F0502020204030204" pitchFamily="34" charset="0"/>
              </a:rPr>
              <a:pPr fontAlgn="base">
                <a:spcBef>
                  <a:spcPct val="0"/>
                </a:spcBef>
                <a:spcAft>
                  <a:spcPct val="0"/>
                </a:spcAft>
              </a:pPr>
              <a:t>70</a:t>
            </a:fld>
            <a:endParaRPr lang="en-US" altLang="es-AR">
              <a:latin typeface="Calibri" panose="020F0502020204030204" pitchFamily="34" charset="0"/>
            </a:endParaRPr>
          </a:p>
        </p:txBody>
      </p:sp>
    </p:spTree>
    <p:extLst>
      <p:ext uri="{BB962C8B-B14F-4D97-AF65-F5344CB8AC3E}">
        <p14:creationId xmlns:p14="http://schemas.microsoft.com/office/powerpoint/2010/main" val="14434269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84</a:t>
            </a:fld>
            <a:endParaRPr lang="es-ES"/>
          </a:p>
        </p:txBody>
      </p:sp>
    </p:spTree>
    <p:extLst>
      <p:ext uri="{BB962C8B-B14F-4D97-AF65-F5344CB8AC3E}">
        <p14:creationId xmlns:p14="http://schemas.microsoft.com/office/powerpoint/2010/main" val="1076850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AR" altLang="es-ES"/>
          </a:p>
        </p:txBody>
      </p:sp>
      <p:sp>
        <p:nvSpPr>
          <p:cNvPr id="54276"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B130AC6-2390-4DFB-9345-67F1EEE9257E}" type="slidenum">
              <a:rPr lang="es-AR" altLang="es-ES"/>
              <a:pPr eaLnBrk="1" hangingPunct="1"/>
              <a:t>85</a:t>
            </a:fld>
            <a:endParaRPr lang="es-AR" altLang="es-ES"/>
          </a:p>
        </p:txBody>
      </p:sp>
    </p:spTree>
    <p:extLst>
      <p:ext uri="{BB962C8B-B14F-4D97-AF65-F5344CB8AC3E}">
        <p14:creationId xmlns:p14="http://schemas.microsoft.com/office/powerpoint/2010/main" val="1708933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 Los sistemas </a:t>
            </a:r>
            <a:r>
              <a:rPr lang="es-AR" sz="1200" kern="1200" dirty="0" err="1">
                <a:solidFill>
                  <a:schemeClr val="tx1"/>
                </a:solidFill>
                <a:effectLst/>
                <a:latin typeface="+mn-lt"/>
                <a:ea typeface="+mn-ea"/>
                <a:cs typeface="+mn-cs"/>
              </a:rPr>
              <a:t>microprogramables</a:t>
            </a:r>
            <a:r>
              <a:rPr lang="es-AR" sz="1200" kern="1200" dirty="0">
                <a:solidFill>
                  <a:schemeClr val="tx1"/>
                </a:solidFill>
                <a:effectLst/>
                <a:latin typeface="+mn-lt"/>
                <a:ea typeface="+mn-ea"/>
                <a:cs typeface="+mn-cs"/>
              </a:rPr>
              <a:t> tienen una gran variedad de aplicaciones, ya que simplemente variando la programación, se les puede indicar que realicen una función u otra, siendo las mas importantes:</a:t>
            </a:r>
            <a:endParaRPr lang="es-ES" sz="1200"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Aplicaciones informáticas:</a:t>
            </a:r>
            <a:r>
              <a:rPr lang="es-AR" sz="1200" kern="1200" dirty="0">
                <a:solidFill>
                  <a:schemeClr val="tx1"/>
                </a:solidFill>
                <a:effectLst/>
                <a:latin typeface="+mn-lt"/>
                <a:ea typeface="+mn-ea"/>
                <a:cs typeface="+mn-cs"/>
              </a:rPr>
              <a:t> Los ordenadores personales son sistemas </a:t>
            </a:r>
            <a:r>
              <a:rPr lang="es-AR" sz="1200" kern="1200" dirty="0" err="1">
                <a:solidFill>
                  <a:schemeClr val="tx1"/>
                </a:solidFill>
                <a:effectLst/>
                <a:latin typeface="+mn-lt"/>
                <a:ea typeface="+mn-ea"/>
                <a:cs typeface="+mn-cs"/>
              </a:rPr>
              <a:t>microprogramables</a:t>
            </a:r>
            <a:r>
              <a:rPr lang="es-AR" sz="1200" kern="1200" dirty="0">
                <a:solidFill>
                  <a:schemeClr val="tx1"/>
                </a:solidFill>
                <a:effectLst/>
                <a:latin typeface="+mn-lt"/>
                <a:ea typeface="+mn-ea"/>
                <a:cs typeface="+mn-cs"/>
              </a:rPr>
              <a:t> en los que el usuario introduce el programa de aplicación que desea utilizar en cada momento. También se encuentran en casi todos los periféricos; ratón, teclado, disco duro, sistemas multimedia, tratamiento de imagen y sonido, impresoras, escáner, etc.</a:t>
            </a:r>
            <a:endParaRPr lang="es-ES" sz="1200"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Cálculo matemático:</a:t>
            </a:r>
            <a:r>
              <a:rPr lang="es-AR" sz="1200" kern="1200" dirty="0">
                <a:solidFill>
                  <a:schemeClr val="tx1"/>
                </a:solidFill>
                <a:effectLst/>
                <a:latin typeface="+mn-lt"/>
                <a:ea typeface="+mn-ea"/>
                <a:cs typeface="+mn-cs"/>
              </a:rPr>
              <a:t> Las modernas calculadoras y los grandes ordenadores de cálculo.</a:t>
            </a:r>
            <a:endParaRPr lang="es-ES" sz="1200"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Procesos industriales:</a:t>
            </a:r>
            <a:r>
              <a:rPr lang="es-AR" sz="1200" kern="1200" dirty="0">
                <a:solidFill>
                  <a:schemeClr val="tx1"/>
                </a:solidFill>
                <a:effectLst/>
                <a:latin typeface="+mn-lt"/>
                <a:ea typeface="+mn-ea"/>
                <a:cs typeface="+mn-cs"/>
              </a:rPr>
              <a:t> Los sistemas </a:t>
            </a:r>
            <a:r>
              <a:rPr lang="es-AR" sz="1200" kern="1200" dirty="0" err="1">
                <a:solidFill>
                  <a:schemeClr val="tx1"/>
                </a:solidFill>
                <a:effectLst/>
                <a:latin typeface="+mn-lt"/>
                <a:ea typeface="+mn-ea"/>
                <a:cs typeface="+mn-cs"/>
              </a:rPr>
              <a:t>microprogramables</a:t>
            </a:r>
            <a:r>
              <a:rPr lang="es-AR" sz="1200" kern="1200" dirty="0">
                <a:solidFill>
                  <a:schemeClr val="tx1"/>
                </a:solidFill>
                <a:effectLst/>
                <a:latin typeface="+mn-lt"/>
                <a:ea typeface="+mn-ea"/>
                <a:cs typeface="+mn-cs"/>
              </a:rPr>
              <a:t>, en </a:t>
            </a:r>
            <a:r>
              <a:rPr lang="es-AR" sz="1200" kern="1200" dirty="0" err="1">
                <a:solidFill>
                  <a:schemeClr val="tx1"/>
                </a:solidFill>
                <a:effectLst/>
                <a:latin typeface="+mn-lt"/>
                <a:ea typeface="+mn-ea"/>
                <a:cs typeface="+mn-cs"/>
              </a:rPr>
              <a:t>númerosas</a:t>
            </a:r>
            <a:r>
              <a:rPr lang="es-AR" sz="1200" kern="1200" dirty="0">
                <a:solidFill>
                  <a:schemeClr val="tx1"/>
                </a:solidFill>
                <a:effectLst/>
                <a:latin typeface="+mn-lt"/>
                <a:ea typeface="+mn-ea"/>
                <a:cs typeface="+mn-cs"/>
              </a:rPr>
              <a:t> ocasiones, se utilizan para controlar procesos industriales, como es el caso de los autómatas programables (PLC) utilizados para controlar robots, cadenas de montaje, etc.</a:t>
            </a:r>
            <a:endParaRPr lang="es-ES" sz="1200"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Electrodomésticos:</a:t>
            </a:r>
            <a:r>
              <a:rPr lang="es-AR" sz="1200" kern="1200" dirty="0">
                <a:solidFill>
                  <a:schemeClr val="tx1"/>
                </a:solidFill>
                <a:effectLst/>
                <a:latin typeface="+mn-lt"/>
                <a:ea typeface="+mn-ea"/>
                <a:cs typeface="+mn-cs"/>
              </a:rPr>
              <a:t> lavadoras, hornos, frigoríficos, lavavajillas, batidoras, televisores, vídeos, reproductores DVD, equipos de música, mandos a distancia, consolas, etc.</a:t>
            </a:r>
            <a:endParaRPr lang="es-ES" sz="1200"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Sistemas de comunicación:</a:t>
            </a:r>
            <a:r>
              <a:rPr lang="es-AR" sz="1200" kern="1200" dirty="0">
                <a:solidFill>
                  <a:schemeClr val="tx1"/>
                </a:solidFill>
                <a:effectLst/>
                <a:latin typeface="+mn-lt"/>
                <a:ea typeface="+mn-ea"/>
                <a:cs typeface="+mn-cs"/>
              </a:rPr>
              <a:t> redes locales, Internet, centralitas telefónicas, </a:t>
            </a:r>
            <a:r>
              <a:rPr lang="es-AR" sz="1200" kern="1200" dirty="0" err="1">
                <a:solidFill>
                  <a:schemeClr val="tx1"/>
                </a:solidFill>
                <a:effectLst/>
                <a:latin typeface="+mn-lt"/>
                <a:ea typeface="+mn-ea"/>
                <a:cs typeface="+mn-cs"/>
              </a:rPr>
              <a:t>télefonos</a:t>
            </a:r>
            <a:r>
              <a:rPr lang="es-AR" sz="1200" kern="1200" dirty="0">
                <a:solidFill>
                  <a:schemeClr val="tx1"/>
                </a:solidFill>
                <a:effectLst/>
                <a:latin typeface="+mn-lt"/>
                <a:ea typeface="+mn-ea"/>
                <a:cs typeface="+mn-cs"/>
              </a:rPr>
              <a:t> fijos, móviles, fax, etc.</a:t>
            </a:r>
            <a:endParaRPr lang="es-ES" sz="1200"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Automoción:</a:t>
            </a:r>
            <a:r>
              <a:rPr lang="es-AR" sz="1200" kern="1200" dirty="0">
                <a:solidFill>
                  <a:schemeClr val="tx1"/>
                </a:solidFill>
                <a:effectLst/>
                <a:latin typeface="+mn-lt"/>
                <a:ea typeface="+mn-ea"/>
                <a:cs typeface="+mn-cs"/>
              </a:rPr>
              <a:t> Control del motor (consumo, gases, </a:t>
            </a:r>
            <a:r>
              <a:rPr lang="es-AR" sz="1200" kern="1200" dirty="0" err="1">
                <a:solidFill>
                  <a:schemeClr val="tx1"/>
                </a:solidFill>
                <a:effectLst/>
                <a:latin typeface="+mn-lt"/>
                <a:ea typeface="+mn-ea"/>
                <a:cs typeface="+mn-cs"/>
              </a:rPr>
              <a:t>etc</a:t>
            </a:r>
            <a:r>
              <a:rPr lang="es-AR" sz="1200" kern="1200" dirty="0">
                <a:solidFill>
                  <a:schemeClr val="tx1"/>
                </a:solidFill>
                <a:effectLst/>
                <a:latin typeface="+mn-lt"/>
                <a:ea typeface="+mn-ea"/>
                <a:cs typeface="+mn-cs"/>
              </a:rPr>
              <a:t>), climatización, seguridad (Airbag), control de frenado (ABS, ARS), instrumentación, control de velocidad, sistemas de seguridad, antirrobo, mantenimiento, navegación por satélite, ordenador de a bordo, etc.</a:t>
            </a:r>
            <a:endParaRPr lang="es-ES" sz="1200"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Otros:</a:t>
            </a:r>
            <a:r>
              <a:rPr lang="es-AR" sz="1200" kern="1200" dirty="0">
                <a:solidFill>
                  <a:schemeClr val="tx1"/>
                </a:solidFill>
                <a:effectLst/>
                <a:latin typeface="+mn-lt"/>
                <a:ea typeface="+mn-ea"/>
                <a:cs typeface="+mn-cs"/>
              </a:rPr>
              <a:t> Instrumentación, </a:t>
            </a:r>
            <a:r>
              <a:rPr lang="es-AR" sz="1200" kern="1200" dirty="0" err="1">
                <a:solidFill>
                  <a:schemeClr val="tx1"/>
                </a:solidFill>
                <a:effectLst/>
                <a:latin typeface="+mn-lt"/>
                <a:ea typeface="+mn-ea"/>
                <a:cs typeface="+mn-cs"/>
              </a:rPr>
              <a:t>electromedicina</a:t>
            </a:r>
            <a:r>
              <a:rPr lang="es-AR" sz="1200" kern="1200" dirty="0">
                <a:solidFill>
                  <a:schemeClr val="tx1"/>
                </a:solidFill>
                <a:effectLst/>
                <a:latin typeface="+mn-lt"/>
                <a:ea typeface="+mn-ea"/>
                <a:cs typeface="+mn-cs"/>
              </a:rPr>
              <a:t>, tarjetas (</a:t>
            </a:r>
            <a:r>
              <a:rPr lang="es-AR" sz="1200" kern="1200" dirty="0" err="1">
                <a:solidFill>
                  <a:schemeClr val="tx1"/>
                </a:solidFill>
                <a:effectLst/>
                <a:latin typeface="+mn-lt"/>
                <a:ea typeface="+mn-ea"/>
                <a:cs typeface="+mn-cs"/>
              </a:rPr>
              <a:t>smartcard</a:t>
            </a:r>
            <a:r>
              <a:rPr lang="es-AR" sz="1200" kern="1200" dirty="0">
                <a:solidFill>
                  <a:schemeClr val="tx1"/>
                </a:solidFill>
                <a:effectLst/>
                <a:latin typeface="+mn-lt"/>
                <a:ea typeface="+mn-ea"/>
                <a:cs typeface="+mn-cs"/>
              </a:rPr>
              <a:t>), sistemas de navegación, máquinas expendedoras, juguetería, edificios inteligentes y domótica, ascensores, calefacción, aire acondicionado, alarmas de incendio, sistemas de supervisión, vigilancia y alarmas, robótica, visión artificial, aplicaciones militares y balística, etc.</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9</a:t>
            </a:fld>
            <a:endParaRPr lang="es-ES"/>
          </a:p>
        </p:txBody>
      </p:sp>
    </p:spTree>
    <p:extLst>
      <p:ext uri="{BB962C8B-B14F-4D97-AF65-F5344CB8AC3E}">
        <p14:creationId xmlns:p14="http://schemas.microsoft.com/office/powerpoint/2010/main" val="36747412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F0= 11110000</a:t>
            </a:r>
          </a:p>
          <a:p>
            <a:r>
              <a:rPr lang="es-ES" dirty="0" err="1"/>
              <a:t>Bsf</a:t>
            </a:r>
            <a:r>
              <a:rPr lang="es-ES" dirty="0"/>
              <a:t>=</a:t>
            </a:r>
            <a:r>
              <a:rPr lang="es-ES" baseline="0" dirty="0"/>
              <a:t> bit set file</a:t>
            </a:r>
          </a:p>
          <a:p>
            <a:r>
              <a:rPr lang="es-ES" baseline="0" dirty="0"/>
              <a:t>RP0 / </a:t>
            </a:r>
            <a:r>
              <a:rPr lang="es-ES" baseline="0"/>
              <a:t>RP1 Banco 0</a:t>
            </a:r>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86</a:t>
            </a:fld>
            <a:endParaRPr lang="es-ES"/>
          </a:p>
        </p:txBody>
      </p:sp>
    </p:spTree>
    <p:extLst>
      <p:ext uri="{BB962C8B-B14F-4D97-AF65-F5344CB8AC3E}">
        <p14:creationId xmlns:p14="http://schemas.microsoft.com/office/powerpoint/2010/main" val="126418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87</a:t>
            </a:fld>
            <a:endParaRPr lang="es-ES"/>
          </a:p>
        </p:txBody>
      </p:sp>
    </p:spTree>
    <p:extLst>
      <p:ext uri="{BB962C8B-B14F-4D97-AF65-F5344CB8AC3E}">
        <p14:creationId xmlns:p14="http://schemas.microsoft.com/office/powerpoint/2010/main" val="4053072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88</a:t>
            </a:fld>
            <a:endParaRPr lang="es-ES"/>
          </a:p>
        </p:txBody>
      </p:sp>
    </p:spTree>
    <p:extLst>
      <p:ext uri="{BB962C8B-B14F-4D97-AF65-F5344CB8AC3E}">
        <p14:creationId xmlns:p14="http://schemas.microsoft.com/office/powerpoint/2010/main" val="38432549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89</a:t>
            </a:fld>
            <a:endParaRPr lang="es-ES"/>
          </a:p>
        </p:txBody>
      </p:sp>
    </p:spTree>
    <p:extLst>
      <p:ext uri="{BB962C8B-B14F-4D97-AF65-F5344CB8AC3E}">
        <p14:creationId xmlns:p14="http://schemas.microsoft.com/office/powerpoint/2010/main" val="31294942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90</a:t>
            </a:fld>
            <a:endParaRPr lang="es-ES"/>
          </a:p>
        </p:txBody>
      </p:sp>
    </p:spTree>
    <p:extLst>
      <p:ext uri="{BB962C8B-B14F-4D97-AF65-F5344CB8AC3E}">
        <p14:creationId xmlns:p14="http://schemas.microsoft.com/office/powerpoint/2010/main" val="3985427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91</a:t>
            </a:fld>
            <a:endParaRPr lang="es-ES"/>
          </a:p>
        </p:txBody>
      </p:sp>
    </p:spTree>
    <p:extLst>
      <p:ext uri="{BB962C8B-B14F-4D97-AF65-F5344CB8AC3E}">
        <p14:creationId xmlns:p14="http://schemas.microsoft.com/office/powerpoint/2010/main" val="10765451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92</a:t>
            </a:fld>
            <a:endParaRPr lang="es-ES"/>
          </a:p>
        </p:txBody>
      </p:sp>
    </p:spTree>
    <p:extLst>
      <p:ext uri="{BB962C8B-B14F-4D97-AF65-F5344CB8AC3E}">
        <p14:creationId xmlns:p14="http://schemas.microsoft.com/office/powerpoint/2010/main" val="8539922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93</a:t>
            </a:fld>
            <a:endParaRPr lang="es-ES"/>
          </a:p>
        </p:txBody>
      </p:sp>
    </p:spTree>
    <p:extLst>
      <p:ext uri="{BB962C8B-B14F-4D97-AF65-F5344CB8AC3E}">
        <p14:creationId xmlns:p14="http://schemas.microsoft.com/office/powerpoint/2010/main" val="1856890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94</a:t>
            </a:fld>
            <a:endParaRPr lang="es-ES"/>
          </a:p>
        </p:txBody>
      </p:sp>
    </p:spTree>
    <p:extLst>
      <p:ext uri="{BB962C8B-B14F-4D97-AF65-F5344CB8AC3E}">
        <p14:creationId xmlns:p14="http://schemas.microsoft.com/office/powerpoint/2010/main" val="10670505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96</a:t>
            </a:fld>
            <a:endParaRPr lang="es-ES"/>
          </a:p>
        </p:txBody>
      </p:sp>
    </p:spTree>
    <p:extLst>
      <p:ext uri="{BB962C8B-B14F-4D97-AF65-F5344CB8AC3E}">
        <p14:creationId xmlns:p14="http://schemas.microsoft.com/office/powerpoint/2010/main" val="64434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Un sistema </a:t>
            </a:r>
            <a:r>
              <a:rPr lang="es-AR" sz="1200" kern="1200" dirty="0" err="1">
                <a:solidFill>
                  <a:schemeClr val="tx1"/>
                </a:solidFill>
                <a:effectLst/>
                <a:latin typeface="+mn-lt"/>
                <a:ea typeface="+mn-ea"/>
                <a:cs typeface="+mn-cs"/>
              </a:rPr>
              <a:t>microprogramable</a:t>
            </a:r>
            <a:r>
              <a:rPr lang="es-AR" sz="1200" kern="1200" dirty="0">
                <a:solidFill>
                  <a:schemeClr val="tx1"/>
                </a:solidFill>
                <a:effectLst/>
                <a:latin typeface="+mn-lt"/>
                <a:ea typeface="+mn-ea"/>
                <a:cs typeface="+mn-cs"/>
              </a:rPr>
              <a:t> esta formado por los siguientes componentes:</a:t>
            </a:r>
            <a:endParaRPr lang="es-ES" sz="1200"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Hardware:</a:t>
            </a:r>
            <a:r>
              <a:rPr lang="es-AR" sz="1200" kern="1200" dirty="0">
                <a:solidFill>
                  <a:schemeClr val="tx1"/>
                </a:solidFill>
                <a:effectLst/>
                <a:latin typeface="+mn-lt"/>
                <a:ea typeface="+mn-ea"/>
                <a:cs typeface="+mn-cs"/>
              </a:rPr>
              <a:t> Es el conjunto de circuitos electrónicos que forman el sistema </a:t>
            </a:r>
            <a:r>
              <a:rPr lang="es-AR" sz="1200" kern="1200" dirty="0" err="1">
                <a:solidFill>
                  <a:schemeClr val="tx1"/>
                </a:solidFill>
                <a:effectLst/>
                <a:latin typeface="+mn-lt"/>
                <a:ea typeface="+mn-ea"/>
                <a:cs typeface="+mn-cs"/>
              </a:rPr>
              <a:t>microprogramable</a:t>
            </a:r>
            <a:r>
              <a:rPr lang="es-AR" sz="1200" kern="1200" dirty="0">
                <a:solidFill>
                  <a:schemeClr val="tx1"/>
                </a:solidFill>
                <a:effectLst/>
                <a:latin typeface="+mn-lt"/>
                <a:ea typeface="+mn-ea"/>
                <a:cs typeface="+mn-cs"/>
              </a:rPr>
              <a:t> o, dicho de otra forma, </a:t>
            </a:r>
            <a:r>
              <a:rPr lang="es-AR" sz="1200" b="1" kern="1200" dirty="0">
                <a:solidFill>
                  <a:schemeClr val="tx1"/>
                </a:solidFill>
                <a:effectLst/>
                <a:latin typeface="+mn-lt"/>
                <a:ea typeface="+mn-ea"/>
                <a:cs typeface="+mn-cs"/>
              </a:rPr>
              <a:t>es la parte física del sistema</a:t>
            </a:r>
            <a:r>
              <a:rPr lang="es-AR" sz="1200" kern="1200" dirty="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Software:</a:t>
            </a:r>
            <a:r>
              <a:rPr lang="es-AR" sz="1200" kern="1200" dirty="0">
                <a:solidFill>
                  <a:schemeClr val="tx1"/>
                </a:solidFill>
                <a:effectLst/>
                <a:latin typeface="+mn-lt"/>
                <a:ea typeface="+mn-ea"/>
                <a:cs typeface="+mn-cs"/>
              </a:rPr>
              <a:t> Es el </a:t>
            </a:r>
            <a:r>
              <a:rPr lang="es-AR" sz="1200" b="1" kern="1200" dirty="0">
                <a:solidFill>
                  <a:schemeClr val="tx1"/>
                </a:solidFill>
                <a:effectLst/>
                <a:latin typeface="+mn-lt"/>
                <a:ea typeface="+mn-ea"/>
                <a:cs typeface="+mn-cs"/>
              </a:rPr>
              <a:t>conjunto de programas y aplicaciones</a:t>
            </a:r>
            <a:r>
              <a:rPr lang="es-AR" sz="1200" kern="1200" dirty="0">
                <a:solidFill>
                  <a:schemeClr val="tx1"/>
                </a:solidFill>
                <a:effectLst/>
                <a:latin typeface="+mn-lt"/>
                <a:ea typeface="+mn-ea"/>
                <a:cs typeface="+mn-cs"/>
              </a:rPr>
              <a:t> formado por instrucciones y rutinas que se utilizan para programar y coordinar al sistema </a:t>
            </a:r>
            <a:r>
              <a:rPr lang="es-AR" sz="1200" kern="1200" dirty="0" err="1">
                <a:solidFill>
                  <a:schemeClr val="tx1"/>
                </a:solidFill>
                <a:effectLst/>
                <a:latin typeface="+mn-lt"/>
                <a:ea typeface="+mn-ea"/>
                <a:cs typeface="+mn-cs"/>
              </a:rPr>
              <a:t>microprogramable</a:t>
            </a:r>
            <a:r>
              <a:rPr lang="es-AR" sz="1200" kern="1200" dirty="0">
                <a:solidFill>
                  <a:schemeClr val="tx1"/>
                </a:solidFill>
                <a:effectLst/>
                <a:latin typeface="+mn-lt"/>
                <a:ea typeface="+mn-ea"/>
                <a:cs typeface="+mn-cs"/>
              </a:rPr>
              <a:t>. También se denomina software al conjunto de lenguajes empleados para elaborar dichos programas.</a:t>
            </a:r>
            <a:endParaRPr lang="es-ES" sz="1200" kern="1200" dirty="0">
              <a:solidFill>
                <a:schemeClr val="tx1"/>
              </a:solidFill>
              <a:effectLst/>
              <a:latin typeface="+mn-lt"/>
              <a:ea typeface="+mn-ea"/>
              <a:cs typeface="+mn-cs"/>
            </a:endParaRPr>
          </a:p>
          <a:p>
            <a:pPr lvl="0"/>
            <a:r>
              <a:rPr lang="es-AR" sz="1200" b="1" kern="1200" dirty="0">
                <a:solidFill>
                  <a:schemeClr val="tx1"/>
                </a:solidFill>
                <a:effectLst/>
                <a:latin typeface="+mn-lt"/>
                <a:ea typeface="+mn-ea"/>
                <a:cs typeface="+mn-cs"/>
              </a:rPr>
              <a:t>Firmware:</a:t>
            </a:r>
            <a:r>
              <a:rPr lang="es-AR" sz="1200" kern="1200" dirty="0">
                <a:solidFill>
                  <a:schemeClr val="tx1"/>
                </a:solidFill>
                <a:effectLst/>
                <a:latin typeface="+mn-lt"/>
                <a:ea typeface="+mn-ea"/>
                <a:cs typeface="+mn-cs"/>
              </a:rPr>
              <a:t> Es un </a:t>
            </a:r>
            <a:r>
              <a:rPr lang="es-AR" sz="1200" b="1" kern="1200" dirty="0">
                <a:solidFill>
                  <a:schemeClr val="tx1"/>
                </a:solidFill>
                <a:effectLst/>
                <a:latin typeface="+mn-lt"/>
                <a:ea typeface="+mn-ea"/>
                <a:cs typeface="+mn-cs"/>
              </a:rPr>
              <a:t>"software" grabado en la estructura electrónica</a:t>
            </a:r>
            <a:r>
              <a:rPr lang="es-AR" sz="1200" kern="1200" dirty="0">
                <a:solidFill>
                  <a:schemeClr val="tx1"/>
                </a:solidFill>
                <a:effectLst/>
                <a:latin typeface="+mn-lt"/>
                <a:ea typeface="+mn-ea"/>
                <a:cs typeface="+mn-cs"/>
              </a:rPr>
              <a:t> del sistema </a:t>
            </a:r>
            <a:r>
              <a:rPr lang="es-AR" sz="1200" kern="1200" dirty="0" err="1">
                <a:solidFill>
                  <a:schemeClr val="tx1"/>
                </a:solidFill>
                <a:effectLst/>
                <a:latin typeface="+mn-lt"/>
                <a:ea typeface="+mn-ea"/>
                <a:cs typeface="+mn-cs"/>
              </a:rPr>
              <a:t>microprogramable</a:t>
            </a:r>
            <a:r>
              <a:rPr lang="es-AR" sz="1200" kern="1200" dirty="0">
                <a:solidFill>
                  <a:schemeClr val="tx1"/>
                </a:solidFill>
                <a:effectLst/>
                <a:latin typeface="+mn-lt"/>
                <a:ea typeface="+mn-ea"/>
                <a:cs typeface="+mn-cs"/>
              </a:rPr>
              <a:t> y que el usuario en principio no puede alterar. </a:t>
            </a:r>
            <a:r>
              <a:rPr lang="es-AR" sz="1200" b="1" kern="1200" dirty="0">
                <a:solidFill>
                  <a:schemeClr val="tx1"/>
                </a:solidFill>
                <a:effectLst/>
                <a:latin typeface="+mn-lt"/>
                <a:ea typeface="+mn-ea"/>
                <a:cs typeface="+mn-cs"/>
              </a:rPr>
              <a:t>En los ordenadores personales, la BIOS (Basic Input/Output </a:t>
            </a:r>
            <a:r>
              <a:rPr lang="es-AR" sz="1200" b="1" kern="1200" dirty="0" err="1">
                <a:solidFill>
                  <a:schemeClr val="tx1"/>
                </a:solidFill>
                <a:effectLst/>
                <a:latin typeface="+mn-lt"/>
                <a:ea typeface="+mn-ea"/>
                <a:cs typeface="+mn-cs"/>
              </a:rPr>
              <a:t>System</a:t>
            </a:r>
            <a:r>
              <a:rPr lang="es-AR" sz="1200" b="1" kern="1200" dirty="0">
                <a:solidFill>
                  <a:schemeClr val="tx1"/>
                </a:solidFill>
                <a:effectLst/>
                <a:latin typeface="+mn-lt"/>
                <a:ea typeface="+mn-ea"/>
                <a:cs typeface="+mn-cs"/>
              </a:rPr>
              <a:t>)</a:t>
            </a:r>
            <a:r>
              <a:rPr lang="es-AR" sz="1200" kern="1200" dirty="0">
                <a:solidFill>
                  <a:schemeClr val="tx1"/>
                </a:solidFill>
                <a:effectLst/>
                <a:latin typeface="+mn-lt"/>
                <a:ea typeface="+mn-ea"/>
                <a:cs typeface="+mn-cs"/>
              </a:rPr>
              <a:t> utiliza firmware y contiene un grupo de programas que sirven de intermediario entre el software y hardware.</a:t>
            </a:r>
            <a:endParaRPr lang="es-ES" sz="12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10</a:t>
            </a:fld>
            <a:endParaRPr lang="es-ES"/>
          </a:p>
        </p:txBody>
      </p:sp>
    </p:spTree>
    <p:extLst>
      <p:ext uri="{BB962C8B-B14F-4D97-AF65-F5344CB8AC3E}">
        <p14:creationId xmlns:p14="http://schemas.microsoft.com/office/powerpoint/2010/main" val="292259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Ojo! En la programación se escribe &lt;</a:t>
            </a:r>
            <a:r>
              <a:rPr lang="es-ES" dirty="0" err="1"/>
              <a:t>opcode</a:t>
            </a:r>
            <a:r>
              <a:rPr lang="es-ES" dirty="0"/>
              <a:t>&gt; &lt;Registro&gt;</a:t>
            </a:r>
            <a:r>
              <a:rPr lang="es-ES" baseline="0" dirty="0"/>
              <a:t> , </a:t>
            </a:r>
            <a:r>
              <a:rPr lang="es-ES" baseline="0" dirty="0">
                <a:solidFill>
                  <a:srgbClr val="FF0000"/>
                </a:solidFill>
              </a:rPr>
              <a:t>&lt;Destino&gt;</a:t>
            </a:r>
          </a:p>
          <a:p>
            <a:r>
              <a:rPr lang="es-ES" baseline="0" dirty="0"/>
              <a:t>En absoluto se representa en los 14 bits que se muestra </a:t>
            </a:r>
            <a:r>
              <a:rPr lang="es-ES" dirty="0"/>
              <a:t>&lt;</a:t>
            </a:r>
            <a:r>
              <a:rPr lang="es-ES" dirty="0" err="1"/>
              <a:t>opcode</a:t>
            </a:r>
            <a:r>
              <a:rPr lang="es-ES" dirty="0"/>
              <a:t>&gt; </a:t>
            </a:r>
            <a:r>
              <a:rPr lang="es-ES" baseline="0" dirty="0"/>
              <a:t>, </a:t>
            </a:r>
            <a:r>
              <a:rPr lang="es-ES" baseline="0" dirty="0">
                <a:solidFill>
                  <a:srgbClr val="FF0000"/>
                </a:solidFill>
              </a:rPr>
              <a:t>&lt;Destino&gt;</a:t>
            </a:r>
            <a:r>
              <a:rPr lang="es-ES" baseline="0" dirty="0"/>
              <a:t> </a:t>
            </a:r>
            <a:r>
              <a:rPr lang="es-ES" dirty="0"/>
              <a:t>&lt;Registro&gt;</a:t>
            </a:r>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114</a:t>
            </a:fld>
            <a:endParaRPr lang="es-ES"/>
          </a:p>
        </p:txBody>
      </p:sp>
    </p:spTree>
    <p:extLst>
      <p:ext uri="{BB962C8B-B14F-4D97-AF65-F5344CB8AC3E}">
        <p14:creationId xmlns:p14="http://schemas.microsoft.com/office/powerpoint/2010/main" val="39583926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115</a:t>
            </a:fld>
            <a:endParaRPr lang="es-ES"/>
          </a:p>
        </p:txBody>
      </p:sp>
    </p:spTree>
    <p:extLst>
      <p:ext uri="{BB962C8B-B14F-4D97-AF65-F5344CB8AC3E}">
        <p14:creationId xmlns:p14="http://schemas.microsoft.com/office/powerpoint/2010/main" val="22737655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116</a:t>
            </a:fld>
            <a:endParaRPr lang="es-ES"/>
          </a:p>
        </p:txBody>
      </p:sp>
    </p:spTree>
    <p:extLst>
      <p:ext uri="{BB962C8B-B14F-4D97-AF65-F5344CB8AC3E}">
        <p14:creationId xmlns:p14="http://schemas.microsoft.com/office/powerpoint/2010/main" val="10668036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117</a:t>
            </a:fld>
            <a:endParaRPr lang="es-ES"/>
          </a:p>
        </p:txBody>
      </p:sp>
    </p:spTree>
    <p:extLst>
      <p:ext uri="{BB962C8B-B14F-4D97-AF65-F5344CB8AC3E}">
        <p14:creationId xmlns:p14="http://schemas.microsoft.com/office/powerpoint/2010/main" val="20340488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137</a:t>
            </a:fld>
            <a:endParaRPr lang="es-ES"/>
          </a:p>
        </p:txBody>
      </p:sp>
    </p:spTree>
    <p:extLst>
      <p:ext uri="{BB962C8B-B14F-4D97-AF65-F5344CB8AC3E}">
        <p14:creationId xmlns:p14="http://schemas.microsoft.com/office/powerpoint/2010/main" val="3157651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AR" altLang="es-ES"/>
          </a:p>
        </p:txBody>
      </p:sp>
      <p:sp>
        <p:nvSpPr>
          <p:cNvPr id="58372"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93EBA06-2BA4-4625-85B8-B28711463882}" type="slidenum">
              <a:rPr lang="es-AR" altLang="es-ES"/>
              <a:pPr eaLnBrk="1" hangingPunct="1"/>
              <a:t>138</a:t>
            </a:fld>
            <a:endParaRPr lang="es-AR" altLang="es-ES"/>
          </a:p>
        </p:txBody>
      </p:sp>
    </p:spTree>
    <p:extLst>
      <p:ext uri="{BB962C8B-B14F-4D97-AF65-F5344CB8AC3E}">
        <p14:creationId xmlns:p14="http://schemas.microsoft.com/office/powerpoint/2010/main" val="23980991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AR" altLang="es-ES"/>
          </a:p>
        </p:txBody>
      </p:sp>
      <p:sp>
        <p:nvSpPr>
          <p:cNvPr id="60420"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941CCD-9E7D-4C70-AEB4-68115F76DE86}" type="slidenum">
              <a:rPr lang="es-AR" altLang="es-ES"/>
              <a:pPr eaLnBrk="1" hangingPunct="1"/>
              <a:t>139</a:t>
            </a:fld>
            <a:endParaRPr lang="es-AR" altLang="es-ES"/>
          </a:p>
        </p:txBody>
      </p:sp>
    </p:spTree>
    <p:extLst>
      <p:ext uri="{BB962C8B-B14F-4D97-AF65-F5344CB8AC3E}">
        <p14:creationId xmlns:p14="http://schemas.microsoft.com/office/powerpoint/2010/main" val="31378225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altLang="es-ES"/>
              <a:t>En las dos últimas instrucciones de suma funcionan automáticamente tres señalizadores. </a:t>
            </a:r>
          </a:p>
          <a:p>
            <a:r>
              <a:rPr lang="es-AR" altLang="es-ES"/>
              <a:t>El FZ, de cero, que pasa a valer 1 si el resultado de la operación es 0. </a:t>
            </a:r>
          </a:p>
          <a:p>
            <a:r>
              <a:rPr lang="es-AR" altLang="es-ES"/>
              <a:t>El de acarreo, FC, que se pone a 1 cuando hay acarreo en la suma de los dos bits de más peso de los operandos, y finalmente el señalizador de acarreo intermedio, FDC, que adquiere el valor 1 cuando hay acarreo al sumar los dos bits que ocupan el lugar 4.° (bit 3) de los operandos. Este último señalizador es muy interesante si se trabaja con dígitos BCD.</a:t>
            </a:r>
          </a:p>
          <a:p>
            <a:endParaRPr lang="es-AR" altLang="es-ES"/>
          </a:p>
        </p:txBody>
      </p:sp>
      <p:sp>
        <p:nvSpPr>
          <p:cNvPr id="59396"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68429D1-D185-4416-94DA-C6C0A7C2169B}" type="slidenum">
              <a:rPr lang="es-AR" altLang="es-ES"/>
              <a:pPr eaLnBrk="1" hangingPunct="1"/>
              <a:t>140</a:t>
            </a:fld>
            <a:endParaRPr lang="es-AR" altLang="es-ES"/>
          </a:p>
        </p:txBody>
      </p:sp>
    </p:spTree>
    <p:extLst>
      <p:ext uri="{BB962C8B-B14F-4D97-AF65-F5344CB8AC3E}">
        <p14:creationId xmlns:p14="http://schemas.microsoft.com/office/powerpoint/2010/main" val="23827110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153</a:t>
            </a:fld>
            <a:endParaRPr lang="es-ES"/>
          </a:p>
        </p:txBody>
      </p:sp>
    </p:spTree>
    <p:extLst>
      <p:ext uri="{BB962C8B-B14F-4D97-AF65-F5344CB8AC3E}">
        <p14:creationId xmlns:p14="http://schemas.microsoft.com/office/powerpoint/2010/main" val="710772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154</a:t>
            </a:fld>
            <a:endParaRPr lang="es-ES"/>
          </a:p>
        </p:txBody>
      </p:sp>
    </p:spTree>
    <p:extLst>
      <p:ext uri="{BB962C8B-B14F-4D97-AF65-F5344CB8AC3E}">
        <p14:creationId xmlns:p14="http://schemas.microsoft.com/office/powerpoint/2010/main" val="218817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Los dos primeros, </a:t>
            </a:r>
            <a:r>
              <a:rPr lang="es-AR" sz="1200" b="1" kern="1200" dirty="0">
                <a:solidFill>
                  <a:schemeClr val="tx1"/>
                </a:solidFill>
                <a:effectLst/>
                <a:latin typeface="+mn-lt"/>
                <a:ea typeface="+mn-ea"/>
                <a:cs typeface="+mn-cs"/>
              </a:rPr>
              <a:t>microprocesadores</a:t>
            </a:r>
            <a:r>
              <a:rPr lang="es-AR" sz="1200" kern="1200" dirty="0">
                <a:solidFill>
                  <a:schemeClr val="tx1"/>
                </a:solidFill>
                <a:effectLst/>
                <a:latin typeface="+mn-lt"/>
                <a:ea typeface="+mn-ea"/>
                <a:cs typeface="+mn-cs"/>
              </a:rPr>
              <a:t> y </a:t>
            </a:r>
            <a:r>
              <a:rPr lang="es-AR" sz="1200" b="1" kern="1200" dirty="0">
                <a:solidFill>
                  <a:schemeClr val="tx1"/>
                </a:solidFill>
                <a:effectLst/>
                <a:latin typeface="+mn-lt"/>
                <a:ea typeface="+mn-ea"/>
                <a:cs typeface="+mn-cs"/>
              </a:rPr>
              <a:t>microcontroladores</a:t>
            </a:r>
            <a:r>
              <a:rPr lang="es-AR" sz="1200" kern="1200" dirty="0">
                <a:solidFill>
                  <a:schemeClr val="tx1"/>
                </a:solidFill>
                <a:effectLst/>
                <a:latin typeface="+mn-lt"/>
                <a:ea typeface="+mn-ea"/>
                <a:cs typeface="+mn-cs"/>
              </a:rPr>
              <a:t> podemos considerarlos como </a:t>
            </a:r>
            <a:r>
              <a:rPr lang="es-AR" sz="1200" b="1" kern="1200" dirty="0">
                <a:solidFill>
                  <a:schemeClr val="tx1"/>
                </a:solidFill>
                <a:effectLst/>
                <a:latin typeface="+mn-lt"/>
                <a:ea typeface="+mn-ea"/>
                <a:cs typeface="+mn-cs"/>
              </a:rPr>
              <a:t>sistemas </a:t>
            </a:r>
            <a:r>
              <a:rPr lang="es-AR" sz="1200" b="1" kern="1200" dirty="0" err="1">
                <a:solidFill>
                  <a:schemeClr val="tx1"/>
                </a:solidFill>
                <a:effectLst/>
                <a:latin typeface="+mn-lt"/>
                <a:ea typeface="+mn-ea"/>
                <a:cs typeface="+mn-cs"/>
              </a:rPr>
              <a:t>microprogramables</a:t>
            </a:r>
            <a:r>
              <a:rPr lang="es-AR" sz="1200" b="1" kern="1200" dirty="0">
                <a:solidFill>
                  <a:schemeClr val="tx1"/>
                </a:solidFill>
                <a:effectLst/>
                <a:latin typeface="+mn-lt"/>
                <a:ea typeface="+mn-ea"/>
                <a:cs typeface="+mn-cs"/>
              </a:rPr>
              <a:t> basados en CPU</a:t>
            </a:r>
            <a:endParaRPr lang="es-ES" sz="1200" kern="1200" dirty="0">
              <a:solidFill>
                <a:schemeClr val="tx1"/>
              </a:solidFill>
              <a:effectLst/>
              <a:latin typeface="+mn-lt"/>
              <a:ea typeface="+mn-ea"/>
              <a:cs typeface="+mn-cs"/>
            </a:endParaRPr>
          </a:p>
          <a:p>
            <a:endParaRPr lang="es-ES" dirty="0"/>
          </a:p>
          <a:p>
            <a:r>
              <a:rPr lang="es-AR" sz="1200" b="1" kern="1200" dirty="0" err="1">
                <a:solidFill>
                  <a:schemeClr val="tx1"/>
                </a:solidFill>
                <a:effectLst/>
                <a:latin typeface="+mn-lt"/>
                <a:ea typeface="+mn-ea"/>
                <a:cs typeface="+mn-cs"/>
              </a:rPr>
              <a:t>PLD´s</a:t>
            </a:r>
            <a:endParaRPr lang="es-AR" sz="12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a:t>
            </a:r>
            <a:r>
              <a:rPr lang="es-AR" sz="1200" b="1" kern="1200" dirty="0">
                <a:solidFill>
                  <a:schemeClr val="tx1"/>
                </a:solidFill>
                <a:effectLst/>
                <a:latin typeface="+mn-lt"/>
                <a:ea typeface="+mn-ea"/>
                <a:cs typeface="+mn-cs"/>
              </a:rPr>
              <a:t>ASIC (</a:t>
            </a:r>
            <a:r>
              <a:rPr lang="es-AR" sz="1200" b="1" kern="1200" dirty="0" err="1">
                <a:solidFill>
                  <a:schemeClr val="tx1"/>
                </a:solidFill>
                <a:effectLst/>
                <a:latin typeface="+mn-lt"/>
                <a:ea typeface="+mn-ea"/>
                <a:cs typeface="+mn-cs"/>
              </a:rPr>
              <a:t>Application</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Specific</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Integrated</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Circuit</a:t>
            </a:r>
            <a:r>
              <a:rPr lang="es-AR" sz="1200" b="1" kern="1200" dirty="0">
                <a:solidFill>
                  <a:schemeClr val="tx1"/>
                </a:solidFill>
                <a:effectLst/>
                <a:latin typeface="+mn-lt"/>
                <a:ea typeface="+mn-ea"/>
                <a:cs typeface="+mn-cs"/>
              </a:rPr>
              <a:t>):</a:t>
            </a:r>
            <a:r>
              <a:rPr lang="es-AR" sz="1200" kern="1200" dirty="0">
                <a:solidFill>
                  <a:schemeClr val="tx1"/>
                </a:solidFill>
                <a:effectLst/>
                <a:latin typeface="+mn-lt"/>
                <a:ea typeface="+mn-ea"/>
                <a:cs typeface="+mn-cs"/>
              </a:rPr>
              <a:t> Son </a:t>
            </a:r>
            <a:r>
              <a:rPr lang="es-AR" sz="1200" kern="1200" dirty="0" err="1">
                <a:solidFill>
                  <a:schemeClr val="tx1"/>
                </a:solidFill>
                <a:effectLst/>
                <a:latin typeface="+mn-lt"/>
                <a:ea typeface="+mn-ea"/>
                <a:cs typeface="+mn-cs"/>
              </a:rPr>
              <a:t>c.i.</a:t>
            </a:r>
            <a:r>
              <a:rPr lang="es-AR" sz="1200" kern="1200" dirty="0">
                <a:solidFill>
                  <a:schemeClr val="tx1"/>
                </a:solidFill>
                <a:effectLst/>
                <a:latin typeface="+mn-lt"/>
                <a:ea typeface="+mn-ea"/>
                <a:cs typeface="+mn-cs"/>
              </a:rPr>
              <a:t> específicos para una aplicación y se utilizan en realizaciones complejas que exigirían un número elevado de circuitos integrados de función fija. Están diseñados a medida y sólo sirven para una aplicación. Por regla general, los producen los fabricantes de </a:t>
            </a:r>
            <a:r>
              <a:rPr lang="es-AR" sz="1200" kern="1200" dirty="0" err="1">
                <a:solidFill>
                  <a:schemeClr val="tx1"/>
                </a:solidFill>
                <a:effectLst/>
                <a:latin typeface="+mn-lt"/>
                <a:ea typeface="+mn-ea"/>
                <a:cs typeface="+mn-cs"/>
              </a:rPr>
              <a:t>c.i.</a:t>
            </a:r>
            <a:r>
              <a:rPr lang="es-AR" sz="1200" kern="1200" dirty="0">
                <a:solidFill>
                  <a:schemeClr val="tx1"/>
                </a:solidFill>
                <a:effectLst/>
                <a:latin typeface="+mn-lt"/>
                <a:ea typeface="+mn-ea"/>
                <a:cs typeface="+mn-cs"/>
              </a:rPr>
              <a:t> con las especificaciones proporcionadas por el cliente.</a:t>
            </a:r>
            <a:endParaRPr lang="es-ES" sz="12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 </a:t>
            </a:r>
          </a:p>
          <a:p>
            <a:r>
              <a:rPr lang="es-AR" sz="1200" kern="1200" dirty="0">
                <a:solidFill>
                  <a:schemeClr val="tx1"/>
                </a:solidFill>
                <a:effectLst/>
                <a:latin typeface="+mn-lt"/>
                <a:ea typeface="+mn-ea"/>
                <a:cs typeface="+mn-cs"/>
              </a:rPr>
              <a:t>    </a:t>
            </a:r>
            <a:r>
              <a:rPr lang="es-AR" sz="1200" b="1" kern="1200" dirty="0">
                <a:solidFill>
                  <a:schemeClr val="tx1"/>
                </a:solidFill>
                <a:effectLst/>
                <a:latin typeface="+mn-lt"/>
                <a:ea typeface="+mn-ea"/>
                <a:cs typeface="+mn-cs"/>
              </a:rPr>
              <a:t>PLD (</a:t>
            </a:r>
            <a:r>
              <a:rPr lang="es-AR" sz="1200" b="1" kern="1200" dirty="0" err="1">
                <a:solidFill>
                  <a:schemeClr val="tx1"/>
                </a:solidFill>
                <a:effectLst/>
                <a:latin typeface="+mn-lt"/>
                <a:ea typeface="+mn-ea"/>
                <a:cs typeface="+mn-cs"/>
              </a:rPr>
              <a:t>Programmable</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Logic</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Device</a:t>
            </a:r>
            <a:r>
              <a:rPr lang="es-AR" sz="1200" b="1" kern="1200" dirty="0">
                <a:solidFill>
                  <a:schemeClr val="tx1"/>
                </a:solidFill>
                <a:effectLst/>
                <a:latin typeface="+mn-lt"/>
                <a:ea typeface="+mn-ea"/>
                <a:cs typeface="+mn-cs"/>
              </a:rPr>
              <a:t>):</a:t>
            </a:r>
            <a:r>
              <a:rPr lang="es-AR" sz="1200" kern="1200" dirty="0">
                <a:solidFill>
                  <a:schemeClr val="tx1"/>
                </a:solidFill>
                <a:effectLst/>
                <a:latin typeface="+mn-lt"/>
                <a:ea typeface="+mn-ea"/>
                <a:cs typeface="+mn-cs"/>
              </a:rPr>
              <a:t> Este es un término muy amplio pero lo limitaremos para definir a los circuitos integrados cuya funcionalidad puede ser programada por el usuario pero que internamente no tienen la estructura de microprocesadores y microcontroladores pues no están basados en una CPU que lea un programa de una memoria.</a:t>
            </a:r>
            <a:endParaRPr lang="es-ES" sz="12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 </a:t>
            </a:r>
          </a:p>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12</a:t>
            </a:fld>
            <a:endParaRPr lang="es-ES"/>
          </a:p>
        </p:txBody>
      </p:sp>
    </p:spTree>
    <p:extLst>
      <p:ext uri="{BB962C8B-B14F-4D97-AF65-F5344CB8AC3E}">
        <p14:creationId xmlns:p14="http://schemas.microsoft.com/office/powerpoint/2010/main" val="7946971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155</a:t>
            </a:fld>
            <a:endParaRPr lang="es-ES"/>
          </a:p>
        </p:txBody>
      </p:sp>
    </p:spTree>
    <p:extLst>
      <p:ext uri="{BB962C8B-B14F-4D97-AF65-F5344CB8AC3E}">
        <p14:creationId xmlns:p14="http://schemas.microsoft.com/office/powerpoint/2010/main" val="26957749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156</a:t>
            </a:fld>
            <a:endParaRPr lang="es-ES"/>
          </a:p>
        </p:txBody>
      </p:sp>
    </p:spTree>
    <p:extLst>
      <p:ext uri="{BB962C8B-B14F-4D97-AF65-F5344CB8AC3E}">
        <p14:creationId xmlns:p14="http://schemas.microsoft.com/office/powerpoint/2010/main" val="31700249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157</a:t>
            </a:fld>
            <a:endParaRPr lang="es-ES"/>
          </a:p>
        </p:txBody>
      </p:sp>
    </p:spTree>
    <p:extLst>
      <p:ext uri="{BB962C8B-B14F-4D97-AF65-F5344CB8AC3E}">
        <p14:creationId xmlns:p14="http://schemas.microsoft.com/office/powerpoint/2010/main" val="3873824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158</a:t>
            </a:fld>
            <a:endParaRPr lang="es-ES"/>
          </a:p>
        </p:txBody>
      </p:sp>
    </p:spTree>
    <p:extLst>
      <p:ext uri="{BB962C8B-B14F-4D97-AF65-F5344CB8AC3E}">
        <p14:creationId xmlns:p14="http://schemas.microsoft.com/office/powerpoint/2010/main" val="21623425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159</a:t>
            </a:fld>
            <a:endParaRPr lang="es-ES"/>
          </a:p>
        </p:txBody>
      </p:sp>
    </p:spTree>
    <p:extLst>
      <p:ext uri="{BB962C8B-B14F-4D97-AF65-F5344CB8AC3E}">
        <p14:creationId xmlns:p14="http://schemas.microsoft.com/office/powerpoint/2010/main" val="10599578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160</a:t>
            </a:fld>
            <a:endParaRPr lang="es-ES"/>
          </a:p>
        </p:txBody>
      </p:sp>
    </p:spTree>
    <p:extLst>
      <p:ext uri="{BB962C8B-B14F-4D97-AF65-F5344CB8AC3E}">
        <p14:creationId xmlns:p14="http://schemas.microsoft.com/office/powerpoint/2010/main" val="27832168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161</a:t>
            </a:fld>
            <a:endParaRPr lang="es-ES"/>
          </a:p>
        </p:txBody>
      </p:sp>
    </p:spTree>
    <p:extLst>
      <p:ext uri="{BB962C8B-B14F-4D97-AF65-F5344CB8AC3E}">
        <p14:creationId xmlns:p14="http://schemas.microsoft.com/office/powerpoint/2010/main" val="42855594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162</a:t>
            </a:fld>
            <a:endParaRPr lang="es-ES"/>
          </a:p>
        </p:txBody>
      </p:sp>
    </p:spTree>
    <p:extLst>
      <p:ext uri="{BB962C8B-B14F-4D97-AF65-F5344CB8AC3E}">
        <p14:creationId xmlns:p14="http://schemas.microsoft.com/office/powerpoint/2010/main" val="3352732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163</a:t>
            </a:fld>
            <a:endParaRPr lang="es-ES"/>
          </a:p>
        </p:txBody>
      </p:sp>
    </p:spTree>
    <p:extLst>
      <p:ext uri="{BB962C8B-B14F-4D97-AF65-F5344CB8AC3E}">
        <p14:creationId xmlns:p14="http://schemas.microsoft.com/office/powerpoint/2010/main" val="21048534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164</a:t>
            </a:fld>
            <a:endParaRPr lang="es-ES"/>
          </a:p>
        </p:txBody>
      </p:sp>
    </p:spTree>
    <p:extLst>
      <p:ext uri="{BB962C8B-B14F-4D97-AF65-F5344CB8AC3E}">
        <p14:creationId xmlns:p14="http://schemas.microsoft.com/office/powerpoint/2010/main" val="570111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kern="1200" dirty="0">
                <a:solidFill>
                  <a:schemeClr val="tx1"/>
                </a:solidFill>
                <a:effectLst/>
                <a:latin typeface="+mn-lt"/>
                <a:ea typeface="+mn-ea"/>
                <a:cs typeface="+mn-cs"/>
              </a:rPr>
              <a:t>Reloj</a:t>
            </a:r>
            <a:endParaRPr lang="es-ES" sz="12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El </a:t>
            </a:r>
            <a:r>
              <a:rPr lang="es-AR" sz="1200" b="1" kern="1200" dirty="0">
                <a:solidFill>
                  <a:schemeClr val="tx1"/>
                </a:solidFill>
                <a:effectLst/>
                <a:latin typeface="+mn-lt"/>
                <a:ea typeface="+mn-ea"/>
                <a:cs typeface="+mn-cs"/>
              </a:rPr>
              <a:t>reloj:</a:t>
            </a:r>
            <a:r>
              <a:rPr lang="es-AR" sz="1200" kern="1200" dirty="0">
                <a:solidFill>
                  <a:schemeClr val="tx1"/>
                </a:solidFill>
                <a:effectLst/>
                <a:latin typeface="+mn-lt"/>
                <a:ea typeface="+mn-ea"/>
                <a:cs typeface="+mn-cs"/>
              </a:rPr>
              <a:t> es un generador de ondas cuadradas periódicas, utilizado para que todo el sistema esté sincronizado.</a:t>
            </a:r>
            <a:endParaRPr lang="es-ES" sz="12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Unidad Central de Proceso o CPU</a:t>
            </a:r>
            <a:endParaRPr lang="es-ES" sz="12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La </a:t>
            </a:r>
            <a:r>
              <a:rPr lang="es-AR" sz="1200" b="1" kern="1200" dirty="0">
                <a:solidFill>
                  <a:schemeClr val="tx1"/>
                </a:solidFill>
                <a:effectLst/>
                <a:latin typeface="+mn-lt"/>
                <a:ea typeface="+mn-ea"/>
                <a:cs typeface="+mn-cs"/>
              </a:rPr>
              <a:t>Unidad Central de Proceso o CPU (Central </a:t>
            </a:r>
            <a:r>
              <a:rPr lang="es-AR" sz="1200" b="1" kern="1200" dirty="0" err="1">
                <a:solidFill>
                  <a:schemeClr val="tx1"/>
                </a:solidFill>
                <a:effectLst/>
                <a:latin typeface="+mn-lt"/>
                <a:ea typeface="+mn-ea"/>
                <a:cs typeface="+mn-cs"/>
              </a:rPr>
              <a:t>Process</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Unit</a:t>
            </a:r>
            <a:r>
              <a:rPr lang="es-AR" sz="1200" b="1" kern="1200" dirty="0">
                <a:solidFill>
                  <a:schemeClr val="tx1"/>
                </a:solidFill>
                <a:effectLst/>
                <a:latin typeface="+mn-lt"/>
                <a:ea typeface="+mn-ea"/>
                <a:cs typeface="+mn-cs"/>
              </a:rPr>
              <a:t>)</a:t>
            </a:r>
            <a:r>
              <a:rPr lang="es-AR" sz="1200" kern="1200" dirty="0">
                <a:solidFill>
                  <a:schemeClr val="tx1"/>
                </a:solidFill>
                <a:effectLst/>
                <a:latin typeface="+mn-lt"/>
                <a:ea typeface="+mn-ea"/>
                <a:cs typeface="+mn-cs"/>
              </a:rPr>
              <a:t> es la parte mas importante del sistema </a:t>
            </a:r>
            <a:r>
              <a:rPr lang="es-AR" sz="1200" kern="1200" dirty="0" err="1">
                <a:solidFill>
                  <a:schemeClr val="tx1"/>
                </a:solidFill>
                <a:effectLst/>
                <a:latin typeface="+mn-lt"/>
                <a:ea typeface="+mn-ea"/>
                <a:cs typeface="+mn-cs"/>
              </a:rPr>
              <a:t>microprogramable</a:t>
            </a:r>
            <a:r>
              <a:rPr lang="es-AR" sz="1200" kern="1200" dirty="0">
                <a:solidFill>
                  <a:schemeClr val="tx1"/>
                </a:solidFill>
                <a:effectLst/>
                <a:latin typeface="+mn-lt"/>
                <a:ea typeface="+mn-ea"/>
                <a:cs typeface="+mn-cs"/>
              </a:rPr>
              <a:t>. Es donde se realiza la </a:t>
            </a:r>
            <a:r>
              <a:rPr lang="es-AR" sz="1200" b="1" kern="1200" dirty="0">
                <a:solidFill>
                  <a:schemeClr val="tx1"/>
                </a:solidFill>
                <a:effectLst/>
                <a:latin typeface="+mn-lt"/>
                <a:ea typeface="+mn-ea"/>
                <a:cs typeface="+mn-cs"/>
              </a:rPr>
              <a:t>interpretación y ejecución de las instrucciones</a:t>
            </a:r>
            <a:r>
              <a:rPr lang="es-AR" sz="1200" kern="1200" dirty="0">
                <a:solidFill>
                  <a:schemeClr val="tx1"/>
                </a:solidFill>
                <a:effectLst/>
                <a:latin typeface="+mn-lt"/>
                <a:ea typeface="+mn-ea"/>
                <a:cs typeface="+mn-cs"/>
              </a:rPr>
              <a:t>, se </a:t>
            </a:r>
            <a:r>
              <a:rPr lang="es-AR" sz="1200" b="1" kern="1200" dirty="0">
                <a:solidFill>
                  <a:schemeClr val="tx1"/>
                </a:solidFill>
                <a:effectLst/>
                <a:latin typeface="+mn-lt"/>
                <a:ea typeface="+mn-ea"/>
                <a:cs typeface="+mn-cs"/>
              </a:rPr>
              <a:t>generan todas las órdenes de control</a:t>
            </a:r>
            <a:r>
              <a:rPr lang="es-AR" sz="1200" kern="1200" dirty="0">
                <a:solidFill>
                  <a:schemeClr val="tx1"/>
                </a:solidFill>
                <a:effectLst/>
                <a:latin typeface="+mn-lt"/>
                <a:ea typeface="+mn-ea"/>
                <a:cs typeface="+mn-cs"/>
              </a:rPr>
              <a:t> para gobernar todo el sistema y </a:t>
            </a:r>
            <a:r>
              <a:rPr lang="es-AR" sz="1200" b="1" kern="1200" dirty="0">
                <a:solidFill>
                  <a:schemeClr val="tx1"/>
                </a:solidFill>
                <a:effectLst/>
                <a:latin typeface="+mn-lt"/>
                <a:ea typeface="+mn-ea"/>
                <a:cs typeface="+mn-cs"/>
              </a:rPr>
              <a:t>se realizan las operaciones aritméticas y lógicas</a:t>
            </a:r>
            <a:r>
              <a:rPr lang="es-AR" sz="1200" kern="1200" dirty="0">
                <a:solidFill>
                  <a:schemeClr val="tx1"/>
                </a:solidFill>
                <a:effectLst/>
                <a:latin typeface="+mn-lt"/>
                <a:ea typeface="+mn-ea"/>
                <a:cs typeface="+mn-cs"/>
              </a:rPr>
              <a:t>. Todo ello se realiza con los datos procedentes de la Memoria Interna o de registros internos. También, es la encargada de realizar todas las transferencias de datos hacia la memoria o desde esta.</a:t>
            </a:r>
            <a:endParaRPr lang="es-ES" sz="12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La CPU está formada por:</a:t>
            </a:r>
            <a:endParaRPr lang="es-E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s-AR" sz="1200" b="1" kern="1200" dirty="0">
                <a:solidFill>
                  <a:schemeClr val="tx1"/>
                </a:solidFill>
                <a:effectLst/>
                <a:latin typeface="+mn-lt"/>
                <a:ea typeface="+mn-ea"/>
                <a:cs typeface="+mn-cs"/>
              </a:rPr>
              <a:t>Unidad Aritmética-Lógica</a:t>
            </a:r>
            <a:endParaRPr lang="es-E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s-AR" sz="1200" b="1" kern="1200" dirty="0">
                <a:solidFill>
                  <a:schemeClr val="tx1"/>
                </a:solidFill>
                <a:effectLst/>
                <a:latin typeface="+mn-lt"/>
                <a:ea typeface="+mn-ea"/>
                <a:cs typeface="+mn-cs"/>
              </a:rPr>
              <a:t>Acumuladores y Registros</a:t>
            </a:r>
            <a:endParaRPr lang="es-E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s-AR" sz="1200" b="1" kern="1200" dirty="0">
                <a:solidFill>
                  <a:schemeClr val="tx1"/>
                </a:solidFill>
                <a:effectLst/>
                <a:latin typeface="+mn-lt"/>
                <a:ea typeface="+mn-ea"/>
                <a:cs typeface="+mn-cs"/>
              </a:rPr>
              <a:t>Unidad de Control</a:t>
            </a:r>
            <a:endParaRPr lang="es-ES" sz="12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Todas sus funciones se realizan en sincronía con la señal del reloj, por ello, la frecuencia del reloj define la velocidad del sistema. Su estructura interna es compleja y si se presenta todo integrado en un único circuito integrado es denominada </a:t>
            </a:r>
            <a:r>
              <a:rPr lang="es-AR" sz="1200" b="1" kern="1200" dirty="0">
                <a:solidFill>
                  <a:schemeClr val="tx1"/>
                </a:solidFill>
                <a:effectLst/>
                <a:latin typeface="+mn-lt"/>
                <a:ea typeface="+mn-ea"/>
                <a:cs typeface="+mn-cs"/>
              </a:rPr>
              <a:t>microprocesador</a:t>
            </a:r>
            <a:r>
              <a:rPr lang="es-AR" sz="1200" kern="1200" dirty="0">
                <a:solidFill>
                  <a:schemeClr val="tx1"/>
                </a:solidFill>
                <a:effectLst/>
                <a:latin typeface="+mn-lt"/>
                <a:ea typeface="+mn-ea"/>
                <a:cs typeface="+mn-cs"/>
              </a:rPr>
              <a:t>. El uso de dichos microprocesadores esta muy extendido y son ampliamente utilizados en sistemas tales como ordenadores personales (</a:t>
            </a:r>
            <a:r>
              <a:rPr lang="es-AR" sz="1200" kern="1200" dirty="0" err="1">
                <a:solidFill>
                  <a:schemeClr val="tx1"/>
                </a:solidFill>
                <a:effectLst/>
                <a:latin typeface="+mn-lt"/>
                <a:ea typeface="+mn-ea"/>
                <a:cs typeface="+mn-cs"/>
              </a:rPr>
              <a:t>PCs</a:t>
            </a:r>
            <a:r>
              <a:rPr lang="es-AR" sz="1200" kern="1200" dirty="0">
                <a:solidFill>
                  <a:schemeClr val="tx1"/>
                </a:solidFill>
                <a:effectLst/>
                <a:latin typeface="+mn-lt"/>
                <a:ea typeface="+mn-ea"/>
                <a:cs typeface="+mn-cs"/>
              </a:rPr>
              <a:t>), controles industriales, grandes ordenadores, etc.</a:t>
            </a:r>
            <a:endParaRPr lang="es-ES" sz="1200" kern="1200" dirty="0">
              <a:solidFill>
                <a:schemeClr val="tx1"/>
              </a:solidFill>
              <a:effectLst/>
              <a:latin typeface="+mn-lt"/>
              <a:ea typeface="+mn-ea"/>
              <a:cs typeface="+mn-cs"/>
            </a:endParaRPr>
          </a:p>
          <a:p>
            <a:r>
              <a:rPr lang="es-AR" sz="1200" i="1" kern="1200" dirty="0">
                <a:solidFill>
                  <a:schemeClr val="tx1"/>
                </a:solidFill>
                <a:effectLst/>
                <a:latin typeface="+mn-lt"/>
                <a:ea typeface="+mn-ea"/>
                <a:cs typeface="+mn-cs"/>
              </a:rPr>
              <a:t>Microprocesador para PC</a:t>
            </a:r>
            <a:br>
              <a:rPr lang="es-AR" sz="1200" i="1" kern="1200" dirty="0">
                <a:solidFill>
                  <a:schemeClr val="tx1"/>
                </a:solidFill>
                <a:effectLst/>
                <a:latin typeface="+mn-lt"/>
                <a:ea typeface="+mn-ea"/>
                <a:cs typeface="+mn-cs"/>
              </a:rPr>
            </a:br>
            <a:r>
              <a:rPr lang="es-AR" sz="1200" i="1" kern="1200" dirty="0">
                <a:solidFill>
                  <a:schemeClr val="tx1"/>
                </a:solidFill>
                <a:effectLst/>
                <a:latin typeface="+mn-lt"/>
                <a:ea typeface="+mn-ea"/>
                <a:cs typeface="+mn-cs"/>
              </a:rPr>
              <a:t>Pentium 4</a:t>
            </a:r>
            <a:endParaRPr lang="es-ES" sz="1200"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 </a:t>
            </a:r>
            <a:endParaRPr lang="es-ES" sz="1200" b="1"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Memoria Central o Interna</a:t>
            </a:r>
            <a:endParaRPr lang="es-ES" sz="12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En los dispositivos que forman la </a:t>
            </a:r>
            <a:r>
              <a:rPr lang="es-AR" sz="1200" b="1" kern="1200" dirty="0">
                <a:solidFill>
                  <a:schemeClr val="tx1"/>
                </a:solidFill>
                <a:effectLst/>
                <a:latin typeface="+mn-lt"/>
                <a:ea typeface="+mn-ea"/>
                <a:cs typeface="+mn-cs"/>
              </a:rPr>
              <a:t>Memoria Central o Interna</a:t>
            </a:r>
            <a:r>
              <a:rPr lang="es-AR" sz="1200" kern="1200" dirty="0">
                <a:solidFill>
                  <a:schemeClr val="tx1"/>
                </a:solidFill>
                <a:effectLst/>
                <a:latin typeface="+mn-lt"/>
                <a:ea typeface="+mn-ea"/>
                <a:cs typeface="+mn-cs"/>
              </a:rPr>
              <a:t> se encuentran los programas que debe utilizar el sistema </a:t>
            </a:r>
            <a:r>
              <a:rPr lang="es-AR" sz="1200" kern="1200" dirty="0" err="1">
                <a:solidFill>
                  <a:schemeClr val="tx1"/>
                </a:solidFill>
                <a:effectLst/>
                <a:latin typeface="+mn-lt"/>
                <a:ea typeface="+mn-ea"/>
                <a:cs typeface="+mn-cs"/>
              </a:rPr>
              <a:t>microprogramable</a:t>
            </a:r>
            <a:r>
              <a:rPr lang="es-AR" sz="1200" kern="1200" dirty="0">
                <a:solidFill>
                  <a:schemeClr val="tx1"/>
                </a:solidFill>
                <a:effectLst/>
                <a:latin typeface="+mn-lt"/>
                <a:ea typeface="+mn-ea"/>
                <a:cs typeface="+mn-cs"/>
              </a:rPr>
              <a:t>, los datos necesarios y los resultados que se generan. Existe otro tipo de memorias con las cuales no se deben confundir, denominadas </a:t>
            </a:r>
            <a:r>
              <a:rPr lang="es-AR" sz="1200" b="1" kern="1200" dirty="0">
                <a:solidFill>
                  <a:schemeClr val="tx1"/>
                </a:solidFill>
                <a:effectLst/>
                <a:latin typeface="+mn-lt"/>
                <a:ea typeface="+mn-ea"/>
                <a:cs typeface="+mn-cs"/>
              </a:rPr>
              <a:t>memorias de masa</a:t>
            </a:r>
            <a:r>
              <a:rPr lang="es-AR" sz="1200" kern="1200" dirty="0">
                <a:solidFill>
                  <a:schemeClr val="tx1"/>
                </a:solidFill>
                <a:effectLst/>
                <a:latin typeface="+mn-lt"/>
                <a:ea typeface="+mn-ea"/>
                <a:cs typeface="+mn-cs"/>
              </a:rPr>
              <a:t>, que forman parte de los periféricos y se encuentran fuera del sistema, como por ejemplo los discos duros.</a:t>
            </a:r>
            <a:endParaRPr lang="es-ES" sz="1200" kern="1200" dirty="0">
              <a:solidFill>
                <a:schemeClr val="tx1"/>
              </a:solidFill>
              <a:effectLst/>
              <a:latin typeface="+mn-lt"/>
              <a:ea typeface="+mn-ea"/>
              <a:cs typeface="+mn-cs"/>
            </a:endParaRPr>
          </a:p>
          <a:p>
            <a:r>
              <a:rPr lang="es-AR" sz="1200" i="1" kern="1200" dirty="0">
                <a:solidFill>
                  <a:schemeClr val="tx1"/>
                </a:solidFill>
                <a:effectLst/>
                <a:latin typeface="+mn-lt"/>
                <a:ea typeface="+mn-ea"/>
                <a:cs typeface="+mn-cs"/>
              </a:rPr>
              <a:t>Módulos de memoria</a:t>
            </a:r>
            <a:br>
              <a:rPr lang="es-AR" sz="1200" i="1" kern="1200" dirty="0">
                <a:solidFill>
                  <a:schemeClr val="tx1"/>
                </a:solidFill>
                <a:effectLst/>
                <a:latin typeface="+mn-lt"/>
                <a:ea typeface="+mn-ea"/>
                <a:cs typeface="+mn-cs"/>
              </a:rPr>
            </a:br>
            <a:r>
              <a:rPr lang="es-AR" sz="1200" i="1" kern="1200" dirty="0">
                <a:solidFill>
                  <a:schemeClr val="tx1"/>
                </a:solidFill>
                <a:effectLst/>
                <a:latin typeface="+mn-lt"/>
                <a:ea typeface="+mn-ea"/>
                <a:cs typeface="+mn-cs"/>
              </a:rPr>
              <a:t>RAM de un PC</a:t>
            </a:r>
            <a:endParaRPr lang="es-ES" sz="1200"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Unidad de entrada/salida</a:t>
            </a:r>
            <a:endParaRPr lang="es-ES" sz="12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La </a:t>
            </a:r>
            <a:r>
              <a:rPr lang="es-AR" sz="1200" b="1" kern="1200" dirty="0">
                <a:solidFill>
                  <a:schemeClr val="tx1"/>
                </a:solidFill>
                <a:effectLst/>
                <a:latin typeface="+mn-lt"/>
                <a:ea typeface="+mn-ea"/>
                <a:cs typeface="+mn-cs"/>
              </a:rPr>
              <a:t>Unidad de entrada/salida (interface)</a:t>
            </a:r>
            <a:r>
              <a:rPr lang="es-AR" sz="1200" kern="1200" dirty="0">
                <a:solidFill>
                  <a:schemeClr val="tx1"/>
                </a:solidFill>
                <a:effectLst/>
                <a:latin typeface="+mn-lt"/>
                <a:ea typeface="+mn-ea"/>
                <a:cs typeface="+mn-cs"/>
              </a:rPr>
              <a:t> permite la comunicación del sistema </a:t>
            </a:r>
            <a:r>
              <a:rPr lang="es-AR" sz="1200" kern="1200" dirty="0" err="1">
                <a:solidFill>
                  <a:schemeClr val="tx1"/>
                </a:solidFill>
                <a:effectLst/>
                <a:latin typeface="+mn-lt"/>
                <a:ea typeface="+mn-ea"/>
                <a:cs typeface="+mn-cs"/>
              </a:rPr>
              <a:t>microprogramable</a:t>
            </a:r>
            <a:r>
              <a:rPr lang="es-AR" sz="1200" kern="1200" dirty="0">
                <a:solidFill>
                  <a:schemeClr val="tx1"/>
                </a:solidFill>
                <a:effectLst/>
                <a:latin typeface="+mn-lt"/>
                <a:ea typeface="+mn-ea"/>
                <a:cs typeface="+mn-cs"/>
              </a:rPr>
              <a:t> con el exterior. Su función fundamental es la de adaptar las diferentes velocidades y códigos utilizados por los elementos externos del sistema y el interior.</a:t>
            </a:r>
            <a:endParaRPr lang="es-ES" sz="12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AR" sz="1200" b="1" kern="1200" dirty="0">
                <a:solidFill>
                  <a:schemeClr val="tx1"/>
                </a:solidFill>
                <a:effectLst/>
                <a:latin typeface="+mn-lt"/>
                <a:ea typeface="+mn-ea"/>
                <a:cs typeface="+mn-cs"/>
              </a:rPr>
              <a:t>Periféricos</a:t>
            </a:r>
            <a:endParaRPr lang="es-ES" sz="12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    Estrictamente hablando podríamos decir que los </a:t>
            </a:r>
            <a:r>
              <a:rPr lang="es-AR" sz="1200" b="1" kern="1200" dirty="0">
                <a:solidFill>
                  <a:schemeClr val="tx1"/>
                </a:solidFill>
                <a:effectLst/>
                <a:latin typeface="+mn-lt"/>
                <a:ea typeface="+mn-ea"/>
                <a:cs typeface="+mn-cs"/>
              </a:rPr>
              <a:t>periféricos</a:t>
            </a:r>
            <a:r>
              <a:rPr lang="es-AR" sz="1200" kern="1200" dirty="0">
                <a:solidFill>
                  <a:schemeClr val="tx1"/>
                </a:solidFill>
                <a:effectLst/>
                <a:latin typeface="+mn-lt"/>
                <a:ea typeface="+mn-ea"/>
                <a:cs typeface="+mn-cs"/>
              </a:rPr>
              <a:t> no forman parte del sistema </a:t>
            </a:r>
            <a:r>
              <a:rPr lang="es-AR" sz="1200" kern="1200" dirty="0" err="1">
                <a:solidFill>
                  <a:schemeClr val="tx1"/>
                </a:solidFill>
                <a:effectLst/>
                <a:latin typeface="+mn-lt"/>
                <a:ea typeface="+mn-ea"/>
                <a:cs typeface="+mn-cs"/>
              </a:rPr>
              <a:t>microprogramable</a:t>
            </a:r>
            <a:r>
              <a:rPr lang="es-AR" sz="1200" kern="1200" dirty="0">
                <a:solidFill>
                  <a:schemeClr val="tx1"/>
                </a:solidFill>
                <a:effectLst/>
                <a:latin typeface="+mn-lt"/>
                <a:ea typeface="+mn-ea"/>
                <a:cs typeface="+mn-cs"/>
              </a:rPr>
              <a:t>. Es un conjunto de dispositivos que realizan un trabajo en el exterior del sistema. Estos periféricos pueden ser de entrada o de salida, aunque existen algunos que realizan ambas. Por ejemplo, en un PC los periféricos de entrada mas importantes son el teclado y el ratón y los de salida el monitor y la impresora.</a:t>
            </a:r>
            <a:endParaRPr lang="es-ES" sz="12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Un sistema </a:t>
            </a:r>
            <a:r>
              <a:rPr lang="es-AR" sz="1200" kern="1200" dirty="0" err="1">
                <a:solidFill>
                  <a:schemeClr val="tx1"/>
                </a:solidFill>
                <a:effectLst/>
                <a:latin typeface="+mn-lt"/>
                <a:ea typeface="+mn-ea"/>
                <a:cs typeface="+mn-cs"/>
              </a:rPr>
              <a:t>microprogramable</a:t>
            </a:r>
            <a:r>
              <a:rPr lang="es-AR" sz="1200" kern="1200" dirty="0">
                <a:solidFill>
                  <a:schemeClr val="tx1"/>
                </a:solidFill>
                <a:effectLst/>
                <a:latin typeface="+mn-lt"/>
                <a:ea typeface="+mn-ea"/>
                <a:cs typeface="+mn-cs"/>
              </a:rPr>
              <a:t> puede controlar multitud de dispositivos de manera que también pueden considerarse periféricos un motor eléctrico, una electroválvula, un sensor de movimiento, un brazo robot, etc.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13</a:t>
            </a:fld>
            <a:endParaRPr lang="es-ES"/>
          </a:p>
        </p:txBody>
      </p:sp>
    </p:spTree>
    <p:extLst>
      <p:ext uri="{BB962C8B-B14F-4D97-AF65-F5344CB8AC3E}">
        <p14:creationId xmlns:p14="http://schemas.microsoft.com/office/powerpoint/2010/main" val="29691419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B7DDF70-79A8-4239-9D66-261FBAB69E9E}" type="slidenum">
              <a:rPr lang="es-ES" smtClean="0"/>
              <a:t>165</a:t>
            </a:fld>
            <a:endParaRPr lang="es-ES"/>
          </a:p>
        </p:txBody>
      </p:sp>
    </p:spTree>
    <p:extLst>
      <p:ext uri="{BB962C8B-B14F-4D97-AF65-F5344CB8AC3E}">
        <p14:creationId xmlns:p14="http://schemas.microsoft.com/office/powerpoint/2010/main" val="31620616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6B7DDF70-79A8-4239-9D66-261FBAB69E9E}" type="slidenum">
              <a:rPr lang="es-ES" smtClean="0"/>
              <a:t>184</a:t>
            </a:fld>
            <a:endParaRPr lang="es-ES"/>
          </a:p>
        </p:txBody>
      </p:sp>
    </p:spTree>
    <p:extLst>
      <p:ext uri="{BB962C8B-B14F-4D97-AF65-F5344CB8AC3E}">
        <p14:creationId xmlns:p14="http://schemas.microsoft.com/office/powerpoint/2010/main" val="3946106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AR" altLang="es-A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F398555E-18A9-4ECF-B91D-4D1B1F60D133}" type="slidenum">
              <a:rPr lang="en-US" altLang="es-AR" smtClean="0">
                <a:latin typeface="Calibri" panose="020F0502020204030204" pitchFamily="34" charset="0"/>
              </a:rPr>
              <a:pPr fontAlgn="base">
                <a:spcBef>
                  <a:spcPct val="0"/>
                </a:spcBef>
                <a:spcAft>
                  <a:spcPct val="0"/>
                </a:spcAft>
              </a:pPr>
              <a:t>198</a:t>
            </a:fld>
            <a:endParaRPr lang="en-US" altLang="es-AR">
              <a:latin typeface="Calibri" panose="020F0502020204030204" pitchFamily="34" charset="0"/>
            </a:endParaRPr>
          </a:p>
        </p:txBody>
      </p:sp>
    </p:spTree>
    <p:extLst>
      <p:ext uri="{BB962C8B-B14F-4D97-AF65-F5344CB8AC3E}">
        <p14:creationId xmlns:p14="http://schemas.microsoft.com/office/powerpoint/2010/main" val="57504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11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13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files.licrgarcia.webnode.com.ar/200000437-177dd18788/Proyecto%201.pdsprj" TargetMode="External"/><Relationship Id="rId2" Type="http://schemas.openxmlformats.org/officeDocument/2006/relationships/hyperlink" Target="http://files.licrgarcia.webnode.com.ar/200000439-ee096ef033/Diagramas%20de%20flujo.vsd" TargetMode="External"/><Relationship Id="rId1" Type="http://schemas.openxmlformats.org/officeDocument/2006/relationships/slideLayout" Target="../slideLayouts/slideLayout7.xml"/><Relationship Id="rId5" Type="http://schemas.openxmlformats.org/officeDocument/2006/relationships/hyperlink" Target="http://files.licrgarcia.webnode.com.ar/200000438-04ee205e76/TP%20turnos.doc" TargetMode="External"/><Relationship Id="rId4" Type="http://schemas.openxmlformats.org/officeDocument/2006/relationships/hyperlink" Target="http://files.licrgarcia.webnode.com.ar/200000440-acf6eadf0a/TP-turnos-solucion.as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5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6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22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perso.wanadoo.es/pictob/micropic16f84_2.htm#registro_de_estado__03h_y_83h_"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4839" y="12189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62130" y="1218950"/>
            <a:ext cx="9144000" cy="838200"/>
          </a:xfrm>
          <a:custGeom>
            <a:avLst/>
            <a:gdLst>
              <a:gd name="connsiteX0" fmla="*/ 0 w 9144000"/>
              <a:gd name="connsiteY0" fmla="*/ 0 h 838200"/>
              <a:gd name="connsiteX1" fmla="*/ 9144000 w 9144000"/>
              <a:gd name="connsiteY1" fmla="*/ 0 h 838200"/>
              <a:gd name="connsiteX2" fmla="*/ 9144000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4000" y="0"/>
                </a:lnTo>
                <a:lnTo>
                  <a:pt x="9144000"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74839" y="2920745"/>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74839" y="2920745"/>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74839" y="37779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74839" y="37779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774839" y="463524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74839" y="463524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74839" y="54924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74839" y="54924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774839" y="63624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003439" y="6972300"/>
            <a:ext cx="8763000" cy="12954"/>
          </a:xfrm>
          <a:custGeom>
            <a:avLst/>
            <a:gdLst>
              <a:gd name="connsiteX0" fmla="*/ 0 w 8763000"/>
              <a:gd name="connsiteY0" fmla="*/ 6477 h 12954"/>
              <a:gd name="connsiteX1" fmla="*/ 8762999 w 8763000"/>
              <a:gd name="connsiteY1" fmla="*/ 6477 h 12954"/>
            </a:gdLst>
            <a:ahLst/>
            <a:cxnLst>
              <a:cxn ang="0">
                <a:pos x="connsiteX0" y="connsiteY0"/>
              </a:cxn>
              <a:cxn ang="1">
                <a:pos x="connsiteX1" y="connsiteY1"/>
              </a:cxn>
            </a:cxnLst>
            <a:rect l="l" t="t" r="r" b="b"/>
            <a:pathLst>
              <a:path w="8763000" h="12954">
                <a:moveTo>
                  <a:pt x="0" y="6477"/>
                </a:moveTo>
                <a:lnTo>
                  <a:pt x="8762999" y="6477"/>
                </a:lnTo>
              </a:path>
            </a:pathLst>
          </a:custGeom>
          <a:ln w="12700">
            <a:solidFill>
              <a:srgbClr val="00279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774839" y="63624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1092200" y="7048500"/>
            <a:ext cx="2921000" cy="127000"/>
          </a:xfrm>
          <a:prstGeom prst="rect">
            <a:avLst/>
          </a:prstGeom>
          <a:noFill/>
        </p:spPr>
        <p:txBody>
          <a:bodyPr wrap="none" lIns="0" tIns="0" rIns="0" rtlCol="0">
            <a:spAutoFit/>
          </a:bodyPr>
          <a:lstStyle/>
          <a:p>
            <a:pPr>
              <a:lnSpc>
                <a:spcPts val="1000"/>
              </a:lnSpc>
              <a:tabLst/>
            </a:pPr>
            <a:r>
              <a:rPr lang="en-US" altLang="zh-CN" sz="798" dirty="0">
                <a:solidFill>
                  <a:srgbClr val="FFFFFF"/>
                </a:solidFill>
                <a:latin typeface="Times New Roman" pitchFamily="18" charset="0"/>
                <a:cs typeface="Times New Roman" pitchFamily="18" charset="0"/>
              </a:rPr>
              <a:t>©</a:t>
            </a:r>
            <a:r>
              <a:rPr lang="en-US" altLang="zh-CN" sz="798" dirty="0">
                <a:latin typeface="Times New Roman" pitchFamily="18" charset="0"/>
                <a:cs typeface="Times New Roman" pitchFamily="18" charset="0"/>
              </a:rPr>
              <a:t> </a:t>
            </a:r>
            <a:r>
              <a:rPr lang="en-US" altLang="zh-CN" sz="798" dirty="0">
                <a:solidFill>
                  <a:srgbClr val="FFFFFF"/>
                </a:solidFill>
                <a:latin typeface="Times New Roman" pitchFamily="18" charset="0"/>
                <a:cs typeface="Times New Roman" pitchFamily="18" charset="0"/>
              </a:rPr>
              <a:t>2005</a:t>
            </a:r>
            <a:r>
              <a:rPr lang="en-US" altLang="zh-CN" sz="798" dirty="0">
                <a:latin typeface="Times New Roman" pitchFamily="18" charset="0"/>
                <a:cs typeface="Times New Roman" pitchFamily="18" charset="0"/>
              </a:rPr>
              <a:t> </a:t>
            </a:r>
            <a:r>
              <a:rPr lang="en-US" altLang="zh-CN" sz="798" dirty="0">
                <a:solidFill>
                  <a:srgbClr val="FFFFFF"/>
                </a:solidFill>
                <a:latin typeface="Times New Roman" pitchFamily="18" charset="0"/>
                <a:cs typeface="Times New Roman" pitchFamily="18" charset="0"/>
              </a:rPr>
              <a:t>Microchip</a:t>
            </a:r>
            <a:r>
              <a:rPr lang="en-US" altLang="zh-CN" sz="798" dirty="0">
                <a:latin typeface="Times New Roman" pitchFamily="18" charset="0"/>
                <a:cs typeface="Times New Roman" pitchFamily="18" charset="0"/>
              </a:rPr>
              <a:t> </a:t>
            </a:r>
            <a:r>
              <a:rPr lang="en-US" altLang="zh-CN" sz="798" dirty="0">
                <a:solidFill>
                  <a:srgbClr val="FFFFFF"/>
                </a:solidFill>
                <a:latin typeface="Times New Roman" pitchFamily="18" charset="0"/>
                <a:cs typeface="Times New Roman" pitchFamily="18" charset="0"/>
              </a:rPr>
              <a:t>Technology</a:t>
            </a:r>
            <a:r>
              <a:rPr lang="en-US" altLang="zh-CN" sz="798" dirty="0">
                <a:latin typeface="Times New Roman" pitchFamily="18" charset="0"/>
                <a:cs typeface="Times New Roman" pitchFamily="18" charset="0"/>
              </a:rPr>
              <a:t> </a:t>
            </a:r>
            <a:r>
              <a:rPr lang="en-US" altLang="zh-CN" sz="798" dirty="0">
                <a:solidFill>
                  <a:srgbClr val="FFFFFF"/>
                </a:solidFill>
                <a:latin typeface="Times New Roman" pitchFamily="18" charset="0"/>
                <a:cs typeface="Times New Roman" pitchFamily="18" charset="0"/>
              </a:rPr>
              <a:t>Incorporated.</a:t>
            </a:r>
            <a:r>
              <a:rPr lang="en-US" altLang="zh-CN" sz="798" dirty="0">
                <a:latin typeface="Times New Roman" pitchFamily="18" charset="0"/>
                <a:cs typeface="Times New Roman" pitchFamily="18" charset="0"/>
              </a:rPr>
              <a:t> </a:t>
            </a:r>
            <a:r>
              <a:rPr lang="en-US" altLang="zh-CN" sz="798" dirty="0">
                <a:solidFill>
                  <a:srgbClr val="FFFFFF"/>
                </a:solidFill>
                <a:latin typeface="Times New Roman" pitchFamily="18" charset="0"/>
                <a:cs typeface="Times New Roman" pitchFamily="18" charset="0"/>
              </a:rPr>
              <a:t>All</a:t>
            </a:r>
            <a:r>
              <a:rPr lang="en-US" altLang="zh-CN" sz="798" dirty="0">
                <a:latin typeface="Times New Roman" pitchFamily="18" charset="0"/>
                <a:cs typeface="Times New Roman" pitchFamily="18" charset="0"/>
              </a:rPr>
              <a:t> </a:t>
            </a:r>
            <a:r>
              <a:rPr lang="en-US" altLang="zh-CN" sz="798" dirty="0">
                <a:solidFill>
                  <a:srgbClr val="FFFFFF"/>
                </a:solidFill>
                <a:latin typeface="Times New Roman" pitchFamily="18" charset="0"/>
                <a:cs typeface="Times New Roman" pitchFamily="18" charset="0"/>
              </a:rPr>
              <a:t>Rights</a:t>
            </a:r>
            <a:r>
              <a:rPr lang="en-US" altLang="zh-CN" sz="798" dirty="0">
                <a:latin typeface="Times New Roman" pitchFamily="18" charset="0"/>
                <a:cs typeface="Times New Roman" pitchFamily="18" charset="0"/>
              </a:rPr>
              <a:t> </a:t>
            </a:r>
            <a:r>
              <a:rPr lang="en-US" altLang="zh-CN" sz="798" dirty="0">
                <a:solidFill>
                  <a:srgbClr val="FFFFFF"/>
                </a:solidFill>
                <a:latin typeface="Times New Roman" pitchFamily="18" charset="0"/>
                <a:cs typeface="Times New Roman" pitchFamily="18" charset="0"/>
              </a:rPr>
              <a:t>Reserved.</a:t>
            </a:r>
          </a:p>
        </p:txBody>
      </p:sp>
      <p:sp>
        <p:nvSpPr>
          <p:cNvPr id="18" name="TextBox 1"/>
          <p:cNvSpPr txBox="1"/>
          <p:nvPr/>
        </p:nvSpPr>
        <p:spPr>
          <a:xfrm>
            <a:off x="469900" y="429191"/>
            <a:ext cx="10058400" cy="6106800"/>
          </a:xfrm>
          <a:prstGeom prst="rect">
            <a:avLst/>
          </a:prstGeom>
          <a:noFill/>
        </p:spPr>
        <p:txBody>
          <a:bodyPr wrap="square" lIns="0" tIns="0" rIns="0" rtlCol="0">
            <a:spAutoFit/>
          </a:bodyPr>
          <a:lstStyle/>
          <a:p>
            <a:pPr algn="ctr">
              <a:lnSpc>
                <a:spcPts val="1800"/>
              </a:lnSpc>
              <a:tabLst>
                <a:tab pos="1193800" algn="l"/>
                <a:tab pos="1866900" algn="l"/>
                <a:tab pos="2247900" algn="l"/>
                <a:tab pos="2298700" algn="l"/>
              </a:tabLst>
            </a:pPr>
            <a:r>
              <a:rPr lang="en-US" altLang="zh-CN" sz="1397" dirty="0">
                <a:solidFill>
                  <a:srgbClr val="FFFFFF"/>
                </a:solidFill>
                <a:latin typeface="Times New Roman" pitchFamily="18" charset="0"/>
                <a:cs typeface="Times New Roman" pitchFamily="18" charset="0"/>
              </a:rPr>
              <a:t>Aprendiendo</a:t>
            </a:r>
            <a:r>
              <a:rPr lang="en-US" altLang="zh-CN" sz="1397" dirty="0">
                <a:latin typeface="Times New Roman" pitchFamily="18" charset="0"/>
                <a:cs typeface="Times New Roman" pitchFamily="18" charset="0"/>
              </a:rPr>
              <a:t> </a:t>
            </a:r>
            <a:r>
              <a:rPr lang="en-US" altLang="zh-CN" sz="1397" dirty="0">
                <a:solidFill>
                  <a:srgbClr val="FFFFFF"/>
                </a:solidFill>
                <a:latin typeface="Times New Roman" pitchFamily="18" charset="0"/>
                <a:cs typeface="Times New Roman" pitchFamily="18" charset="0"/>
              </a:rPr>
              <a:t>PIC</a:t>
            </a:r>
            <a:r>
              <a:rPr lang="en-US" altLang="zh-CN" sz="935" dirty="0">
                <a:solidFill>
                  <a:srgbClr val="FFFFFF"/>
                </a:solidFill>
                <a:latin typeface="Symbol" pitchFamily="18" charset="0"/>
                <a:cs typeface="Symbol" pitchFamily="18" charset="0"/>
              </a:rPr>
              <a:t>®</a:t>
            </a:r>
            <a:r>
              <a:rPr lang="en-US" altLang="zh-CN" sz="1397" dirty="0">
                <a:latin typeface="Times New Roman" pitchFamily="18" charset="0"/>
                <a:cs typeface="Times New Roman" pitchFamily="18" charset="0"/>
              </a:rPr>
              <a:t> </a:t>
            </a:r>
            <a:r>
              <a:rPr lang="en-US" altLang="zh-CN" sz="1397" dirty="0">
                <a:solidFill>
                  <a:srgbClr val="FFFFFF"/>
                </a:solidFill>
                <a:latin typeface="Times New Roman" pitchFamily="18" charset="0"/>
                <a:cs typeface="Times New Roman" pitchFamily="18" charset="0"/>
              </a:rPr>
              <a:t>Rango</a:t>
            </a:r>
            <a:r>
              <a:rPr lang="en-US" altLang="zh-CN" sz="1397" dirty="0">
                <a:latin typeface="Times New Roman" pitchFamily="18" charset="0"/>
                <a:cs typeface="Times New Roman" pitchFamily="18" charset="0"/>
              </a:rPr>
              <a:t> </a:t>
            </a:r>
            <a:r>
              <a:rPr lang="en-US" altLang="zh-CN" sz="1397" dirty="0">
                <a:solidFill>
                  <a:srgbClr val="FFFFFF"/>
                </a:solidFill>
                <a:latin typeface="Times New Roman" pitchFamily="18" charset="0"/>
                <a:cs typeface="Times New Roman" pitchFamily="18" charset="0"/>
              </a:rPr>
              <a:t>Medio</a:t>
            </a:r>
          </a:p>
          <a:p>
            <a:pPr algn="ctr">
              <a:lnSpc>
                <a:spcPts val="1000"/>
              </a:lnSpc>
            </a:pPr>
            <a:endParaRPr lang="en-US" altLang="zh-CN" dirty="0"/>
          </a:p>
          <a:p>
            <a:pPr algn="ctr">
              <a:lnSpc>
                <a:spcPts val="1000"/>
              </a:lnSpc>
            </a:pPr>
            <a:endParaRPr lang="en-US" altLang="zh-CN" dirty="0"/>
          </a:p>
          <a:p>
            <a:pPr algn="ctr">
              <a:lnSpc>
                <a:spcPts val="1000"/>
              </a:lnSpc>
            </a:pPr>
            <a:endParaRPr lang="en-US" altLang="zh-CN" dirty="0"/>
          </a:p>
          <a:p>
            <a:pPr algn="ctr">
              <a:lnSpc>
                <a:spcPts val="1000"/>
              </a:lnSpc>
            </a:pPr>
            <a:endParaRPr lang="en-US" altLang="zh-CN" dirty="0"/>
          </a:p>
          <a:p>
            <a:pPr algn="ctr">
              <a:lnSpc>
                <a:spcPts val="1000"/>
              </a:lnSpc>
            </a:pPr>
            <a:endParaRPr lang="en-US" altLang="zh-CN" dirty="0"/>
          </a:p>
          <a:p>
            <a:pPr algn="ctr">
              <a:lnSpc>
                <a:spcPts val="1000"/>
              </a:lnSpc>
            </a:pPr>
            <a:endParaRPr lang="en-US" altLang="zh-CN" dirty="0"/>
          </a:p>
          <a:p>
            <a:pPr algn="ctr">
              <a:lnSpc>
                <a:spcPts val="1000"/>
              </a:lnSpc>
            </a:pPr>
            <a:endParaRPr lang="en-US" altLang="zh-CN" dirty="0"/>
          </a:p>
          <a:p>
            <a:pPr algn="ctr">
              <a:lnSpc>
                <a:spcPts val="1000"/>
              </a:lnSpc>
            </a:pPr>
            <a:endParaRPr lang="en-US" altLang="zh-CN" dirty="0"/>
          </a:p>
          <a:p>
            <a:pPr algn="ctr">
              <a:lnSpc>
                <a:spcPts val="1000"/>
              </a:lnSpc>
            </a:pPr>
            <a:endParaRPr lang="en-US" altLang="zh-CN" dirty="0"/>
          </a:p>
          <a:p>
            <a:pPr algn="ctr">
              <a:lnSpc>
                <a:spcPts val="1000"/>
              </a:lnSpc>
            </a:pPr>
            <a:r>
              <a:rPr lang="en-US" altLang="zh-CN" sz="54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Arquitectura</a:t>
            </a:r>
            <a:r>
              <a:rPr lang="en-US" altLang="zh-CN" sz="5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de </a:t>
            </a:r>
            <a:r>
              <a:rPr lang="en-US" altLang="zh-CN" sz="54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Computadoras</a:t>
            </a:r>
            <a:endParaRPr lang="en-US" altLang="zh-CN" sz="5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a:lnSpc>
                <a:spcPts val="2500"/>
              </a:lnSpc>
              <a:tabLst>
                <a:tab pos="1193800" algn="l"/>
                <a:tab pos="1866900" algn="l"/>
                <a:tab pos="2247900" algn="l"/>
                <a:tab pos="2298700" algn="l"/>
              </a:tabLst>
            </a:pPr>
            <a:endParaRPr lang="en-US" altLang="zh-CN" sz="5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a:lnSpc>
                <a:spcPts val="2500"/>
              </a:lnSpc>
              <a:tabLst>
                <a:tab pos="1193800" algn="l"/>
                <a:tab pos="1866900" algn="l"/>
                <a:tab pos="2247900" algn="l"/>
                <a:tab pos="2298700" algn="l"/>
              </a:tabLst>
            </a:pPr>
            <a:r>
              <a:rPr lang="en-US" altLang="zh-CN" sz="5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2020</a:t>
            </a:r>
          </a:p>
          <a:p>
            <a:pPr algn="ctr">
              <a:lnSpc>
                <a:spcPts val="1000"/>
              </a:lnSpc>
            </a:pPr>
            <a:endParaRPr lang="en-US" altLang="zh-CN" dirty="0"/>
          </a:p>
          <a:p>
            <a:pPr algn="ctr">
              <a:lnSpc>
                <a:spcPts val="3700"/>
              </a:lnSpc>
              <a:tabLst>
                <a:tab pos="1193800" algn="l"/>
                <a:tab pos="1866900" algn="l"/>
                <a:tab pos="2247900" algn="l"/>
                <a:tab pos="2298700" algn="l"/>
              </a:tabLst>
            </a:pPr>
            <a:r>
              <a:rPr lang="en-US" altLang="zh-CN" sz="2536" i="1" dirty="0" err="1">
                <a:solidFill>
                  <a:schemeClr val="tx2">
                    <a:lumMod val="50000"/>
                  </a:schemeClr>
                </a:solidFill>
                <a:effectLst>
                  <a:outerShdw blurRad="38100" dist="38100" dir="2700000" algn="tl">
                    <a:srgbClr val="000000">
                      <a:alpha val="43137"/>
                    </a:srgbClr>
                  </a:outerShdw>
                </a:effectLst>
                <a:latin typeface="Arial Black" pitchFamily="18" charset="0"/>
                <a:cs typeface="Arial Black" pitchFamily="18" charset="0"/>
              </a:rPr>
              <a:t>Arquitectura</a:t>
            </a:r>
            <a:r>
              <a:rPr lang="en-US" altLang="zh-CN" sz="2536" i="1" dirty="0">
                <a:solidFill>
                  <a:schemeClr val="tx2">
                    <a:lumMod val="50000"/>
                  </a:schemeClr>
                </a:solidFill>
                <a:effectLst>
                  <a:outerShdw blurRad="38100" dist="38100" dir="2700000" algn="tl">
                    <a:srgbClr val="000000">
                      <a:alpha val="43137"/>
                    </a:srgbClr>
                  </a:outerShdw>
                </a:effectLst>
                <a:latin typeface="Arial Black" pitchFamily="18" charset="0"/>
                <a:cs typeface="Arial Black" pitchFamily="18" charset="0"/>
              </a:rPr>
              <a:t>,</a:t>
            </a:r>
            <a:r>
              <a:rPr lang="en-US" altLang="zh-CN" sz="2536" i="1" dirty="0">
                <a:solidFill>
                  <a:schemeClr val="tx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536" i="1" dirty="0">
                <a:solidFill>
                  <a:schemeClr val="tx2">
                    <a:lumMod val="50000"/>
                  </a:schemeClr>
                </a:solidFill>
                <a:effectLst>
                  <a:outerShdw blurRad="38100" dist="38100" dir="2700000" algn="tl">
                    <a:srgbClr val="000000">
                      <a:alpha val="43137"/>
                    </a:srgbClr>
                  </a:outerShdw>
                </a:effectLst>
                <a:latin typeface="Arial Black" pitchFamily="18" charset="0"/>
                <a:cs typeface="Arial Black" pitchFamily="18" charset="0"/>
              </a:rPr>
              <a:t>Set</a:t>
            </a:r>
            <a:r>
              <a:rPr lang="en-US" altLang="zh-CN" sz="2536" i="1" dirty="0">
                <a:solidFill>
                  <a:schemeClr val="tx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536" i="1" dirty="0">
                <a:solidFill>
                  <a:schemeClr val="tx2">
                    <a:lumMod val="50000"/>
                  </a:schemeClr>
                </a:solidFill>
                <a:effectLst>
                  <a:outerShdw blurRad="38100" dist="38100" dir="2700000" algn="tl">
                    <a:srgbClr val="000000">
                      <a:alpha val="43137"/>
                    </a:srgbClr>
                  </a:outerShdw>
                </a:effectLst>
                <a:latin typeface="Arial Black" pitchFamily="18" charset="0"/>
                <a:cs typeface="Arial Black" pitchFamily="18" charset="0"/>
              </a:rPr>
              <a:t>de</a:t>
            </a:r>
            <a:r>
              <a:rPr lang="en-US" altLang="zh-CN" sz="2536" i="1" dirty="0">
                <a:solidFill>
                  <a:schemeClr val="tx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536" i="1" dirty="0" err="1">
                <a:solidFill>
                  <a:schemeClr val="tx2">
                    <a:lumMod val="50000"/>
                  </a:schemeClr>
                </a:solidFill>
                <a:effectLst>
                  <a:outerShdw blurRad="38100" dist="38100" dir="2700000" algn="tl">
                    <a:srgbClr val="000000">
                      <a:alpha val="43137"/>
                    </a:srgbClr>
                  </a:outerShdw>
                </a:effectLst>
                <a:latin typeface="Arial Black" pitchFamily="18" charset="0"/>
                <a:cs typeface="Arial Black" pitchFamily="18" charset="0"/>
              </a:rPr>
              <a:t>Instrucciónes</a:t>
            </a:r>
            <a:r>
              <a:rPr lang="en-US" altLang="zh-CN" sz="2536" i="1" dirty="0">
                <a:solidFill>
                  <a:schemeClr val="tx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536" i="1" dirty="0">
                <a:solidFill>
                  <a:schemeClr val="tx2">
                    <a:lumMod val="50000"/>
                  </a:schemeClr>
                </a:solidFill>
                <a:effectLst>
                  <a:outerShdw blurRad="38100" dist="38100" dir="2700000" algn="tl">
                    <a:srgbClr val="000000">
                      <a:alpha val="43137"/>
                    </a:srgbClr>
                  </a:outerShdw>
                </a:effectLst>
                <a:latin typeface="Arial Black" pitchFamily="18" charset="0"/>
                <a:cs typeface="Arial Black" pitchFamily="18" charset="0"/>
              </a:rPr>
              <a:t>y</a:t>
            </a:r>
            <a:r>
              <a:rPr lang="en-US" altLang="zh-CN" i="1" dirty="0">
                <a:solidFill>
                  <a:schemeClr val="tx2">
                    <a:lumMod val="50000"/>
                  </a:schemeClr>
                </a:solidFill>
                <a:effectLst>
                  <a:outerShdw blurRad="38100" dist="38100" dir="2700000" algn="tl">
                    <a:srgbClr val="000000">
                      <a:alpha val="43137"/>
                    </a:srgbClr>
                  </a:outerShdw>
                </a:effectLst>
              </a:rPr>
              <a:t>	</a:t>
            </a:r>
            <a:r>
              <a:rPr lang="en-US" altLang="zh-CN" sz="2536" i="1" dirty="0" err="1">
                <a:solidFill>
                  <a:schemeClr val="tx2">
                    <a:lumMod val="50000"/>
                  </a:schemeClr>
                </a:solidFill>
                <a:effectLst>
                  <a:outerShdw blurRad="38100" dist="38100" dir="2700000" algn="tl">
                    <a:srgbClr val="000000">
                      <a:alpha val="43137"/>
                    </a:srgbClr>
                  </a:outerShdw>
                </a:effectLst>
                <a:latin typeface="Arial Black" pitchFamily="18" charset="0"/>
                <a:cs typeface="Arial Black" pitchFamily="18" charset="0"/>
              </a:rPr>
              <a:t>Prog</a:t>
            </a:r>
            <a:r>
              <a:rPr lang="en-US" altLang="zh-CN" sz="2536" i="1" dirty="0">
                <a:solidFill>
                  <a:schemeClr val="tx2">
                    <a:lumMod val="50000"/>
                  </a:schemeClr>
                </a:solidFill>
                <a:effectLst>
                  <a:outerShdw blurRad="38100" dist="38100" dir="2700000" algn="tl">
                    <a:srgbClr val="000000">
                      <a:alpha val="43137"/>
                    </a:srgbClr>
                  </a:outerShdw>
                </a:effectLst>
                <a:latin typeface="Arial Black" pitchFamily="18" charset="0"/>
                <a:cs typeface="Arial Black" pitchFamily="18" charset="0"/>
              </a:rPr>
              <a:t>.</a:t>
            </a:r>
            <a:r>
              <a:rPr lang="en-US" altLang="zh-CN" sz="2536" i="1" dirty="0">
                <a:solidFill>
                  <a:schemeClr val="tx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536" i="1" dirty="0">
                <a:solidFill>
                  <a:schemeClr val="tx2">
                    <a:lumMod val="50000"/>
                  </a:schemeClr>
                </a:solidFill>
                <a:effectLst>
                  <a:outerShdw blurRad="38100" dist="38100" dir="2700000" algn="tl">
                    <a:srgbClr val="000000">
                      <a:alpha val="43137"/>
                    </a:srgbClr>
                  </a:outerShdw>
                </a:effectLst>
                <a:latin typeface="Arial Black" pitchFamily="18" charset="0"/>
                <a:cs typeface="Arial Black" pitchFamily="18" charset="0"/>
              </a:rPr>
              <a:t>en</a:t>
            </a:r>
            <a:r>
              <a:rPr lang="en-US" altLang="zh-CN" sz="2536" i="1" dirty="0">
                <a:solidFill>
                  <a:schemeClr val="tx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536" i="1" dirty="0">
                <a:solidFill>
                  <a:schemeClr val="tx2">
                    <a:lumMod val="50000"/>
                  </a:schemeClr>
                </a:solidFill>
                <a:effectLst>
                  <a:outerShdw blurRad="38100" dist="38100" dir="2700000" algn="tl">
                    <a:srgbClr val="000000">
                      <a:alpha val="43137"/>
                    </a:srgbClr>
                  </a:outerShdw>
                </a:effectLst>
                <a:latin typeface="Arial Black" pitchFamily="18" charset="0"/>
                <a:cs typeface="Arial Black" pitchFamily="18" charset="0"/>
              </a:rPr>
              <a:t>Assembler</a:t>
            </a:r>
          </a:p>
          <a:p>
            <a:pPr algn="ctr">
              <a:lnSpc>
                <a:spcPts val="1000"/>
              </a:lnSpc>
            </a:pPr>
            <a:endParaRPr lang="en-US" altLang="zh-CN" dirty="0"/>
          </a:p>
          <a:p>
            <a:pPr algn="ctr">
              <a:lnSpc>
                <a:spcPts val="1000"/>
              </a:lnSpc>
            </a:pPr>
            <a:endParaRPr lang="en-US" altLang="zh-CN" dirty="0"/>
          </a:p>
          <a:p>
            <a:pPr>
              <a:tabLst>
                <a:tab pos="1193800" algn="l"/>
                <a:tab pos="1866900" algn="l"/>
                <a:tab pos="2247900" algn="l"/>
                <a:tab pos="2298700" algn="l"/>
              </a:tabLst>
            </a:pPr>
            <a:r>
              <a:rPr lang="en-US" altLang="zh-CN" i="1" dirty="0">
                <a:solidFill>
                  <a:srgbClr val="FF0000"/>
                </a:solidFill>
                <a:effectLst>
                  <a:outerShdw blurRad="38100" dist="38100" dir="2700000" algn="tl">
                    <a:srgbClr val="000000">
                      <a:alpha val="43137"/>
                    </a:srgbClr>
                  </a:outerShdw>
                </a:effectLst>
              </a:rPr>
              <a:t>Primer </a:t>
            </a:r>
            <a:r>
              <a:rPr lang="en-US" altLang="zh-CN" i="1" dirty="0" err="1">
                <a:solidFill>
                  <a:srgbClr val="FF0000"/>
                </a:solidFill>
                <a:effectLst>
                  <a:outerShdw blurRad="38100" dist="38100" dir="2700000" algn="tl">
                    <a:srgbClr val="000000">
                      <a:alpha val="43137"/>
                    </a:srgbClr>
                  </a:outerShdw>
                </a:effectLst>
              </a:rPr>
              <a:t>Parcial</a:t>
            </a:r>
            <a:r>
              <a:rPr lang="en-US" altLang="zh-CN" i="1">
                <a:solidFill>
                  <a:srgbClr val="FF0000"/>
                </a:solidFill>
                <a:effectLst>
                  <a:outerShdw blurRad="38100" dist="38100" dir="2700000" algn="tl">
                    <a:srgbClr val="000000">
                      <a:alpha val="43137"/>
                    </a:srgbClr>
                  </a:outerShdw>
                </a:effectLst>
              </a:rPr>
              <a:t>:  2/10 – 5/10                   </a:t>
            </a:r>
            <a:r>
              <a:rPr lang="en-US" altLang="zh-CN" i="1" dirty="0">
                <a:solidFill>
                  <a:srgbClr val="FF0000"/>
                </a:solidFill>
                <a:effectLst>
                  <a:outerShdw blurRad="38100" dist="38100" dir="2700000" algn="tl">
                    <a:srgbClr val="000000">
                      <a:alpha val="43137"/>
                    </a:srgbClr>
                  </a:outerShdw>
                </a:effectLst>
              </a:rPr>
              <a:t>	</a:t>
            </a:r>
            <a:r>
              <a:rPr lang="en-US" altLang="zh-CN" i="1" dirty="0" err="1">
                <a:solidFill>
                  <a:srgbClr val="FF0000"/>
                </a:solidFill>
                <a:effectLst>
                  <a:outerShdw blurRad="38100" dist="38100" dir="2700000" algn="tl">
                    <a:srgbClr val="000000">
                      <a:alpha val="43137"/>
                    </a:srgbClr>
                  </a:outerShdw>
                </a:effectLst>
              </a:rPr>
              <a:t>Recuperatorio</a:t>
            </a:r>
            <a:r>
              <a:rPr lang="en-US" altLang="zh-CN" i="1" dirty="0">
                <a:solidFill>
                  <a:srgbClr val="FF0000"/>
                </a:solidFill>
                <a:effectLst>
                  <a:outerShdw blurRad="38100" dist="38100" dir="2700000" algn="tl">
                    <a:srgbClr val="000000">
                      <a:alpha val="43137"/>
                    </a:srgbClr>
                  </a:outerShdw>
                </a:effectLst>
              </a:rPr>
              <a:t>:</a:t>
            </a:r>
          </a:p>
          <a:p>
            <a:pPr>
              <a:tabLst>
                <a:tab pos="1193800" algn="l"/>
                <a:tab pos="1866900" algn="l"/>
                <a:tab pos="2247900" algn="l"/>
                <a:tab pos="2298700" algn="l"/>
              </a:tabLst>
            </a:pPr>
            <a:endParaRPr lang="en-US" altLang="zh-CN" i="1" dirty="0">
              <a:solidFill>
                <a:srgbClr val="FF0000"/>
              </a:solidFill>
              <a:effectLst>
                <a:outerShdw blurRad="38100" dist="38100" dir="2700000" algn="tl">
                  <a:srgbClr val="000000">
                    <a:alpha val="43137"/>
                  </a:srgbClr>
                </a:outerShdw>
              </a:effectLst>
            </a:endParaRPr>
          </a:p>
          <a:p>
            <a:pPr>
              <a:tabLst>
                <a:tab pos="1193800" algn="l"/>
                <a:tab pos="1866900" algn="l"/>
                <a:tab pos="2247900" algn="l"/>
                <a:tab pos="2298700" algn="l"/>
              </a:tabLst>
            </a:pPr>
            <a:r>
              <a:rPr lang="en-US" altLang="zh-CN" i="1" dirty="0">
                <a:solidFill>
                  <a:srgbClr val="FF0000"/>
                </a:solidFill>
                <a:effectLst>
                  <a:outerShdw blurRad="38100" dist="38100" dir="2700000" algn="tl">
                    <a:srgbClr val="000000">
                      <a:alpha val="43137"/>
                    </a:srgbClr>
                  </a:outerShdw>
                </a:effectLst>
              </a:rPr>
              <a:t>Segundo </a:t>
            </a:r>
            <a:r>
              <a:rPr lang="en-US" altLang="zh-CN" i="1" dirty="0" err="1">
                <a:solidFill>
                  <a:srgbClr val="FF0000"/>
                </a:solidFill>
                <a:effectLst>
                  <a:outerShdw blurRad="38100" dist="38100" dir="2700000" algn="tl">
                    <a:srgbClr val="000000">
                      <a:alpha val="43137"/>
                    </a:srgbClr>
                  </a:outerShdw>
                </a:effectLst>
              </a:rPr>
              <a:t>Parcial</a:t>
            </a:r>
            <a:r>
              <a:rPr lang="en-US" altLang="zh-CN" i="1" dirty="0">
                <a:solidFill>
                  <a:srgbClr val="FF0000"/>
                </a:solidFill>
                <a:effectLst>
                  <a:outerShdw blurRad="38100" dist="38100" dir="2700000" algn="tl">
                    <a:srgbClr val="000000">
                      <a:alpha val="43137"/>
                    </a:srgbClr>
                  </a:outerShdw>
                </a:effectLst>
              </a:rPr>
              <a:t>: 					</a:t>
            </a:r>
            <a:r>
              <a:rPr lang="en-US" altLang="zh-CN" i="1" dirty="0" err="1">
                <a:solidFill>
                  <a:srgbClr val="FF0000"/>
                </a:solidFill>
                <a:effectLst>
                  <a:outerShdw blurRad="38100" dist="38100" dir="2700000" algn="tl">
                    <a:srgbClr val="000000">
                      <a:alpha val="43137"/>
                    </a:srgbClr>
                  </a:outerShdw>
                </a:effectLst>
              </a:rPr>
              <a:t>Recuperatorio</a:t>
            </a:r>
            <a:r>
              <a:rPr lang="en-US" altLang="zh-CN" i="1" dirty="0">
                <a:solidFill>
                  <a:srgbClr val="FF0000"/>
                </a:solidFill>
                <a:effectLst>
                  <a:outerShdw blurRad="38100" dist="38100" dir="2700000" algn="tl">
                    <a:srgbClr val="000000">
                      <a:alpha val="43137"/>
                    </a:srgbClr>
                  </a:outerShdw>
                </a:effectLst>
              </a:rPr>
              <a:t>: </a:t>
            </a:r>
          </a:p>
          <a:p>
            <a:pPr>
              <a:tabLst>
                <a:tab pos="1193800" algn="l"/>
                <a:tab pos="1866900" algn="l"/>
                <a:tab pos="2247900" algn="l"/>
                <a:tab pos="2298700" algn="l"/>
              </a:tabLst>
            </a:pPr>
            <a:endParaRPr lang="en-US" altLang="zh-CN" i="1" dirty="0">
              <a:solidFill>
                <a:srgbClr val="00B050"/>
              </a:solidFill>
              <a:effectLst>
                <a:outerShdw blurRad="38100" dist="38100" dir="2700000" algn="tl">
                  <a:srgbClr val="000000">
                    <a:alpha val="43137"/>
                  </a:srgbClr>
                </a:outerShdw>
              </a:effectLst>
            </a:endParaRPr>
          </a:p>
          <a:p>
            <a:pPr>
              <a:tabLst>
                <a:tab pos="1193800" algn="l"/>
                <a:tab pos="1866900" algn="l"/>
                <a:tab pos="2247900" algn="l"/>
                <a:tab pos="2298700" algn="l"/>
              </a:tabLst>
            </a:pPr>
            <a:r>
              <a:rPr lang="en-US" altLang="zh-CN" i="1" dirty="0" err="1">
                <a:solidFill>
                  <a:srgbClr val="00B050"/>
                </a:solidFill>
                <a:effectLst>
                  <a:outerShdw blurRad="38100" dist="38100" dir="2700000" algn="tl">
                    <a:srgbClr val="000000">
                      <a:alpha val="43137"/>
                    </a:srgbClr>
                  </a:outerShdw>
                </a:effectLst>
              </a:rPr>
              <a:t>Entrega</a:t>
            </a:r>
            <a:r>
              <a:rPr lang="en-US" altLang="zh-CN" i="1" dirty="0">
                <a:solidFill>
                  <a:srgbClr val="00B050"/>
                </a:solidFill>
                <a:effectLst>
                  <a:outerShdw blurRad="38100" dist="38100" dir="2700000" algn="tl">
                    <a:srgbClr val="000000">
                      <a:alpha val="43137"/>
                    </a:srgbClr>
                  </a:outerShdw>
                </a:effectLst>
              </a:rPr>
              <a:t> TP1 :</a:t>
            </a:r>
          </a:p>
          <a:p>
            <a:pPr>
              <a:tabLst>
                <a:tab pos="1193800" algn="l"/>
                <a:tab pos="1866900" algn="l"/>
                <a:tab pos="2247900" algn="l"/>
                <a:tab pos="2298700" algn="l"/>
              </a:tabLst>
            </a:pPr>
            <a:r>
              <a:rPr lang="en-US" altLang="zh-CN" i="1" dirty="0" err="1">
                <a:solidFill>
                  <a:srgbClr val="FF0000"/>
                </a:solidFill>
                <a:effectLst>
                  <a:outerShdw blurRad="38100" dist="38100" dir="2700000" algn="tl">
                    <a:srgbClr val="000000">
                      <a:alpha val="43137"/>
                    </a:srgbClr>
                  </a:outerShdw>
                </a:effectLst>
              </a:rPr>
              <a:t>Entrega</a:t>
            </a:r>
            <a:r>
              <a:rPr lang="en-US" altLang="zh-CN" i="1" dirty="0">
                <a:solidFill>
                  <a:srgbClr val="FF0000"/>
                </a:solidFill>
                <a:effectLst>
                  <a:outerShdw blurRad="38100" dist="38100" dir="2700000" algn="tl">
                    <a:srgbClr val="000000">
                      <a:alpha val="43137"/>
                    </a:srgbClr>
                  </a:outerShdw>
                </a:effectLst>
              </a:rPr>
              <a:t>  TP2:</a:t>
            </a:r>
          </a:p>
          <a:p>
            <a:pPr>
              <a:tabLst>
                <a:tab pos="1193800" algn="l"/>
                <a:tab pos="1866900" algn="l"/>
                <a:tab pos="2247900" algn="l"/>
                <a:tab pos="2298700" algn="l"/>
              </a:tabLst>
            </a:pPr>
            <a:r>
              <a:rPr lang="en-US" altLang="zh-CN" i="1" dirty="0" err="1">
                <a:solidFill>
                  <a:srgbClr val="FF0000"/>
                </a:solidFill>
                <a:effectLst>
                  <a:outerShdw blurRad="38100" dist="38100" dir="2700000" algn="tl">
                    <a:srgbClr val="000000">
                      <a:alpha val="43137"/>
                    </a:srgbClr>
                  </a:outerShdw>
                </a:effectLst>
              </a:rPr>
              <a:t>Entrega</a:t>
            </a:r>
            <a:r>
              <a:rPr lang="en-US" altLang="zh-CN" i="1" dirty="0">
                <a:solidFill>
                  <a:srgbClr val="FF0000"/>
                </a:solidFill>
                <a:effectLst>
                  <a:outerShdw blurRad="38100" dist="38100" dir="2700000" algn="tl">
                    <a:srgbClr val="000000">
                      <a:alpha val="43137"/>
                    </a:srgbClr>
                  </a:outerShdw>
                </a:effectLst>
              </a:rPr>
              <a:t>  TP3:</a:t>
            </a:r>
          </a:p>
          <a:p>
            <a:pPr>
              <a:tabLst>
                <a:tab pos="1193800" algn="l"/>
                <a:tab pos="1866900" algn="l"/>
                <a:tab pos="2247900" algn="l"/>
                <a:tab pos="2298700" algn="l"/>
              </a:tabLst>
            </a:pPr>
            <a:r>
              <a:rPr lang="en-US" altLang="zh-CN" i="1" dirty="0" err="1">
                <a:solidFill>
                  <a:srgbClr val="FF0000"/>
                </a:solidFill>
                <a:effectLst>
                  <a:outerShdw blurRad="38100" dist="38100" dir="2700000" algn="tl">
                    <a:srgbClr val="000000">
                      <a:alpha val="43137"/>
                    </a:srgbClr>
                  </a:outerShdw>
                </a:effectLst>
              </a:rPr>
              <a:t>Entrega</a:t>
            </a:r>
            <a:r>
              <a:rPr lang="en-US" altLang="zh-CN" i="1" dirty="0">
                <a:solidFill>
                  <a:srgbClr val="FF0000"/>
                </a:solidFill>
                <a:effectLst>
                  <a:outerShdw blurRad="38100" dist="38100" dir="2700000" algn="tl">
                    <a:srgbClr val="000000">
                      <a:alpha val="43137"/>
                    </a:srgbClr>
                  </a:outerShdw>
                </a:effectLst>
              </a:rPr>
              <a:t>  TP4:</a:t>
            </a:r>
          </a:p>
          <a:p>
            <a:pPr>
              <a:tabLst>
                <a:tab pos="1193800" algn="l"/>
                <a:tab pos="1866900" algn="l"/>
                <a:tab pos="2247900" algn="l"/>
                <a:tab pos="2298700" algn="l"/>
              </a:tabLst>
            </a:pPr>
            <a:endParaRPr lang="en-US" altLang="zh-CN" i="1" dirty="0">
              <a:solidFill>
                <a:srgbClr val="FF0000"/>
              </a:solidFill>
              <a:effectLst>
                <a:outerShdw blurRad="38100" dist="38100" dir="2700000" algn="tl">
                  <a:srgbClr val="000000">
                    <a:alpha val="43137"/>
                  </a:srgbClr>
                </a:outerShdw>
              </a:effectLst>
            </a:endParaRPr>
          </a:p>
          <a:p>
            <a:pPr>
              <a:tabLst>
                <a:tab pos="1193800" algn="l"/>
                <a:tab pos="1866900" algn="l"/>
                <a:tab pos="2247900" algn="l"/>
                <a:tab pos="2298700" algn="l"/>
              </a:tabLst>
            </a:pPr>
            <a:endParaRPr lang="en-US" altLang="zh-CN" i="1" dirty="0">
              <a:solidFill>
                <a:srgbClr val="FF0000"/>
              </a:solidFill>
              <a:effectLst>
                <a:outerShdw blurRad="38100" dist="38100" dir="2700000" algn="tl">
                  <a:srgbClr val="000000">
                    <a:alpha val="43137"/>
                  </a:srgbClr>
                </a:outerShdw>
              </a:effectLst>
            </a:endParaRPr>
          </a:p>
          <a:p>
            <a:pPr>
              <a:tabLst>
                <a:tab pos="1193800" algn="l"/>
                <a:tab pos="1866900" algn="l"/>
                <a:tab pos="2247900" algn="l"/>
                <a:tab pos="2298700" algn="l"/>
              </a:tabLst>
            </a:pPr>
            <a:r>
              <a:rPr lang="en-US" altLang="zh-CN" i="1" dirty="0">
                <a:solidFill>
                  <a:srgbClr val="FF0000"/>
                </a:solidFill>
                <a:effectLst>
                  <a:outerShdw blurRad="38100" dist="38100" dir="2700000" algn="tl">
                    <a:srgbClr val="000000">
                      <a:alpha val="43137"/>
                    </a:srgbClr>
                  </a:outerShdw>
                </a:effectLst>
              </a:rPr>
              <a:t>		</a:t>
            </a:r>
          </a:p>
        </p:txBody>
      </p:sp>
      <p:sp>
        <p:nvSpPr>
          <p:cNvPr id="19" name="CuadroTexto 18"/>
          <p:cNvSpPr txBox="1"/>
          <p:nvPr/>
        </p:nvSpPr>
        <p:spPr>
          <a:xfrm>
            <a:off x="393700" y="6599237"/>
            <a:ext cx="9982201" cy="369332"/>
          </a:xfrm>
          <a:prstGeom prst="rect">
            <a:avLst/>
          </a:prstGeom>
          <a:noFill/>
        </p:spPr>
        <p:txBody>
          <a:bodyPr wrap="square" rtlCol="0">
            <a:spAutoFit/>
          </a:bodyPr>
          <a:lstStyle/>
          <a:p>
            <a:pPr algn="ctr"/>
            <a:r>
              <a:rPr lang="es-ES" b="1" u="sng" dirty="0">
                <a:solidFill>
                  <a:srgbClr val="FF0000"/>
                </a:solidFill>
                <a:effectLst>
                  <a:outerShdw blurRad="38100" dist="38100" dir="2700000" algn="tl">
                    <a:srgbClr val="000000">
                      <a:alpha val="43137"/>
                    </a:srgbClr>
                  </a:outerShdw>
                </a:effectLst>
              </a:rPr>
              <a:t>Material Disponible en Web personal y Campus </a:t>
            </a:r>
            <a:r>
              <a:rPr lang="es-ES" b="1" u="sng">
                <a:solidFill>
                  <a:srgbClr val="FF0000"/>
                </a:solidFill>
                <a:effectLst>
                  <a:outerShdw blurRad="38100" dist="38100" dir="2700000" algn="tl">
                    <a:srgbClr val="000000">
                      <a:alpha val="43137"/>
                    </a:srgbClr>
                  </a:outerShdw>
                </a:effectLst>
              </a:rPr>
              <a:t>UNLa</a:t>
            </a:r>
            <a:endParaRPr lang="es-ES" b="1" dirty="0">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619" y="465521"/>
            <a:ext cx="10506081" cy="761234"/>
          </a:xfrm>
          <a:noFill/>
        </p:spPr>
        <p:txBody>
          <a:bodyPr wrap="none" lIns="0" tIns="0" rIns="0" rtlCol="0">
            <a:spAutoFit/>
          </a:bodyPr>
          <a:lstStyle/>
          <a:p>
            <a:pPr algn="l">
              <a:lnSpc>
                <a:spcPts val="6100"/>
              </a:lnSpc>
            </a:pPr>
            <a:r>
              <a:rPr lang="es-AR" sz="4397" b="1" i="1" dirty="0">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Componentes de un </a:t>
            </a:r>
            <a:r>
              <a:rPr lang="es-AR" sz="4397" b="1" i="1" dirty="0" err="1">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Microprogramable</a:t>
            </a:r>
            <a:endParaRPr lang="es-ES" sz="4397" b="1" i="1" dirty="0">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sp>
        <p:nvSpPr>
          <p:cNvPr id="6" name="Rectangle 3"/>
          <p:cNvSpPr>
            <a:spLocks noChangeArrowheads="1"/>
          </p:cNvSpPr>
          <p:nvPr/>
        </p:nvSpPr>
        <p:spPr bwMode="auto">
          <a:xfrm>
            <a:off x="457200" y="3697288"/>
            <a:ext cx="1069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7" name="Marcador de contenido 6"/>
          <p:cNvSpPr>
            <a:spLocks noGrp="1"/>
          </p:cNvSpPr>
          <p:nvPr>
            <p:ph idx="1"/>
          </p:nvPr>
        </p:nvSpPr>
        <p:spPr>
          <a:xfrm>
            <a:off x="622300" y="1646237"/>
            <a:ext cx="9677400" cy="4525963"/>
          </a:xfrm>
        </p:spPr>
        <p:txBody>
          <a:bodyPr/>
          <a:lstStyle/>
          <a:p>
            <a:pPr marL="0" lvl="0" indent="0" eaLnBrk="0" fontAlgn="base" hangingPunct="0">
              <a:spcBef>
                <a:spcPct val="0"/>
              </a:spcBef>
              <a:spcAft>
                <a:spcPct val="0"/>
              </a:spcAft>
              <a:buNone/>
            </a:pPr>
            <a:r>
              <a:rPr lang="es-AR" altLang="es-ES" dirty="0">
                <a:solidFill>
                  <a:srgbClr val="000000"/>
                </a:solidFill>
                <a:latin typeface="Verdana" panose="020B0604030504040204" pitchFamily="34" charset="0"/>
                <a:ea typeface="Times New Roman" panose="02020603050405020304" pitchFamily="18" charset="0"/>
              </a:rPr>
              <a:t>Un sistema </a:t>
            </a:r>
            <a:r>
              <a:rPr lang="es-AR" altLang="es-ES" dirty="0" err="1">
                <a:solidFill>
                  <a:srgbClr val="000000"/>
                </a:solidFill>
                <a:latin typeface="Verdana" panose="020B0604030504040204" pitchFamily="34" charset="0"/>
                <a:ea typeface="Times New Roman" panose="02020603050405020304" pitchFamily="18" charset="0"/>
              </a:rPr>
              <a:t>microprogramable</a:t>
            </a:r>
            <a:r>
              <a:rPr lang="es-AR" altLang="es-ES" dirty="0">
                <a:solidFill>
                  <a:srgbClr val="000000"/>
                </a:solidFill>
                <a:latin typeface="Verdana" panose="020B0604030504040204" pitchFamily="34" charset="0"/>
                <a:ea typeface="Times New Roman" panose="02020603050405020304" pitchFamily="18" charset="0"/>
              </a:rPr>
              <a:t> esta formado por los siguientes componentes:</a:t>
            </a:r>
          </a:p>
          <a:p>
            <a:pPr marL="0" lvl="0" indent="0" eaLnBrk="0" fontAlgn="base" hangingPunct="0">
              <a:spcBef>
                <a:spcPct val="0"/>
              </a:spcBef>
              <a:spcAft>
                <a:spcPct val="0"/>
              </a:spcAft>
              <a:buNone/>
            </a:pPr>
            <a:endParaRPr lang="es-ES" altLang="es-ES" dirty="0"/>
          </a:p>
          <a:p>
            <a:pPr marL="1257300" lvl="3" indent="0" eaLnBrk="0" fontAlgn="base" hangingPunct="0">
              <a:spcBef>
                <a:spcPct val="0"/>
              </a:spcBef>
              <a:spcAft>
                <a:spcPct val="0"/>
              </a:spcAft>
              <a:buFontTx/>
              <a:buChar char="•"/>
            </a:pPr>
            <a:r>
              <a:rPr lang="es-AR" altLang="es-ES" sz="3200" i="1" dirty="0">
                <a:solidFill>
                  <a:srgbClr val="FF0000"/>
                </a:solidFill>
                <a:effectLst>
                  <a:outerShdw blurRad="38100" dist="38100" dir="2700000" algn="tl">
                    <a:srgbClr val="000000">
                      <a:alpha val="43137"/>
                    </a:srgbClr>
                  </a:outerShdw>
                </a:effectLst>
                <a:latin typeface="Verdana" panose="020B0604030504040204" pitchFamily="34" charset="0"/>
                <a:ea typeface="Calibri" panose="020F0502020204030204" pitchFamily="34" charset="0"/>
                <a:cs typeface="Times New Roman" panose="02020603050405020304" pitchFamily="18" charset="0"/>
              </a:rPr>
              <a:t>Hardware</a:t>
            </a:r>
            <a:r>
              <a:rPr lang="es-AR" altLang="es-ES" sz="3200"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p>
          <a:p>
            <a:pPr marL="1257300" lvl="3" indent="0" eaLnBrk="0" fontAlgn="base" hangingPunct="0">
              <a:spcBef>
                <a:spcPct val="0"/>
              </a:spcBef>
              <a:spcAft>
                <a:spcPct val="0"/>
              </a:spcAft>
              <a:buFontTx/>
              <a:buChar char="•"/>
            </a:pPr>
            <a:endParaRPr lang="es-AR" altLang="es-ES" sz="3200"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1257300" lvl="3" indent="0" eaLnBrk="0" fontAlgn="base" hangingPunct="0">
              <a:spcBef>
                <a:spcPct val="0"/>
              </a:spcBef>
              <a:spcAft>
                <a:spcPct val="0"/>
              </a:spcAft>
              <a:buFontTx/>
              <a:buChar char="•"/>
            </a:pPr>
            <a:r>
              <a:rPr lang="es-AR" altLang="es-ES" sz="3200" i="1" dirty="0">
                <a:solidFill>
                  <a:srgbClr val="FF0000"/>
                </a:solidFill>
                <a:effectLst>
                  <a:outerShdw blurRad="38100" dist="38100" dir="2700000" algn="tl">
                    <a:srgbClr val="000000">
                      <a:alpha val="43137"/>
                    </a:srgbClr>
                  </a:outerShdw>
                </a:effectLst>
                <a:latin typeface="Verdana" panose="020B0604030504040204" pitchFamily="34" charset="0"/>
                <a:ea typeface="Calibri" panose="020F0502020204030204" pitchFamily="34" charset="0"/>
                <a:cs typeface="Times New Roman" panose="02020603050405020304" pitchFamily="18" charset="0"/>
              </a:rPr>
              <a:t>Software</a:t>
            </a:r>
            <a:r>
              <a:rPr lang="es-AR" altLang="es-ES" sz="3200"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p>
          <a:p>
            <a:pPr marL="1257300" lvl="3" indent="0" eaLnBrk="0" fontAlgn="base" hangingPunct="0">
              <a:spcBef>
                <a:spcPct val="0"/>
              </a:spcBef>
              <a:spcAft>
                <a:spcPct val="0"/>
              </a:spcAft>
              <a:buFontTx/>
              <a:buChar char="•"/>
            </a:pPr>
            <a:endParaRPr lang="es-AR" altLang="es-ES" sz="3200" i="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1257300" lvl="3" indent="0" eaLnBrk="0" fontAlgn="base" hangingPunct="0">
              <a:spcBef>
                <a:spcPct val="0"/>
              </a:spcBef>
              <a:spcAft>
                <a:spcPct val="0"/>
              </a:spcAft>
              <a:buFontTx/>
              <a:buChar char="•"/>
            </a:pPr>
            <a:r>
              <a:rPr lang="es-AR" altLang="es-ES" sz="3200" i="1" dirty="0">
                <a:solidFill>
                  <a:srgbClr val="FF0000"/>
                </a:solidFill>
                <a:effectLst>
                  <a:outerShdw blurRad="38100" dist="38100" dir="2700000" algn="tl">
                    <a:srgbClr val="000000">
                      <a:alpha val="43137"/>
                    </a:srgbClr>
                  </a:outerShdw>
                </a:effectLst>
                <a:latin typeface="Verdana" panose="020B0604030504040204" pitchFamily="34" charset="0"/>
                <a:ea typeface="Calibri" panose="020F0502020204030204" pitchFamily="34" charset="0"/>
                <a:cs typeface="Times New Roman" panose="02020603050405020304" pitchFamily="18" charset="0"/>
              </a:rPr>
              <a:t>Firmware</a:t>
            </a:r>
            <a:endParaRPr lang="es-ES" sz="3200" i="1" dirty="0">
              <a:solidFill>
                <a:srgbClr val="FF0000"/>
              </a:solidFill>
              <a:effectLst>
                <a:outerShdw blurRad="38100" dist="38100" dir="2700000" algn="tl">
                  <a:srgbClr val="000000">
                    <a:alpha val="43137"/>
                  </a:srgbClr>
                </a:outerShdw>
              </a:effectLst>
              <a:latin typeface="Verdan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39099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34931" y="1767077"/>
            <a:ext cx="7150607" cy="749807"/>
          </a:xfrm>
          <a:custGeom>
            <a:avLst/>
            <a:gdLst>
              <a:gd name="connsiteX0" fmla="*/ 0 w 7150607"/>
              <a:gd name="connsiteY0" fmla="*/ 0 h 749807"/>
              <a:gd name="connsiteX1" fmla="*/ 0 w 7150607"/>
              <a:gd name="connsiteY1" fmla="*/ 749807 h 749807"/>
              <a:gd name="connsiteX2" fmla="*/ 7150607 w 7150607"/>
              <a:gd name="connsiteY2" fmla="*/ 749807 h 749807"/>
              <a:gd name="connsiteX3" fmla="*/ 7150607 w 7150607"/>
              <a:gd name="connsiteY3" fmla="*/ 0 h 749807"/>
              <a:gd name="connsiteX4" fmla="*/ 0 w 7150607"/>
              <a:gd name="connsiteY4" fmla="*/ 0 h 7498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50607" h="749807">
                <a:moveTo>
                  <a:pt x="0" y="0"/>
                </a:moveTo>
                <a:lnTo>
                  <a:pt x="0" y="749807"/>
                </a:lnTo>
                <a:lnTo>
                  <a:pt x="7150607" y="749807"/>
                </a:lnTo>
                <a:lnTo>
                  <a:pt x="7150607" y="0"/>
                </a:lnTo>
                <a:lnTo>
                  <a:pt x="0" y="0"/>
                </a:lnTo>
              </a:path>
            </a:pathLst>
          </a:custGeom>
          <a:solidFill>
            <a:srgbClr val="C0C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217049" y="1915667"/>
            <a:ext cx="2707385" cy="601217"/>
          </a:xfrm>
          <a:custGeom>
            <a:avLst/>
            <a:gdLst>
              <a:gd name="connsiteX0" fmla="*/ 0 w 2707385"/>
              <a:gd name="connsiteY0" fmla="*/ 0 h 601217"/>
              <a:gd name="connsiteX1" fmla="*/ 0 w 2707385"/>
              <a:gd name="connsiteY1" fmla="*/ 601217 h 601217"/>
              <a:gd name="connsiteX2" fmla="*/ 2707385 w 2707385"/>
              <a:gd name="connsiteY2" fmla="*/ 601217 h 601217"/>
              <a:gd name="connsiteX3" fmla="*/ 2707385 w 2707385"/>
              <a:gd name="connsiteY3" fmla="*/ 0 h 601217"/>
              <a:gd name="connsiteX4" fmla="*/ 0 w 2707385"/>
              <a:gd name="connsiteY4" fmla="*/ 0 h 60121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07385" h="601217">
                <a:moveTo>
                  <a:pt x="0" y="0"/>
                </a:moveTo>
                <a:lnTo>
                  <a:pt x="0" y="601217"/>
                </a:lnTo>
                <a:lnTo>
                  <a:pt x="2707385" y="601217"/>
                </a:lnTo>
                <a:lnTo>
                  <a:pt x="2707385"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200010" y="1915667"/>
            <a:ext cx="2707385" cy="601217"/>
          </a:xfrm>
          <a:custGeom>
            <a:avLst/>
            <a:gdLst>
              <a:gd name="connsiteX0" fmla="*/ 0 w 2707385"/>
              <a:gd name="connsiteY0" fmla="*/ 0 h 601217"/>
              <a:gd name="connsiteX1" fmla="*/ 0 w 2707385"/>
              <a:gd name="connsiteY1" fmla="*/ 601217 h 601217"/>
              <a:gd name="connsiteX2" fmla="*/ 2707385 w 2707385"/>
              <a:gd name="connsiteY2" fmla="*/ 601217 h 601217"/>
              <a:gd name="connsiteX3" fmla="*/ 2707385 w 2707385"/>
              <a:gd name="connsiteY3" fmla="*/ 0 h 601217"/>
              <a:gd name="connsiteX4" fmla="*/ 0 w 2707385"/>
              <a:gd name="connsiteY4" fmla="*/ 0 h 60121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07385" h="601217">
                <a:moveTo>
                  <a:pt x="0" y="0"/>
                </a:moveTo>
                <a:lnTo>
                  <a:pt x="0" y="601217"/>
                </a:lnTo>
                <a:lnTo>
                  <a:pt x="2707385" y="601217"/>
                </a:lnTo>
                <a:lnTo>
                  <a:pt x="2707385"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34931" y="2516885"/>
            <a:ext cx="7150607" cy="505968"/>
          </a:xfrm>
          <a:custGeom>
            <a:avLst/>
            <a:gdLst>
              <a:gd name="connsiteX0" fmla="*/ 0 w 7150607"/>
              <a:gd name="connsiteY0" fmla="*/ 0 h 505968"/>
              <a:gd name="connsiteX1" fmla="*/ 0 w 7150607"/>
              <a:gd name="connsiteY1" fmla="*/ 505968 h 505968"/>
              <a:gd name="connsiteX2" fmla="*/ 7150607 w 7150607"/>
              <a:gd name="connsiteY2" fmla="*/ 505968 h 505968"/>
              <a:gd name="connsiteX3" fmla="*/ 7150607 w 7150607"/>
              <a:gd name="connsiteY3" fmla="*/ 0 h 505968"/>
              <a:gd name="connsiteX4" fmla="*/ 0 w 7150607"/>
              <a:gd name="connsiteY4" fmla="*/ 0 h 5059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50607" h="505968">
                <a:moveTo>
                  <a:pt x="0" y="0"/>
                </a:moveTo>
                <a:lnTo>
                  <a:pt x="0" y="505968"/>
                </a:lnTo>
                <a:lnTo>
                  <a:pt x="7150607" y="505968"/>
                </a:lnTo>
                <a:lnTo>
                  <a:pt x="7150607" y="0"/>
                </a:lnTo>
                <a:lnTo>
                  <a:pt x="0" y="0"/>
                </a:lnTo>
              </a:path>
            </a:pathLst>
          </a:custGeom>
          <a:solidFill>
            <a:srgbClr val="C0C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217049" y="2516885"/>
            <a:ext cx="2707385" cy="257556"/>
          </a:xfrm>
          <a:custGeom>
            <a:avLst/>
            <a:gdLst>
              <a:gd name="connsiteX0" fmla="*/ 0 w 2707385"/>
              <a:gd name="connsiteY0" fmla="*/ 0 h 257556"/>
              <a:gd name="connsiteX1" fmla="*/ 0 w 2707385"/>
              <a:gd name="connsiteY1" fmla="*/ 257556 h 257556"/>
              <a:gd name="connsiteX2" fmla="*/ 2707385 w 2707385"/>
              <a:gd name="connsiteY2" fmla="*/ 257556 h 257556"/>
              <a:gd name="connsiteX3" fmla="*/ 2707385 w 2707385"/>
              <a:gd name="connsiteY3" fmla="*/ 0 h 257556"/>
              <a:gd name="connsiteX4" fmla="*/ 0 w 2707385"/>
              <a:gd name="connsiteY4" fmla="*/ 0 h 2575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07385" h="257556">
                <a:moveTo>
                  <a:pt x="0" y="0"/>
                </a:moveTo>
                <a:lnTo>
                  <a:pt x="0" y="257556"/>
                </a:lnTo>
                <a:lnTo>
                  <a:pt x="2707385" y="257556"/>
                </a:lnTo>
                <a:lnTo>
                  <a:pt x="2707385"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7200010" y="2516885"/>
            <a:ext cx="2707385" cy="257556"/>
          </a:xfrm>
          <a:custGeom>
            <a:avLst/>
            <a:gdLst>
              <a:gd name="connsiteX0" fmla="*/ 0 w 2707385"/>
              <a:gd name="connsiteY0" fmla="*/ 0 h 257556"/>
              <a:gd name="connsiteX1" fmla="*/ 0 w 2707385"/>
              <a:gd name="connsiteY1" fmla="*/ 257556 h 257556"/>
              <a:gd name="connsiteX2" fmla="*/ 2707385 w 2707385"/>
              <a:gd name="connsiteY2" fmla="*/ 257556 h 257556"/>
              <a:gd name="connsiteX3" fmla="*/ 2707385 w 2707385"/>
              <a:gd name="connsiteY3" fmla="*/ 0 h 257556"/>
              <a:gd name="connsiteX4" fmla="*/ 0 w 2707385"/>
              <a:gd name="connsiteY4" fmla="*/ 0 h 2575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07385" h="257556">
                <a:moveTo>
                  <a:pt x="0" y="0"/>
                </a:moveTo>
                <a:lnTo>
                  <a:pt x="0" y="257556"/>
                </a:lnTo>
                <a:lnTo>
                  <a:pt x="2707385" y="257556"/>
                </a:lnTo>
                <a:lnTo>
                  <a:pt x="2707385"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880501" y="4174235"/>
            <a:ext cx="7234428" cy="13716"/>
          </a:xfrm>
          <a:custGeom>
            <a:avLst/>
            <a:gdLst>
              <a:gd name="connsiteX0" fmla="*/ 0 w 7234428"/>
              <a:gd name="connsiteY0" fmla="*/ 6858 h 13716"/>
              <a:gd name="connsiteX1" fmla="*/ 7234427 w 7234428"/>
              <a:gd name="connsiteY1" fmla="*/ 6858 h 13716"/>
            </a:gdLst>
            <a:ahLst/>
            <a:cxnLst>
              <a:cxn ang="0">
                <a:pos x="connsiteX0" y="connsiteY0"/>
              </a:cxn>
              <a:cxn ang="1">
                <a:pos x="connsiteX1" y="connsiteY1"/>
              </a:cxn>
            </a:cxnLst>
            <a:rect l="l" t="t" r="r" b="b"/>
            <a:pathLst>
              <a:path w="7234428" h="13716">
                <a:moveTo>
                  <a:pt x="0" y="6858"/>
                </a:moveTo>
                <a:lnTo>
                  <a:pt x="7234427" y="6858"/>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09257" y="5033771"/>
            <a:ext cx="10075164" cy="838962"/>
          </a:xfrm>
          <a:custGeom>
            <a:avLst/>
            <a:gdLst>
              <a:gd name="connsiteX0" fmla="*/ 0 w 10075164"/>
              <a:gd name="connsiteY0" fmla="*/ 0 h 838962"/>
              <a:gd name="connsiteX1" fmla="*/ 0 w 10075164"/>
              <a:gd name="connsiteY1" fmla="*/ 838962 h 838962"/>
              <a:gd name="connsiteX2" fmla="*/ 10075164 w 10075164"/>
              <a:gd name="connsiteY2" fmla="*/ 838962 h 838962"/>
              <a:gd name="connsiteX3" fmla="*/ 10075164 w 10075164"/>
              <a:gd name="connsiteY3" fmla="*/ 0 h 838962"/>
              <a:gd name="connsiteX4" fmla="*/ 0 w 10075164"/>
              <a:gd name="connsiteY4" fmla="*/ 0 h 8389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2">
                <a:moveTo>
                  <a:pt x="0" y="0"/>
                </a:moveTo>
                <a:lnTo>
                  <a:pt x="0" y="838962"/>
                </a:lnTo>
                <a:lnTo>
                  <a:pt x="10075164" y="838962"/>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09257" y="5885434"/>
            <a:ext cx="10075164" cy="825500"/>
          </a:xfrm>
          <a:custGeom>
            <a:avLst/>
            <a:gdLst>
              <a:gd name="connsiteX0" fmla="*/ 0 w 10075164"/>
              <a:gd name="connsiteY0" fmla="*/ 0 h 825500"/>
              <a:gd name="connsiteX1" fmla="*/ 10075164 w 10075164"/>
              <a:gd name="connsiteY1" fmla="*/ 0 h 825500"/>
              <a:gd name="connsiteX2" fmla="*/ 10075164 w 10075164"/>
              <a:gd name="connsiteY2" fmla="*/ 825499 h 825500"/>
              <a:gd name="connsiteX3" fmla="*/ 0 w 10075164"/>
              <a:gd name="connsiteY3" fmla="*/ 825499 h 825500"/>
              <a:gd name="connsiteX4" fmla="*/ 0 w 10075164"/>
              <a:gd name="connsiteY4" fmla="*/ 0 h 82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25500">
                <a:moveTo>
                  <a:pt x="0" y="0"/>
                </a:moveTo>
                <a:lnTo>
                  <a:pt x="10075164" y="0"/>
                </a:lnTo>
                <a:lnTo>
                  <a:pt x="10075164" y="825499"/>
                </a:lnTo>
                <a:lnTo>
                  <a:pt x="0" y="8254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09257" y="6711695"/>
            <a:ext cx="10075164" cy="845058"/>
          </a:xfrm>
          <a:custGeom>
            <a:avLst/>
            <a:gdLst>
              <a:gd name="connsiteX0" fmla="*/ 0 w 10075164"/>
              <a:gd name="connsiteY0" fmla="*/ 0 h 845058"/>
              <a:gd name="connsiteX1" fmla="*/ 0 w 10075164"/>
              <a:gd name="connsiteY1" fmla="*/ 845058 h 845058"/>
              <a:gd name="connsiteX2" fmla="*/ 10075164 w 10075164"/>
              <a:gd name="connsiteY2" fmla="*/ 845058 h 845058"/>
              <a:gd name="connsiteX3" fmla="*/ 10075164 w 10075164"/>
              <a:gd name="connsiteY3" fmla="*/ 0 h 845058"/>
              <a:gd name="connsiteX4" fmla="*/ 0 w 10075164"/>
              <a:gd name="connsiteY4" fmla="*/ 0 h 84505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45058">
                <a:moveTo>
                  <a:pt x="0" y="0"/>
                </a:moveTo>
                <a:lnTo>
                  <a:pt x="0" y="845058"/>
                </a:lnTo>
                <a:lnTo>
                  <a:pt x="10075164" y="845058"/>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3"/>
          <p:cNvPicPr>
            <a:picLocks noChangeAspect="1" noChangeArrowheads="1"/>
          </p:cNvPicPr>
          <p:nvPr/>
        </p:nvPicPr>
        <p:blipFill>
          <a:blip r:embed="rId2"/>
          <a:srcRect/>
          <a:stretch>
            <a:fillRect/>
          </a:stretch>
        </p:blipFill>
        <p:spPr bwMode="auto">
          <a:xfrm>
            <a:off x="3009900" y="1752600"/>
            <a:ext cx="7200900" cy="2413000"/>
          </a:xfrm>
          <a:prstGeom prst="rect">
            <a:avLst/>
          </a:prstGeom>
          <a:noFill/>
        </p:spPr>
      </p:pic>
      <p:pic>
        <p:nvPicPr>
          <p:cNvPr id="23" name="Picture 3"/>
          <p:cNvPicPr>
            <a:picLocks noChangeAspect="1" noChangeArrowheads="1"/>
          </p:cNvPicPr>
          <p:nvPr/>
        </p:nvPicPr>
        <p:blipFill>
          <a:blip r:embed="rId3"/>
          <a:srcRect/>
          <a:stretch>
            <a:fillRect/>
          </a:stretch>
        </p:blipFill>
        <p:spPr bwMode="auto">
          <a:xfrm>
            <a:off x="774700" y="4178300"/>
            <a:ext cx="2286000" cy="2006600"/>
          </a:xfrm>
          <a:prstGeom prst="rect">
            <a:avLst/>
          </a:prstGeom>
          <a:noFill/>
        </p:spPr>
      </p:pic>
      <p:pic>
        <p:nvPicPr>
          <p:cNvPr id="24" name="Picture 3"/>
          <p:cNvPicPr>
            <a:picLocks noChangeAspect="1" noChangeArrowheads="1"/>
          </p:cNvPicPr>
          <p:nvPr/>
        </p:nvPicPr>
        <p:blipFill>
          <a:blip r:embed="rId4"/>
          <a:srcRect/>
          <a:stretch>
            <a:fillRect/>
          </a:stretch>
        </p:blipFill>
        <p:spPr bwMode="auto">
          <a:xfrm>
            <a:off x="3162300" y="4216400"/>
            <a:ext cx="2286000" cy="1955800"/>
          </a:xfrm>
          <a:prstGeom prst="rect">
            <a:avLst/>
          </a:prstGeom>
          <a:noFill/>
        </p:spPr>
      </p:pic>
      <p:pic>
        <p:nvPicPr>
          <p:cNvPr id="25" name="Picture 3"/>
          <p:cNvPicPr>
            <a:picLocks noChangeAspect="1" noChangeArrowheads="1"/>
          </p:cNvPicPr>
          <p:nvPr/>
        </p:nvPicPr>
        <p:blipFill>
          <a:blip r:embed="rId5"/>
          <a:srcRect/>
          <a:stretch>
            <a:fillRect/>
          </a:stretch>
        </p:blipFill>
        <p:spPr bwMode="auto">
          <a:xfrm>
            <a:off x="5600700" y="4203700"/>
            <a:ext cx="2286000" cy="1955800"/>
          </a:xfrm>
          <a:prstGeom prst="rect">
            <a:avLst/>
          </a:prstGeom>
          <a:noFill/>
        </p:spPr>
      </p:pic>
      <p:pic>
        <p:nvPicPr>
          <p:cNvPr id="26" name="Picture 3"/>
          <p:cNvPicPr>
            <a:picLocks noChangeAspect="1" noChangeArrowheads="1"/>
          </p:cNvPicPr>
          <p:nvPr/>
        </p:nvPicPr>
        <p:blipFill>
          <a:blip r:embed="rId6"/>
          <a:srcRect/>
          <a:stretch>
            <a:fillRect/>
          </a:stretch>
        </p:blipFill>
        <p:spPr bwMode="auto">
          <a:xfrm>
            <a:off x="7975600" y="4165600"/>
            <a:ext cx="2286000" cy="1981200"/>
          </a:xfrm>
          <a:prstGeom prst="rect">
            <a:avLst/>
          </a:prstGeom>
          <a:noFill/>
        </p:spPr>
      </p:pic>
      <p:sp>
        <p:nvSpPr>
          <p:cNvPr id="2" name="TextBox 1"/>
          <p:cNvSpPr txBox="1"/>
          <p:nvPr/>
        </p:nvSpPr>
        <p:spPr>
          <a:xfrm>
            <a:off x="2616200" y="330200"/>
            <a:ext cx="6913303" cy="437364"/>
          </a:xfrm>
          <a:prstGeom prst="rect">
            <a:avLst/>
          </a:prstGeom>
          <a:noFill/>
        </p:spPr>
        <p:txBody>
          <a:bodyPr wrap="none" lIns="0" tIns="0" rIns="0" rtlCol="0">
            <a:spAutoFit/>
          </a:bodyPr>
          <a:lstStyle/>
          <a:p>
            <a:pPr>
              <a:lnSpc>
                <a:spcPts val="2800"/>
              </a:lnSpc>
              <a:tabLst/>
            </a:pPr>
            <a:r>
              <a:rPr lang="en-US" altLang="zh-CN" sz="3600" b="1" i="1" dirty="0">
                <a:solidFill>
                  <a:srgbClr val="FF0000"/>
                </a:solidFill>
                <a:effectLst>
                  <a:outerShdw blurRad="38100" dist="38100" dir="2700000" algn="tl">
                    <a:srgbClr val="000000">
                      <a:alpha val="43137"/>
                    </a:srgbClr>
                  </a:outerShdw>
                </a:effectLst>
                <a:latin typeface="Calibri" panose="020F0502020204030204" pitchFamily="34" charset="0"/>
              </a:rPr>
              <a:t>Archivos Resultante del Ensamblado</a:t>
            </a:r>
          </a:p>
        </p:txBody>
      </p:sp>
      <p:sp>
        <p:nvSpPr>
          <p:cNvPr id="27" name="TextBox 1"/>
          <p:cNvSpPr txBox="1"/>
          <p:nvPr/>
        </p:nvSpPr>
        <p:spPr>
          <a:xfrm>
            <a:off x="3708400" y="2146300"/>
            <a:ext cx="1701800" cy="393700"/>
          </a:xfrm>
          <a:prstGeom prst="rect">
            <a:avLst/>
          </a:prstGeom>
          <a:noFill/>
        </p:spPr>
        <p:txBody>
          <a:bodyPr wrap="none" lIns="0" tIns="0" rIns="0" rtlCol="0">
            <a:spAutoFit/>
          </a:bodyPr>
          <a:lstStyle/>
          <a:p>
            <a:pPr>
              <a:lnSpc>
                <a:spcPts val="3100"/>
              </a:lnSpc>
              <a:tabLst/>
            </a:pPr>
            <a:r>
              <a:rPr lang="en-US" altLang="zh-CN" sz="2645" dirty="0">
                <a:solidFill>
                  <a:srgbClr val="000000"/>
                </a:solidFill>
                <a:latin typeface="Tahoma" pitchFamily="18" charset="0"/>
                <a:cs typeface="Tahoma" pitchFamily="18" charset="0"/>
              </a:rPr>
              <a:t>MPASM.exe</a:t>
            </a:r>
          </a:p>
        </p:txBody>
      </p:sp>
      <p:sp>
        <p:nvSpPr>
          <p:cNvPr id="28" name="TextBox 1"/>
          <p:cNvSpPr txBox="1"/>
          <p:nvPr/>
        </p:nvSpPr>
        <p:spPr>
          <a:xfrm>
            <a:off x="7721600" y="2146300"/>
            <a:ext cx="1651000" cy="393700"/>
          </a:xfrm>
          <a:prstGeom prst="rect">
            <a:avLst/>
          </a:prstGeom>
          <a:noFill/>
        </p:spPr>
        <p:txBody>
          <a:bodyPr wrap="none" lIns="0" tIns="0" rIns="0" rtlCol="0">
            <a:spAutoFit/>
          </a:bodyPr>
          <a:lstStyle/>
          <a:p>
            <a:pPr>
              <a:lnSpc>
                <a:spcPts val="3100"/>
              </a:lnSpc>
              <a:tabLst/>
            </a:pPr>
            <a:r>
              <a:rPr lang="en-US" altLang="zh-CN" sz="2645" dirty="0">
                <a:solidFill>
                  <a:srgbClr val="000000"/>
                </a:solidFill>
                <a:latin typeface="Tahoma" pitchFamily="18" charset="0"/>
                <a:cs typeface="Tahoma" pitchFamily="18" charset="0"/>
              </a:rPr>
              <a:t>fuente.asm</a:t>
            </a:r>
          </a:p>
        </p:txBody>
      </p:sp>
      <p:sp>
        <p:nvSpPr>
          <p:cNvPr id="29" name="TextBox 1"/>
          <p:cNvSpPr txBox="1"/>
          <p:nvPr/>
        </p:nvSpPr>
        <p:spPr>
          <a:xfrm>
            <a:off x="1117600" y="5334000"/>
            <a:ext cx="1574800" cy="393700"/>
          </a:xfrm>
          <a:prstGeom prst="rect">
            <a:avLst/>
          </a:prstGeom>
          <a:noFill/>
        </p:spPr>
        <p:txBody>
          <a:bodyPr wrap="none" lIns="0" tIns="0" rIns="0" rtlCol="0">
            <a:spAutoFit/>
          </a:bodyPr>
          <a:lstStyle/>
          <a:p>
            <a:pPr>
              <a:lnSpc>
                <a:spcPts val="3100"/>
              </a:lnSpc>
              <a:tabLst/>
            </a:pPr>
            <a:r>
              <a:rPr lang="en-US" altLang="zh-CN" sz="2645" dirty="0">
                <a:solidFill>
                  <a:srgbClr val="000000"/>
                </a:solidFill>
                <a:latin typeface="Tahoma" pitchFamily="18" charset="0"/>
                <a:cs typeface="Tahoma" pitchFamily="18" charset="0"/>
              </a:rPr>
              <a:t>fuente.hex</a:t>
            </a:r>
          </a:p>
        </p:txBody>
      </p:sp>
      <p:sp>
        <p:nvSpPr>
          <p:cNvPr id="30" name="TextBox 1"/>
          <p:cNvSpPr txBox="1"/>
          <p:nvPr/>
        </p:nvSpPr>
        <p:spPr>
          <a:xfrm>
            <a:off x="3556000" y="5321300"/>
            <a:ext cx="1460500" cy="393700"/>
          </a:xfrm>
          <a:prstGeom prst="rect">
            <a:avLst/>
          </a:prstGeom>
          <a:noFill/>
        </p:spPr>
        <p:txBody>
          <a:bodyPr wrap="none" lIns="0" tIns="0" rIns="0" rtlCol="0">
            <a:spAutoFit/>
          </a:bodyPr>
          <a:lstStyle/>
          <a:p>
            <a:pPr>
              <a:lnSpc>
                <a:spcPts val="3100"/>
              </a:lnSpc>
              <a:tabLst/>
            </a:pPr>
            <a:r>
              <a:rPr lang="en-US" altLang="zh-CN" sz="2645" dirty="0">
                <a:solidFill>
                  <a:srgbClr val="000000"/>
                </a:solidFill>
                <a:latin typeface="Tahoma" pitchFamily="18" charset="0"/>
                <a:cs typeface="Tahoma" pitchFamily="18" charset="0"/>
              </a:rPr>
              <a:t>fuente.err</a:t>
            </a:r>
          </a:p>
        </p:txBody>
      </p:sp>
      <p:sp>
        <p:nvSpPr>
          <p:cNvPr id="31" name="TextBox 1"/>
          <p:cNvSpPr txBox="1"/>
          <p:nvPr/>
        </p:nvSpPr>
        <p:spPr>
          <a:xfrm>
            <a:off x="6045200" y="5308600"/>
            <a:ext cx="1384300" cy="393700"/>
          </a:xfrm>
          <a:prstGeom prst="rect">
            <a:avLst/>
          </a:prstGeom>
          <a:noFill/>
        </p:spPr>
        <p:txBody>
          <a:bodyPr wrap="none" lIns="0" tIns="0" rIns="0" rtlCol="0">
            <a:spAutoFit/>
          </a:bodyPr>
          <a:lstStyle/>
          <a:p>
            <a:pPr>
              <a:lnSpc>
                <a:spcPts val="3100"/>
              </a:lnSpc>
              <a:tabLst/>
            </a:pPr>
            <a:r>
              <a:rPr lang="en-US" altLang="zh-CN" sz="2645" dirty="0">
                <a:solidFill>
                  <a:srgbClr val="000000"/>
                </a:solidFill>
                <a:latin typeface="Tahoma" pitchFamily="18" charset="0"/>
                <a:cs typeface="Tahoma" pitchFamily="18" charset="0"/>
              </a:rPr>
              <a:t>fuente.lst</a:t>
            </a:r>
          </a:p>
        </p:txBody>
      </p:sp>
      <p:sp>
        <p:nvSpPr>
          <p:cNvPr id="1024" name="TextBox 1"/>
          <p:cNvSpPr txBox="1"/>
          <p:nvPr/>
        </p:nvSpPr>
        <p:spPr>
          <a:xfrm>
            <a:off x="8737600" y="5295900"/>
            <a:ext cx="736600" cy="393700"/>
          </a:xfrm>
          <a:prstGeom prst="rect">
            <a:avLst/>
          </a:prstGeom>
          <a:noFill/>
        </p:spPr>
        <p:txBody>
          <a:bodyPr wrap="none" lIns="0" tIns="0" rIns="0" rtlCol="0">
            <a:spAutoFit/>
          </a:bodyPr>
          <a:lstStyle/>
          <a:p>
            <a:pPr>
              <a:lnSpc>
                <a:spcPts val="3100"/>
              </a:lnSpc>
              <a:tabLst/>
            </a:pPr>
            <a:r>
              <a:rPr lang="en-US" altLang="zh-CN" sz="2645" dirty="0">
                <a:solidFill>
                  <a:srgbClr val="000000"/>
                </a:solidFill>
                <a:latin typeface="Tahoma" pitchFamily="18" charset="0"/>
                <a:cs typeface="Tahoma" pitchFamily="18" charset="0"/>
              </a:rPr>
              <a:t>otros</a:t>
            </a:r>
          </a:p>
        </p:txBody>
      </p:sp>
    </p:spTree>
    <p:extLst>
      <p:ext uri="{BB962C8B-B14F-4D97-AF65-F5344CB8AC3E}">
        <p14:creationId xmlns:p14="http://schemas.microsoft.com/office/powerpoint/2010/main" val="1926749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9257" y="5033771"/>
            <a:ext cx="10075164" cy="838962"/>
          </a:xfrm>
          <a:custGeom>
            <a:avLst/>
            <a:gdLst>
              <a:gd name="connsiteX0" fmla="*/ 0 w 10075164"/>
              <a:gd name="connsiteY0" fmla="*/ 0 h 838962"/>
              <a:gd name="connsiteX1" fmla="*/ 0 w 10075164"/>
              <a:gd name="connsiteY1" fmla="*/ 838962 h 838962"/>
              <a:gd name="connsiteX2" fmla="*/ 10075164 w 10075164"/>
              <a:gd name="connsiteY2" fmla="*/ 838962 h 838962"/>
              <a:gd name="connsiteX3" fmla="*/ 10075164 w 10075164"/>
              <a:gd name="connsiteY3" fmla="*/ 0 h 838962"/>
              <a:gd name="connsiteX4" fmla="*/ 0 w 10075164"/>
              <a:gd name="connsiteY4" fmla="*/ 0 h 8389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2">
                <a:moveTo>
                  <a:pt x="0" y="0"/>
                </a:moveTo>
                <a:lnTo>
                  <a:pt x="0" y="838962"/>
                </a:lnTo>
                <a:lnTo>
                  <a:pt x="10075164" y="838962"/>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9257" y="5885434"/>
            <a:ext cx="10075164" cy="825500"/>
          </a:xfrm>
          <a:custGeom>
            <a:avLst/>
            <a:gdLst>
              <a:gd name="connsiteX0" fmla="*/ 0 w 10075164"/>
              <a:gd name="connsiteY0" fmla="*/ 0 h 825500"/>
              <a:gd name="connsiteX1" fmla="*/ 10075164 w 10075164"/>
              <a:gd name="connsiteY1" fmla="*/ 0 h 825500"/>
              <a:gd name="connsiteX2" fmla="*/ 10075164 w 10075164"/>
              <a:gd name="connsiteY2" fmla="*/ 825499 h 825500"/>
              <a:gd name="connsiteX3" fmla="*/ 0 w 10075164"/>
              <a:gd name="connsiteY3" fmla="*/ 825499 h 825500"/>
              <a:gd name="connsiteX4" fmla="*/ 0 w 10075164"/>
              <a:gd name="connsiteY4" fmla="*/ 0 h 82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25500">
                <a:moveTo>
                  <a:pt x="0" y="0"/>
                </a:moveTo>
                <a:lnTo>
                  <a:pt x="10075164" y="0"/>
                </a:lnTo>
                <a:lnTo>
                  <a:pt x="10075164" y="825499"/>
                </a:lnTo>
                <a:lnTo>
                  <a:pt x="0" y="8254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52499" y="419100"/>
            <a:ext cx="9431921" cy="3149580"/>
          </a:xfrm>
          <a:prstGeom prst="rect">
            <a:avLst/>
          </a:prstGeom>
          <a:noFill/>
        </p:spPr>
        <p:txBody>
          <a:bodyPr wrap="square" lIns="0" tIns="0" rIns="0" rtlCol="0">
            <a:spAutoFit/>
          </a:bodyPr>
          <a:lstStyle/>
          <a:p>
            <a:pPr>
              <a:lnSpc>
                <a:spcPts val="3200"/>
              </a:lnSpc>
              <a:tabLst>
                <a:tab pos="3543300" algn="l"/>
              </a:tabLst>
            </a:pPr>
            <a:r>
              <a:rPr lang="en-US" altLang="zh-CN" sz="3200" dirty="0"/>
              <a:t>	</a:t>
            </a:r>
            <a:r>
              <a:rPr lang="en-US" altLang="zh-CN" sz="3600" b="1" i="1" dirty="0">
                <a:solidFill>
                  <a:srgbClr val="FF0000"/>
                </a:solidFill>
                <a:effectLst>
                  <a:outerShdw blurRad="38100" dist="38100" dir="2700000" algn="tl">
                    <a:srgbClr val="000000">
                      <a:alpha val="43137"/>
                    </a:srgbClr>
                  </a:outerShdw>
                </a:effectLst>
                <a:latin typeface="Calibri" panose="020F0502020204030204" pitchFamily="34" charset="0"/>
              </a:rPr>
              <a:t>Código Fuente</a:t>
            </a:r>
          </a:p>
          <a:p>
            <a:pPr>
              <a:lnSpc>
                <a:spcPts val="1000"/>
              </a:lnSpc>
            </a:pPr>
            <a:endParaRPr lang="en-US" altLang="zh-CN" sz="3200" dirty="0"/>
          </a:p>
          <a:p>
            <a:pPr>
              <a:lnSpc>
                <a:spcPts val="1000"/>
              </a:lnSpc>
            </a:pPr>
            <a:endParaRPr lang="en-US" altLang="zh-CN" sz="3200" dirty="0"/>
          </a:p>
          <a:p>
            <a:pPr>
              <a:lnSpc>
                <a:spcPts val="1000"/>
              </a:lnSpc>
            </a:pPr>
            <a:endParaRPr lang="en-US" altLang="zh-CN" sz="3200" dirty="0"/>
          </a:p>
          <a:p>
            <a:pPr>
              <a:lnSpc>
                <a:spcPts val="1000"/>
              </a:lnSpc>
            </a:pPr>
            <a:endParaRPr lang="en-US" altLang="zh-CN" sz="3200" dirty="0"/>
          </a:p>
          <a:p>
            <a:pPr>
              <a:lnSpc>
                <a:spcPts val="3400"/>
              </a:lnSpc>
              <a:tabLst>
                <a:tab pos="3543300" algn="l"/>
              </a:tabLst>
            </a:pPr>
            <a:r>
              <a:rPr lang="en-US" altLang="zh-CN" sz="3200" b="1" dirty="0">
                <a:solidFill>
                  <a:srgbClr val="000000"/>
                </a:solidFill>
                <a:latin typeface="Times New Roman" pitchFamily="18" charset="0"/>
                <a:cs typeface="Times New Roman" pitchFamily="18" charset="0"/>
              </a:rPr>
              <a:t>El</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código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fuente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esta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compuesto</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por</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una</a:t>
            </a:r>
            <a:r>
              <a:rPr lang="en-US" altLang="zh-CN" sz="3200" b="1" dirty="0">
                <a:solidFill>
                  <a:srgbClr val="000000"/>
                </a:solidFill>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sucesión</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líneas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programa.</a:t>
            </a:r>
            <a:r>
              <a:rPr lang="en-US" altLang="zh-CN" sz="3200" dirty="0">
                <a:latin typeface="Times New Roman" pitchFamily="18" charset="0"/>
                <a:cs typeface="Times New Roman" pitchFamily="18" charset="0"/>
              </a:rPr>
              <a:t> </a:t>
            </a:r>
          </a:p>
          <a:p>
            <a:pPr>
              <a:lnSpc>
                <a:spcPts val="3400"/>
              </a:lnSpc>
              <a:tabLst>
                <a:tab pos="3543300" algn="l"/>
              </a:tabLst>
            </a:pPr>
            <a:endParaRPr lang="en-US" altLang="zh-CN" sz="3200" b="1" dirty="0">
              <a:solidFill>
                <a:srgbClr val="000000"/>
              </a:solidFill>
              <a:latin typeface="Times New Roman" pitchFamily="18" charset="0"/>
              <a:cs typeface="Times New Roman" pitchFamily="18" charset="0"/>
            </a:endParaRPr>
          </a:p>
          <a:p>
            <a:pPr>
              <a:lnSpc>
                <a:spcPts val="3400"/>
              </a:lnSpc>
              <a:tabLst>
                <a:tab pos="3543300" algn="l"/>
              </a:tabLst>
            </a:pPr>
            <a:r>
              <a:rPr lang="en-US" altLang="zh-CN" sz="3200" b="1" dirty="0" err="1">
                <a:solidFill>
                  <a:srgbClr val="000000"/>
                </a:solidFill>
                <a:latin typeface="Times New Roman" pitchFamily="18" charset="0"/>
                <a:cs typeface="Times New Roman" pitchFamily="18" charset="0"/>
              </a:rPr>
              <a:t>Todos</a:t>
            </a:r>
            <a:r>
              <a:rPr lang="en-US" altLang="zh-CN" sz="3200" b="1" dirty="0">
                <a:solidFill>
                  <a:srgbClr val="000000"/>
                </a:solidFill>
                <a:latin typeface="Times New Roman" pitchFamily="18" charset="0"/>
                <a:cs typeface="Times New Roman" pitchFamily="18" charset="0"/>
              </a:rPr>
              <a:t> los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archivos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fuentes</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poseen</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una</a:t>
            </a:r>
            <a:r>
              <a:rPr lang="en-US" altLang="zh-CN" sz="3200" b="1" dirty="0">
                <a:solidFill>
                  <a:srgbClr val="000000"/>
                </a:solidFill>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estructura</a:t>
            </a:r>
            <a:r>
              <a:rPr lang="en-US" altLang="zh-CN" sz="3200" b="1" dirty="0">
                <a:solidFill>
                  <a:srgbClr val="000000"/>
                </a:solidFill>
                <a:latin typeface="Times New Roman" pitchFamily="18" charset="0"/>
                <a:cs typeface="Times New Roman" pitchFamily="18" charset="0"/>
              </a:rPr>
              <a:t> similar</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independientemente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del </a:t>
            </a:r>
            <a:r>
              <a:rPr lang="en-US" altLang="zh-CN" sz="3200" b="1" dirty="0" err="1">
                <a:solidFill>
                  <a:srgbClr val="000000"/>
                </a:solidFill>
                <a:latin typeface="Times New Roman" pitchFamily="18" charset="0"/>
                <a:cs typeface="Times New Roman" pitchFamily="18" charset="0"/>
              </a:rPr>
              <a:t>procesador</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utilizado.</a:t>
            </a:r>
          </a:p>
        </p:txBody>
      </p:sp>
      <p:sp>
        <p:nvSpPr>
          <p:cNvPr id="15" name="TextBox 1"/>
          <p:cNvSpPr txBox="1"/>
          <p:nvPr/>
        </p:nvSpPr>
        <p:spPr>
          <a:xfrm>
            <a:off x="1079500" y="4051300"/>
            <a:ext cx="139700" cy="2095500"/>
          </a:xfrm>
          <a:prstGeom prst="rect">
            <a:avLst/>
          </a:prstGeom>
          <a:noFill/>
        </p:spPr>
        <p:txBody>
          <a:bodyPr wrap="none" lIns="0" tIns="0" rIns="0" rtlCol="0">
            <a:spAutoFit/>
          </a:bodyPr>
          <a:lstStyle/>
          <a:p>
            <a:pPr>
              <a:lnSpc>
                <a:spcPts val="3200"/>
              </a:lnSpc>
              <a:tabLst/>
            </a:pPr>
            <a:r>
              <a:rPr lang="en-US" altLang="zh-CN" sz="2315" dirty="0">
                <a:solidFill>
                  <a:srgbClr val="FC0128"/>
                </a:solidFill>
                <a:latin typeface="Arial Black" pitchFamily="18" charset="0"/>
                <a:cs typeface="Arial Black" pitchFamily="18" charset="0"/>
              </a:rPr>
              <a:t>–</a:t>
            </a:r>
          </a:p>
          <a:p>
            <a:pPr>
              <a:lnSpc>
                <a:spcPts val="1000"/>
              </a:lnSpc>
            </a:pPr>
            <a:endParaRPr lang="en-US" altLang="zh-CN" dirty="0"/>
          </a:p>
          <a:p>
            <a:pPr>
              <a:lnSpc>
                <a:spcPts val="3400"/>
              </a:lnSpc>
              <a:tabLst/>
            </a:pPr>
            <a:r>
              <a:rPr lang="en-US" altLang="zh-CN" sz="2315" dirty="0">
                <a:solidFill>
                  <a:srgbClr val="FC0128"/>
                </a:solidFill>
                <a:latin typeface="Arial Black" pitchFamily="18" charset="0"/>
                <a:cs typeface="Arial Black" pitchFamily="18" charset="0"/>
              </a:rPr>
              <a:t>–</a:t>
            </a:r>
          </a:p>
          <a:p>
            <a:pPr>
              <a:lnSpc>
                <a:spcPts val="1000"/>
              </a:lnSpc>
            </a:pPr>
            <a:endParaRPr lang="en-US" altLang="zh-CN" dirty="0"/>
          </a:p>
          <a:p>
            <a:pPr>
              <a:lnSpc>
                <a:spcPts val="3400"/>
              </a:lnSpc>
              <a:tabLst/>
            </a:pPr>
            <a:r>
              <a:rPr lang="en-US" altLang="zh-CN" sz="2315" dirty="0">
                <a:solidFill>
                  <a:srgbClr val="FC0128"/>
                </a:solidFill>
                <a:latin typeface="Arial Black" pitchFamily="18" charset="0"/>
                <a:cs typeface="Arial Black" pitchFamily="18" charset="0"/>
              </a:rPr>
              <a:t>–</a:t>
            </a:r>
          </a:p>
          <a:p>
            <a:pPr>
              <a:lnSpc>
                <a:spcPts val="1000"/>
              </a:lnSpc>
            </a:pPr>
            <a:endParaRPr lang="en-US" altLang="zh-CN" dirty="0"/>
          </a:p>
          <a:p>
            <a:pPr>
              <a:lnSpc>
                <a:spcPts val="3400"/>
              </a:lnSpc>
              <a:tabLst/>
            </a:pPr>
            <a:r>
              <a:rPr lang="en-US" altLang="zh-CN" sz="2315" dirty="0">
                <a:solidFill>
                  <a:srgbClr val="FC0128"/>
                </a:solidFill>
                <a:latin typeface="Arial Black" pitchFamily="18" charset="0"/>
                <a:cs typeface="Arial Black" pitchFamily="18" charset="0"/>
              </a:rPr>
              <a:t>–</a:t>
            </a:r>
          </a:p>
        </p:txBody>
      </p:sp>
      <p:sp>
        <p:nvSpPr>
          <p:cNvPr id="16" name="TextBox 1"/>
          <p:cNvSpPr txBox="1"/>
          <p:nvPr/>
        </p:nvSpPr>
        <p:spPr>
          <a:xfrm>
            <a:off x="1384300" y="4089400"/>
            <a:ext cx="5341206" cy="2098010"/>
          </a:xfrm>
          <a:prstGeom prst="rect">
            <a:avLst/>
          </a:prstGeom>
          <a:noFill/>
        </p:spPr>
        <p:txBody>
          <a:bodyPr wrap="none" lIns="0" tIns="0" rIns="0" rtlCol="0">
            <a:spAutoFit/>
          </a:bodyPr>
          <a:lstStyle/>
          <a:p>
            <a:pPr>
              <a:lnSpc>
                <a:spcPts val="2800"/>
              </a:lnSpc>
              <a:tabLst/>
            </a:pPr>
            <a:r>
              <a:rPr lang="en-US" altLang="zh-CN" sz="3084" b="1" dirty="0">
                <a:solidFill>
                  <a:srgbClr val="000000"/>
                </a:solidFill>
                <a:latin typeface="Times New Roman" pitchFamily="18" charset="0"/>
                <a:cs typeface="Times New Roman" pitchFamily="18" charset="0"/>
              </a:rPr>
              <a:t>Campo</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de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etiquetas</a:t>
            </a:r>
          </a:p>
          <a:p>
            <a:pPr>
              <a:lnSpc>
                <a:spcPts val="1000"/>
              </a:lnSpc>
            </a:pPr>
            <a:endParaRPr lang="en-US" altLang="zh-CN" dirty="0"/>
          </a:p>
          <a:p>
            <a:pPr>
              <a:lnSpc>
                <a:spcPts val="3400"/>
              </a:lnSpc>
              <a:tabLst/>
            </a:pPr>
            <a:r>
              <a:rPr lang="en-US" altLang="zh-CN" sz="3084" b="1" dirty="0">
                <a:solidFill>
                  <a:srgbClr val="000000"/>
                </a:solidFill>
                <a:latin typeface="Times New Roman" pitchFamily="18" charset="0"/>
                <a:cs typeface="Times New Roman" pitchFamily="18" charset="0"/>
              </a:rPr>
              <a:t>Campo</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de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códigos</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de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operación</a:t>
            </a:r>
          </a:p>
          <a:p>
            <a:pPr>
              <a:lnSpc>
                <a:spcPts val="1000"/>
              </a:lnSpc>
            </a:pPr>
            <a:endParaRPr lang="en-US" altLang="zh-CN" dirty="0"/>
          </a:p>
          <a:p>
            <a:pPr>
              <a:lnSpc>
                <a:spcPts val="3400"/>
              </a:lnSpc>
              <a:tabLst/>
            </a:pPr>
            <a:r>
              <a:rPr lang="en-US" altLang="zh-CN" sz="3084" b="1" dirty="0">
                <a:solidFill>
                  <a:srgbClr val="000000"/>
                </a:solidFill>
                <a:latin typeface="Times New Roman" pitchFamily="18" charset="0"/>
                <a:cs typeface="Times New Roman" pitchFamily="18" charset="0"/>
              </a:rPr>
              <a:t>Campo</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de</a:t>
            </a:r>
            <a:r>
              <a:rPr lang="en-US" altLang="zh-CN" sz="3084" dirty="0">
                <a:latin typeface="Times New Roman" pitchFamily="18" charset="0"/>
                <a:cs typeface="Times New Roman" pitchFamily="18" charset="0"/>
              </a:rPr>
              <a:t> </a:t>
            </a:r>
            <a:r>
              <a:rPr lang="en-US" altLang="zh-CN" sz="3084" b="1" dirty="0" err="1">
                <a:solidFill>
                  <a:srgbClr val="000000"/>
                </a:solidFill>
                <a:latin typeface="Times New Roman" pitchFamily="18" charset="0"/>
                <a:cs typeface="Times New Roman" pitchFamily="18" charset="0"/>
              </a:rPr>
              <a:t>operándos</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y</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datos</a:t>
            </a:r>
          </a:p>
          <a:p>
            <a:pPr>
              <a:lnSpc>
                <a:spcPts val="1000"/>
              </a:lnSpc>
            </a:pPr>
            <a:endParaRPr lang="en-US" altLang="zh-CN" dirty="0"/>
          </a:p>
          <a:p>
            <a:pPr>
              <a:lnSpc>
                <a:spcPts val="3400"/>
              </a:lnSpc>
              <a:tabLst/>
            </a:pPr>
            <a:r>
              <a:rPr lang="en-US" altLang="zh-CN" sz="3084" b="1" dirty="0">
                <a:solidFill>
                  <a:srgbClr val="000000"/>
                </a:solidFill>
                <a:latin typeface="Times New Roman" pitchFamily="18" charset="0"/>
                <a:cs typeface="Times New Roman" pitchFamily="18" charset="0"/>
              </a:rPr>
              <a:t>Campo</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de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comentarios</a:t>
            </a:r>
          </a:p>
        </p:txBody>
      </p:sp>
    </p:spTree>
    <p:extLst>
      <p:ext uri="{BB962C8B-B14F-4D97-AF65-F5344CB8AC3E}">
        <p14:creationId xmlns:p14="http://schemas.microsoft.com/office/powerpoint/2010/main" val="14977961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2340749" y="1460753"/>
            <a:ext cx="13716" cy="217169"/>
          </a:xfrm>
          <a:custGeom>
            <a:avLst/>
            <a:gdLst>
              <a:gd name="connsiteX0" fmla="*/ 6858 w 13716"/>
              <a:gd name="connsiteY0" fmla="*/ 0 h 217169"/>
              <a:gd name="connsiteX1" fmla="*/ 6858 w 13716"/>
              <a:gd name="connsiteY1" fmla="*/ 217169 h 217169"/>
            </a:gdLst>
            <a:ahLst/>
            <a:cxnLst>
              <a:cxn ang="0">
                <a:pos x="connsiteX0" y="connsiteY0"/>
              </a:cxn>
              <a:cxn ang="1">
                <a:pos x="connsiteX1" y="connsiteY1"/>
              </a:cxn>
            </a:cxnLst>
            <a:rect l="l" t="t" r="r" b="b"/>
            <a:pathLst>
              <a:path w="13716" h="217169">
                <a:moveTo>
                  <a:pt x="6858" y="0"/>
                </a:moveTo>
                <a:lnTo>
                  <a:pt x="6858" y="21716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Freeform 3"/>
          <p:cNvSpPr/>
          <p:nvPr/>
        </p:nvSpPr>
        <p:spPr>
          <a:xfrm>
            <a:off x="2922917" y="1460753"/>
            <a:ext cx="13716" cy="217169"/>
          </a:xfrm>
          <a:custGeom>
            <a:avLst/>
            <a:gdLst>
              <a:gd name="connsiteX0" fmla="*/ 6858 w 13716"/>
              <a:gd name="connsiteY0" fmla="*/ 0 h 217169"/>
              <a:gd name="connsiteX1" fmla="*/ 6858 w 13716"/>
              <a:gd name="connsiteY1" fmla="*/ 217169 h 217169"/>
            </a:gdLst>
            <a:ahLst/>
            <a:cxnLst>
              <a:cxn ang="0">
                <a:pos x="connsiteX0" y="connsiteY0"/>
              </a:cxn>
              <a:cxn ang="1">
                <a:pos x="connsiteX1" y="connsiteY1"/>
              </a:cxn>
            </a:cxnLst>
            <a:rect l="l" t="t" r="r" b="b"/>
            <a:pathLst>
              <a:path w="13716" h="217169">
                <a:moveTo>
                  <a:pt x="6858" y="0"/>
                </a:moveTo>
                <a:lnTo>
                  <a:pt x="6858" y="21716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4098683" y="1460753"/>
            <a:ext cx="13716" cy="217169"/>
          </a:xfrm>
          <a:custGeom>
            <a:avLst/>
            <a:gdLst>
              <a:gd name="connsiteX0" fmla="*/ 6858 w 13716"/>
              <a:gd name="connsiteY0" fmla="*/ 0 h 217169"/>
              <a:gd name="connsiteX1" fmla="*/ 6858 w 13716"/>
              <a:gd name="connsiteY1" fmla="*/ 217169 h 217169"/>
            </a:gdLst>
            <a:ahLst/>
            <a:cxnLst>
              <a:cxn ang="0">
                <a:pos x="connsiteX0" y="connsiteY0"/>
              </a:cxn>
              <a:cxn ang="1">
                <a:pos x="connsiteX1" y="connsiteY1"/>
              </a:cxn>
            </a:cxnLst>
            <a:rect l="l" t="t" r="r" b="b"/>
            <a:pathLst>
              <a:path w="13716" h="217169">
                <a:moveTo>
                  <a:pt x="6858" y="0"/>
                </a:moveTo>
                <a:lnTo>
                  <a:pt x="6858" y="21716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340749" y="1677923"/>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2922917" y="1677923"/>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4098683" y="1677923"/>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340749" y="2516885"/>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2922917" y="2516885"/>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4098683" y="2516885"/>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2340749" y="3355847"/>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2922917" y="3355847"/>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4098683" y="3355847"/>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2340749" y="4194809"/>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2922917" y="4194809"/>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4098683" y="4194809"/>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309257" y="5033771"/>
            <a:ext cx="10075164" cy="838962"/>
          </a:xfrm>
          <a:custGeom>
            <a:avLst/>
            <a:gdLst>
              <a:gd name="connsiteX0" fmla="*/ 0 w 10075164"/>
              <a:gd name="connsiteY0" fmla="*/ 0 h 838962"/>
              <a:gd name="connsiteX1" fmla="*/ 0 w 10075164"/>
              <a:gd name="connsiteY1" fmla="*/ 838962 h 838962"/>
              <a:gd name="connsiteX2" fmla="*/ 10075164 w 10075164"/>
              <a:gd name="connsiteY2" fmla="*/ 838962 h 838962"/>
              <a:gd name="connsiteX3" fmla="*/ 10075164 w 10075164"/>
              <a:gd name="connsiteY3" fmla="*/ 0 h 838962"/>
              <a:gd name="connsiteX4" fmla="*/ 0 w 10075164"/>
              <a:gd name="connsiteY4" fmla="*/ 0 h 8389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2">
                <a:moveTo>
                  <a:pt x="0" y="0"/>
                </a:moveTo>
                <a:lnTo>
                  <a:pt x="0" y="838962"/>
                </a:lnTo>
                <a:lnTo>
                  <a:pt x="10075164" y="838962"/>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2340749" y="5033771"/>
            <a:ext cx="13716" cy="838962"/>
          </a:xfrm>
          <a:custGeom>
            <a:avLst/>
            <a:gdLst>
              <a:gd name="connsiteX0" fmla="*/ 6858 w 13716"/>
              <a:gd name="connsiteY0" fmla="*/ 0 h 838962"/>
              <a:gd name="connsiteX1" fmla="*/ 6858 w 13716"/>
              <a:gd name="connsiteY1" fmla="*/ 838962 h 838962"/>
            </a:gdLst>
            <a:ahLst/>
            <a:cxnLst>
              <a:cxn ang="0">
                <a:pos x="connsiteX0" y="connsiteY0"/>
              </a:cxn>
              <a:cxn ang="1">
                <a:pos x="connsiteX1" y="connsiteY1"/>
              </a:cxn>
            </a:cxnLst>
            <a:rect l="l" t="t" r="r" b="b"/>
            <a:pathLst>
              <a:path w="13716" h="838962">
                <a:moveTo>
                  <a:pt x="6858" y="0"/>
                </a:moveTo>
                <a:lnTo>
                  <a:pt x="6858" y="83896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2922917" y="5033771"/>
            <a:ext cx="13716" cy="838962"/>
          </a:xfrm>
          <a:custGeom>
            <a:avLst/>
            <a:gdLst>
              <a:gd name="connsiteX0" fmla="*/ 6858 w 13716"/>
              <a:gd name="connsiteY0" fmla="*/ 0 h 838962"/>
              <a:gd name="connsiteX1" fmla="*/ 6858 w 13716"/>
              <a:gd name="connsiteY1" fmla="*/ 838962 h 838962"/>
            </a:gdLst>
            <a:ahLst/>
            <a:cxnLst>
              <a:cxn ang="0">
                <a:pos x="connsiteX0" y="connsiteY0"/>
              </a:cxn>
              <a:cxn ang="1">
                <a:pos x="connsiteX1" y="connsiteY1"/>
              </a:cxn>
            </a:cxnLst>
            <a:rect l="l" t="t" r="r" b="b"/>
            <a:pathLst>
              <a:path w="13716" h="838962">
                <a:moveTo>
                  <a:pt x="6858" y="0"/>
                </a:moveTo>
                <a:lnTo>
                  <a:pt x="6858" y="83896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4098683" y="5033771"/>
            <a:ext cx="13716" cy="838962"/>
          </a:xfrm>
          <a:custGeom>
            <a:avLst/>
            <a:gdLst>
              <a:gd name="connsiteX0" fmla="*/ 6858 w 13716"/>
              <a:gd name="connsiteY0" fmla="*/ 0 h 838962"/>
              <a:gd name="connsiteX1" fmla="*/ 6858 w 13716"/>
              <a:gd name="connsiteY1" fmla="*/ 838962 h 838962"/>
            </a:gdLst>
            <a:ahLst/>
            <a:cxnLst>
              <a:cxn ang="0">
                <a:pos x="connsiteX0" y="connsiteY0"/>
              </a:cxn>
              <a:cxn ang="1">
                <a:pos x="connsiteX1" y="connsiteY1"/>
              </a:cxn>
            </a:cxnLst>
            <a:rect l="l" t="t" r="r" b="b"/>
            <a:pathLst>
              <a:path w="13716" h="838962">
                <a:moveTo>
                  <a:pt x="6858" y="0"/>
                </a:moveTo>
                <a:lnTo>
                  <a:pt x="6858" y="83896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309257" y="5885434"/>
            <a:ext cx="10075164" cy="825500"/>
          </a:xfrm>
          <a:custGeom>
            <a:avLst/>
            <a:gdLst>
              <a:gd name="connsiteX0" fmla="*/ 0 w 10075164"/>
              <a:gd name="connsiteY0" fmla="*/ 0 h 825500"/>
              <a:gd name="connsiteX1" fmla="*/ 10075164 w 10075164"/>
              <a:gd name="connsiteY1" fmla="*/ 0 h 825500"/>
              <a:gd name="connsiteX2" fmla="*/ 10075164 w 10075164"/>
              <a:gd name="connsiteY2" fmla="*/ 825499 h 825500"/>
              <a:gd name="connsiteX3" fmla="*/ 0 w 10075164"/>
              <a:gd name="connsiteY3" fmla="*/ 825499 h 825500"/>
              <a:gd name="connsiteX4" fmla="*/ 0 w 10075164"/>
              <a:gd name="connsiteY4" fmla="*/ 0 h 82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25500">
                <a:moveTo>
                  <a:pt x="0" y="0"/>
                </a:moveTo>
                <a:lnTo>
                  <a:pt x="10075164" y="0"/>
                </a:lnTo>
                <a:lnTo>
                  <a:pt x="10075164" y="825499"/>
                </a:lnTo>
                <a:lnTo>
                  <a:pt x="0" y="8254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2340749" y="5885434"/>
            <a:ext cx="13716" cy="825500"/>
          </a:xfrm>
          <a:custGeom>
            <a:avLst/>
            <a:gdLst>
              <a:gd name="connsiteX0" fmla="*/ 6857 w 13716"/>
              <a:gd name="connsiteY0" fmla="*/ 0 h 825500"/>
              <a:gd name="connsiteX1" fmla="*/ 6857 w 13716"/>
              <a:gd name="connsiteY1" fmla="*/ 825500 h 825500"/>
            </a:gdLst>
            <a:ahLst/>
            <a:cxnLst>
              <a:cxn ang="0">
                <a:pos x="connsiteX0" y="connsiteY0"/>
              </a:cxn>
              <a:cxn ang="1">
                <a:pos x="connsiteX1" y="connsiteY1"/>
              </a:cxn>
            </a:cxnLst>
            <a:rect l="l" t="t" r="r" b="b"/>
            <a:pathLst>
              <a:path w="13716" h="825500">
                <a:moveTo>
                  <a:pt x="6857" y="0"/>
                </a:moveTo>
                <a:lnTo>
                  <a:pt x="6857" y="82550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4" name="Freeform 3"/>
          <p:cNvSpPr/>
          <p:nvPr/>
        </p:nvSpPr>
        <p:spPr>
          <a:xfrm>
            <a:off x="2922917" y="5885434"/>
            <a:ext cx="13716" cy="825500"/>
          </a:xfrm>
          <a:custGeom>
            <a:avLst/>
            <a:gdLst>
              <a:gd name="connsiteX0" fmla="*/ 6857 w 13716"/>
              <a:gd name="connsiteY0" fmla="*/ 0 h 825500"/>
              <a:gd name="connsiteX1" fmla="*/ 6857 w 13716"/>
              <a:gd name="connsiteY1" fmla="*/ 825500 h 825500"/>
            </a:gdLst>
            <a:ahLst/>
            <a:cxnLst>
              <a:cxn ang="0">
                <a:pos x="connsiteX0" y="connsiteY0"/>
              </a:cxn>
              <a:cxn ang="1">
                <a:pos x="connsiteX1" y="connsiteY1"/>
              </a:cxn>
            </a:cxnLst>
            <a:rect l="l" t="t" r="r" b="b"/>
            <a:pathLst>
              <a:path w="13716" h="825500">
                <a:moveTo>
                  <a:pt x="6857" y="0"/>
                </a:moveTo>
                <a:lnTo>
                  <a:pt x="6857" y="82550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5" name="Freeform 3"/>
          <p:cNvSpPr/>
          <p:nvPr/>
        </p:nvSpPr>
        <p:spPr>
          <a:xfrm>
            <a:off x="4098683" y="5885434"/>
            <a:ext cx="13716" cy="825500"/>
          </a:xfrm>
          <a:custGeom>
            <a:avLst/>
            <a:gdLst>
              <a:gd name="connsiteX0" fmla="*/ 6858 w 13716"/>
              <a:gd name="connsiteY0" fmla="*/ 0 h 825500"/>
              <a:gd name="connsiteX1" fmla="*/ 6858 w 13716"/>
              <a:gd name="connsiteY1" fmla="*/ 825500 h 825500"/>
            </a:gdLst>
            <a:ahLst/>
            <a:cxnLst>
              <a:cxn ang="0">
                <a:pos x="connsiteX0" y="connsiteY0"/>
              </a:cxn>
              <a:cxn ang="1">
                <a:pos x="connsiteX1" y="connsiteY1"/>
              </a:cxn>
            </a:cxnLst>
            <a:rect l="l" t="t" r="r" b="b"/>
            <a:pathLst>
              <a:path w="13716" h="825500">
                <a:moveTo>
                  <a:pt x="6858" y="0"/>
                </a:moveTo>
                <a:lnTo>
                  <a:pt x="6858" y="82550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6" name="Freeform 3"/>
          <p:cNvSpPr/>
          <p:nvPr/>
        </p:nvSpPr>
        <p:spPr>
          <a:xfrm>
            <a:off x="309257" y="6711695"/>
            <a:ext cx="10075164" cy="845058"/>
          </a:xfrm>
          <a:custGeom>
            <a:avLst/>
            <a:gdLst>
              <a:gd name="connsiteX0" fmla="*/ 0 w 10075164"/>
              <a:gd name="connsiteY0" fmla="*/ 0 h 845058"/>
              <a:gd name="connsiteX1" fmla="*/ 0 w 10075164"/>
              <a:gd name="connsiteY1" fmla="*/ 845058 h 845058"/>
              <a:gd name="connsiteX2" fmla="*/ 10075164 w 10075164"/>
              <a:gd name="connsiteY2" fmla="*/ 845058 h 845058"/>
              <a:gd name="connsiteX3" fmla="*/ 10075164 w 10075164"/>
              <a:gd name="connsiteY3" fmla="*/ 0 h 845058"/>
              <a:gd name="connsiteX4" fmla="*/ 0 w 10075164"/>
              <a:gd name="connsiteY4" fmla="*/ 0 h 84505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45058">
                <a:moveTo>
                  <a:pt x="0" y="0"/>
                </a:moveTo>
                <a:lnTo>
                  <a:pt x="0" y="845058"/>
                </a:lnTo>
                <a:lnTo>
                  <a:pt x="10075164" y="845058"/>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Freeform 3"/>
          <p:cNvSpPr/>
          <p:nvPr/>
        </p:nvSpPr>
        <p:spPr>
          <a:xfrm>
            <a:off x="2340749" y="6711695"/>
            <a:ext cx="13716" cy="509016"/>
          </a:xfrm>
          <a:custGeom>
            <a:avLst/>
            <a:gdLst>
              <a:gd name="connsiteX0" fmla="*/ 6858 w 13716"/>
              <a:gd name="connsiteY0" fmla="*/ 0 h 509016"/>
              <a:gd name="connsiteX1" fmla="*/ 6858 w 13716"/>
              <a:gd name="connsiteY1" fmla="*/ 509016 h 509016"/>
            </a:gdLst>
            <a:ahLst/>
            <a:cxnLst>
              <a:cxn ang="0">
                <a:pos x="connsiteX0" y="connsiteY0"/>
              </a:cxn>
              <a:cxn ang="1">
                <a:pos x="connsiteX1" y="connsiteY1"/>
              </a:cxn>
            </a:cxnLst>
            <a:rect l="l" t="t" r="r" b="b"/>
            <a:pathLst>
              <a:path w="13716" h="509016">
                <a:moveTo>
                  <a:pt x="6858" y="0"/>
                </a:moveTo>
                <a:lnTo>
                  <a:pt x="6858" y="50901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0" name="Freeform 3"/>
          <p:cNvSpPr/>
          <p:nvPr/>
        </p:nvSpPr>
        <p:spPr>
          <a:xfrm>
            <a:off x="2922917" y="6711695"/>
            <a:ext cx="13716" cy="526542"/>
          </a:xfrm>
          <a:custGeom>
            <a:avLst/>
            <a:gdLst>
              <a:gd name="connsiteX0" fmla="*/ 6858 w 13716"/>
              <a:gd name="connsiteY0" fmla="*/ 0 h 526542"/>
              <a:gd name="connsiteX1" fmla="*/ 6858 w 13716"/>
              <a:gd name="connsiteY1" fmla="*/ 526542 h 526542"/>
            </a:gdLst>
            <a:ahLst/>
            <a:cxnLst>
              <a:cxn ang="0">
                <a:pos x="connsiteX0" y="connsiteY0"/>
              </a:cxn>
              <a:cxn ang="1">
                <a:pos x="connsiteX1" y="connsiteY1"/>
              </a:cxn>
            </a:cxnLst>
            <a:rect l="l" t="t" r="r" b="b"/>
            <a:pathLst>
              <a:path w="13716" h="526542">
                <a:moveTo>
                  <a:pt x="6858" y="0"/>
                </a:moveTo>
                <a:lnTo>
                  <a:pt x="6858" y="52654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1" name="Freeform 3"/>
          <p:cNvSpPr/>
          <p:nvPr/>
        </p:nvSpPr>
        <p:spPr>
          <a:xfrm>
            <a:off x="4098683" y="6711695"/>
            <a:ext cx="13716" cy="526542"/>
          </a:xfrm>
          <a:custGeom>
            <a:avLst/>
            <a:gdLst>
              <a:gd name="connsiteX0" fmla="*/ 6858 w 13716"/>
              <a:gd name="connsiteY0" fmla="*/ 0 h 526542"/>
              <a:gd name="connsiteX1" fmla="*/ 6858 w 13716"/>
              <a:gd name="connsiteY1" fmla="*/ 526542 h 526542"/>
            </a:gdLst>
            <a:ahLst/>
            <a:cxnLst>
              <a:cxn ang="0">
                <a:pos x="connsiteX0" y="connsiteY0"/>
              </a:cxn>
              <a:cxn ang="1">
                <a:pos x="connsiteX1" y="connsiteY1"/>
              </a:cxn>
            </a:cxnLst>
            <a:rect l="l" t="t" r="r" b="b"/>
            <a:pathLst>
              <a:path w="13716" h="526542">
                <a:moveTo>
                  <a:pt x="6858" y="0"/>
                </a:moveTo>
                <a:lnTo>
                  <a:pt x="6858" y="52654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32" name="Picture 3"/>
          <p:cNvPicPr>
            <a:picLocks noChangeAspect="1" noChangeArrowheads="1"/>
          </p:cNvPicPr>
          <p:nvPr/>
        </p:nvPicPr>
        <p:blipFill>
          <a:blip r:embed="rId2"/>
          <a:srcRect/>
          <a:stretch>
            <a:fillRect/>
          </a:stretch>
        </p:blipFill>
        <p:spPr bwMode="auto">
          <a:xfrm>
            <a:off x="1028700" y="1752600"/>
            <a:ext cx="8928100" cy="5245100"/>
          </a:xfrm>
          <a:prstGeom prst="rect">
            <a:avLst/>
          </a:prstGeom>
          <a:noFill/>
        </p:spPr>
      </p:pic>
      <p:sp>
        <p:nvSpPr>
          <p:cNvPr id="2" name="TextBox 1"/>
          <p:cNvSpPr txBox="1"/>
          <p:nvPr/>
        </p:nvSpPr>
        <p:spPr>
          <a:xfrm>
            <a:off x="3429000" y="317500"/>
            <a:ext cx="5257800" cy="406400"/>
          </a:xfrm>
          <a:prstGeom prst="rect">
            <a:avLst/>
          </a:prstGeom>
          <a:noFill/>
        </p:spPr>
        <p:txBody>
          <a:bodyPr wrap="none" lIns="0" tIns="0" rIns="0" rtlCol="0">
            <a:spAutoFit/>
          </a:bodyPr>
          <a:lstStyle/>
          <a:p>
            <a:pPr>
              <a:lnSpc>
                <a:spcPts val="3200"/>
              </a:lnSpc>
              <a:tabLst/>
            </a:pPr>
            <a:r>
              <a:rPr lang="en-US" altLang="zh-CN" sz="3527" b="1" dirty="0">
                <a:solidFill>
                  <a:srgbClr val="000000"/>
                </a:solidFill>
                <a:latin typeface="Times New Roman" pitchFamily="18" charset="0"/>
                <a:cs typeface="Times New Roman" pitchFamily="18" charset="0"/>
              </a:rPr>
              <a:t>Código</a:t>
            </a:r>
            <a:r>
              <a:rPr lang="en-US" altLang="zh-CN" sz="3527" dirty="0">
                <a:latin typeface="Times New Roman" pitchFamily="18" charset="0"/>
                <a:cs typeface="Times New Roman" pitchFamily="18" charset="0"/>
              </a:rPr>
              <a:t> </a:t>
            </a:r>
            <a:r>
              <a:rPr lang="en-US" altLang="zh-CN" sz="3527" b="1" dirty="0">
                <a:solidFill>
                  <a:srgbClr val="000000"/>
                </a:solidFill>
                <a:latin typeface="Times New Roman" pitchFamily="18" charset="0"/>
                <a:cs typeface="Times New Roman" pitchFamily="18" charset="0"/>
              </a:rPr>
              <a:t>Fuente</a:t>
            </a:r>
            <a:r>
              <a:rPr lang="en-US" altLang="zh-CN" sz="3527" dirty="0">
                <a:latin typeface="Times New Roman" pitchFamily="18" charset="0"/>
                <a:cs typeface="Times New Roman" pitchFamily="18" charset="0"/>
              </a:rPr>
              <a:t> </a:t>
            </a:r>
            <a:r>
              <a:rPr lang="en-US" altLang="zh-CN" sz="3527" b="1" dirty="0">
                <a:solidFill>
                  <a:srgbClr val="000000"/>
                </a:solidFill>
                <a:latin typeface="Times New Roman" pitchFamily="18" charset="0"/>
                <a:cs typeface="Times New Roman" pitchFamily="18" charset="0"/>
              </a:rPr>
              <a:t>-</a:t>
            </a:r>
            <a:r>
              <a:rPr lang="en-US" altLang="zh-CN" sz="3527" dirty="0">
                <a:latin typeface="Times New Roman" pitchFamily="18" charset="0"/>
                <a:cs typeface="Times New Roman" pitchFamily="18" charset="0"/>
              </a:rPr>
              <a:t> </a:t>
            </a:r>
            <a:r>
              <a:rPr lang="en-US" altLang="zh-CN" sz="3527" b="1" dirty="0">
                <a:solidFill>
                  <a:srgbClr val="000000"/>
                </a:solidFill>
                <a:latin typeface="Times New Roman" pitchFamily="18" charset="0"/>
                <a:cs typeface="Times New Roman" pitchFamily="18" charset="0"/>
              </a:rPr>
              <a:t>Ejemplo</a:t>
            </a:r>
          </a:p>
        </p:txBody>
      </p:sp>
    </p:spTree>
    <p:extLst>
      <p:ext uri="{BB962C8B-B14F-4D97-AF65-F5344CB8AC3E}">
        <p14:creationId xmlns:p14="http://schemas.microsoft.com/office/powerpoint/2010/main" val="20143603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517277" y="1895094"/>
            <a:ext cx="14478" cy="621791"/>
          </a:xfrm>
          <a:custGeom>
            <a:avLst/>
            <a:gdLst>
              <a:gd name="connsiteX0" fmla="*/ 7239 w 14478"/>
              <a:gd name="connsiteY0" fmla="*/ 0 h 621791"/>
              <a:gd name="connsiteX1" fmla="*/ 7239 w 14478"/>
              <a:gd name="connsiteY1" fmla="*/ 621791 h 621791"/>
            </a:gdLst>
            <a:ahLst/>
            <a:cxnLst>
              <a:cxn ang="0">
                <a:pos x="connsiteX0" y="connsiteY0"/>
              </a:cxn>
              <a:cxn ang="1">
                <a:pos x="connsiteX1" y="connsiteY1"/>
              </a:cxn>
            </a:cxnLst>
            <a:rect l="l" t="t" r="r" b="b"/>
            <a:pathLst>
              <a:path w="14478" h="621791">
                <a:moveTo>
                  <a:pt x="7239" y="0"/>
                </a:moveTo>
                <a:lnTo>
                  <a:pt x="7239" y="62179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4740287" y="1895094"/>
            <a:ext cx="13715" cy="621791"/>
          </a:xfrm>
          <a:custGeom>
            <a:avLst/>
            <a:gdLst>
              <a:gd name="connsiteX0" fmla="*/ 6858 w 13715"/>
              <a:gd name="connsiteY0" fmla="*/ 0 h 621791"/>
              <a:gd name="connsiteX1" fmla="*/ 6858 w 13715"/>
              <a:gd name="connsiteY1" fmla="*/ 621791 h 621791"/>
            </a:gdLst>
            <a:ahLst/>
            <a:cxnLst>
              <a:cxn ang="0">
                <a:pos x="connsiteX0" y="connsiteY0"/>
              </a:cxn>
              <a:cxn ang="1">
                <a:pos x="connsiteX1" y="connsiteY1"/>
              </a:cxn>
            </a:cxnLst>
            <a:rect l="l" t="t" r="r" b="b"/>
            <a:pathLst>
              <a:path w="13715" h="621791">
                <a:moveTo>
                  <a:pt x="6858" y="0"/>
                </a:moveTo>
                <a:lnTo>
                  <a:pt x="6858" y="62179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7087996" y="1895094"/>
            <a:ext cx="13716" cy="621791"/>
          </a:xfrm>
          <a:custGeom>
            <a:avLst/>
            <a:gdLst>
              <a:gd name="connsiteX0" fmla="*/ 6858 w 13716"/>
              <a:gd name="connsiteY0" fmla="*/ 0 h 621791"/>
              <a:gd name="connsiteX1" fmla="*/ 6858 w 13716"/>
              <a:gd name="connsiteY1" fmla="*/ 621791 h 621791"/>
            </a:gdLst>
            <a:ahLst/>
            <a:cxnLst>
              <a:cxn ang="0">
                <a:pos x="connsiteX0" y="connsiteY0"/>
              </a:cxn>
              <a:cxn ang="1">
                <a:pos x="connsiteX1" y="connsiteY1"/>
              </a:cxn>
            </a:cxnLst>
            <a:rect l="l" t="t" r="r" b="b"/>
            <a:pathLst>
              <a:path w="13716" h="621791">
                <a:moveTo>
                  <a:pt x="6858" y="0"/>
                </a:moveTo>
                <a:lnTo>
                  <a:pt x="6858" y="62179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517277" y="2516885"/>
            <a:ext cx="14478" cy="838961"/>
          </a:xfrm>
          <a:custGeom>
            <a:avLst/>
            <a:gdLst>
              <a:gd name="connsiteX0" fmla="*/ 7239 w 14478"/>
              <a:gd name="connsiteY0" fmla="*/ 0 h 838961"/>
              <a:gd name="connsiteX1" fmla="*/ 7239 w 14478"/>
              <a:gd name="connsiteY1" fmla="*/ 838961 h 838961"/>
            </a:gdLst>
            <a:ahLst/>
            <a:cxnLst>
              <a:cxn ang="0">
                <a:pos x="connsiteX0" y="connsiteY0"/>
              </a:cxn>
              <a:cxn ang="1">
                <a:pos x="connsiteX1" y="connsiteY1"/>
              </a:cxn>
            </a:cxnLst>
            <a:rect l="l" t="t" r="r" b="b"/>
            <a:pathLst>
              <a:path w="14478" h="838961">
                <a:moveTo>
                  <a:pt x="7239" y="0"/>
                </a:moveTo>
                <a:lnTo>
                  <a:pt x="7239"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4740287" y="2516885"/>
            <a:ext cx="13715" cy="838961"/>
          </a:xfrm>
          <a:custGeom>
            <a:avLst/>
            <a:gdLst>
              <a:gd name="connsiteX0" fmla="*/ 6858 w 13715"/>
              <a:gd name="connsiteY0" fmla="*/ 0 h 838961"/>
              <a:gd name="connsiteX1" fmla="*/ 6858 w 13715"/>
              <a:gd name="connsiteY1" fmla="*/ 838961 h 838961"/>
            </a:gdLst>
            <a:ahLst/>
            <a:cxnLst>
              <a:cxn ang="0">
                <a:pos x="connsiteX0" y="connsiteY0"/>
              </a:cxn>
              <a:cxn ang="1">
                <a:pos x="connsiteX1" y="connsiteY1"/>
              </a:cxn>
            </a:cxnLst>
            <a:rect l="l" t="t" r="r" b="b"/>
            <a:pathLst>
              <a:path w="13715"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7087996" y="2516885"/>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517277" y="3355847"/>
            <a:ext cx="14478" cy="838961"/>
          </a:xfrm>
          <a:custGeom>
            <a:avLst/>
            <a:gdLst>
              <a:gd name="connsiteX0" fmla="*/ 7239 w 14478"/>
              <a:gd name="connsiteY0" fmla="*/ 0 h 838961"/>
              <a:gd name="connsiteX1" fmla="*/ 7239 w 14478"/>
              <a:gd name="connsiteY1" fmla="*/ 838961 h 838961"/>
            </a:gdLst>
            <a:ahLst/>
            <a:cxnLst>
              <a:cxn ang="0">
                <a:pos x="connsiteX0" y="connsiteY0"/>
              </a:cxn>
              <a:cxn ang="1">
                <a:pos x="connsiteX1" y="connsiteY1"/>
              </a:cxn>
            </a:cxnLst>
            <a:rect l="l" t="t" r="r" b="b"/>
            <a:pathLst>
              <a:path w="14478" h="838961">
                <a:moveTo>
                  <a:pt x="7239" y="0"/>
                </a:moveTo>
                <a:lnTo>
                  <a:pt x="7239"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4740287" y="3355847"/>
            <a:ext cx="13715" cy="838961"/>
          </a:xfrm>
          <a:custGeom>
            <a:avLst/>
            <a:gdLst>
              <a:gd name="connsiteX0" fmla="*/ 6858 w 13715"/>
              <a:gd name="connsiteY0" fmla="*/ 0 h 838961"/>
              <a:gd name="connsiteX1" fmla="*/ 6858 w 13715"/>
              <a:gd name="connsiteY1" fmla="*/ 838961 h 838961"/>
            </a:gdLst>
            <a:ahLst/>
            <a:cxnLst>
              <a:cxn ang="0">
                <a:pos x="connsiteX0" y="connsiteY0"/>
              </a:cxn>
              <a:cxn ang="1">
                <a:pos x="connsiteX1" y="connsiteY1"/>
              </a:cxn>
            </a:cxnLst>
            <a:rect l="l" t="t" r="r" b="b"/>
            <a:pathLst>
              <a:path w="13715"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7087996" y="3355847"/>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517277" y="4194809"/>
            <a:ext cx="14478" cy="838961"/>
          </a:xfrm>
          <a:custGeom>
            <a:avLst/>
            <a:gdLst>
              <a:gd name="connsiteX0" fmla="*/ 7239 w 14478"/>
              <a:gd name="connsiteY0" fmla="*/ 0 h 838961"/>
              <a:gd name="connsiteX1" fmla="*/ 7239 w 14478"/>
              <a:gd name="connsiteY1" fmla="*/ 838961 h 838961"/>
            </a:gdLst>
            <a:ahLst/>
            <a:cxnLst>
              <a:cxn ang="0">
                <a:pos x="connsiteX0" y="connsiteY0"/>
              </a:cxn>
              <a:cxn ang="1">
                <a:pos x="connsiteX1" y="connsiteY1"/>
              </a:cxn>
            </a:cxnLst>
            <a:rect l="l" t="t" r="r" b="b"/>
            <a:pathLst>
              <a:path w="14478" h="838961">
                <a:moveTo>
                  <a:pt x="7239" y="0"/>
                </a:moveTo>
                <a:lnTo>
                  <a:pt x="7239"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4740287" y="4194809"/>
            <a:ext cx="13715" cy="838961"/>
          </a:xfrm>
          <a:custGeom>
            <a:avLst/>
            <a:gdLst>
              <a:gd name="connsiteX0" fmla="*/ 6858 w 13715"/>
              <a:gd name="connsiteY0" fmla="*/ 0 h 838961"/>
              <a:gd name="connsiteX1" fmla="*/ 6858 w 13715"/>
              <a:gd name="connsiteY1" fmla="*/ 838961 h 838961"/>
            </a:gdLst>
            <a:ahLst/>
            <a:cxnLst>
              <a:cxn ang="0">
                <a:pos x="connsiteX0" y="connsiteY0"/>
              </a:cxn>
              <a:cxn ang="1">
                <a:pos x="connsiteX1" y="connsiteY1"/>
              </a:cxn>
            </a:cxnLst>
            <a:rect l="l" t="t" r="r" b="b"/>
            <a:pathLst>
              <a:path w="13715"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7087996" y="4194809"/>
            <a:ext cx="13716" cy="838961"/>
          </a:xfrm>
          <a:custGeom>
            <a:avLst/>
            <a:gdLst>
              <a:gd name="connsiteX0" fmla="*/ 6858 w 13716"/>
              <a:gd name="connsiteY0" fmla="*/ 0 h 838961"/>
              <a:gd name="connsiteX1" fmla="*/ 6858 w 13716"/>
              <a:gd name="connsiteY1" fmla="*/ 838961 h 838961"/>
            </a:gdLst>
            <a:ahLst/>
            <a:cxnLst>
              <a:cxn ang="0">
                <a:pos x="connsiteX0" y="connsiteY0"/>
              </a:cxn>
              <a:cxn ang="1">
                <a:pos x="connsiteX1" y="connsiteY1"/>
              </a:cxn>
            </a:cxnLst>
            <a:rect l="l" t="t" r="r" b="b"/>
            <a:pathLst>
              <a:path w="13716" h="838961">
                <a:moveTo>
                  <a:pt x="6858" y="0"/>
                </a:moveTo>
                <a:lnTo>
                  <a:pt x="6858" y="83896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309257" y="6711695"/>
            <a:ext cx="10075164" cy="845058"/>
          </a:xfrm>
          <a:custGeom>
            <a:avLst/>
            <a:gdLst>
              <a:gd name="connsiteX0" fmla="*/ 0 w 10075164"/>
              <a:gd name="connsiteY0" fmla="*/ 0 h 845058"/>
              <a:gd name="connsiteX1" fmla="*/ 0 w 10075164"/>
              <a:gd name="connsiteY1" fmla="*/ 845058 h 845058"/>
              <a:gd name="connsiteX2" fmla="*/ 10075164 w 10075164"/>
              <a:gd name="connsiteY2" fmla="*/ 845058 h 845058"/>
              <a:gd name="connsiteX3" fmla="*/ 10075164 w 10075164"/>
              <a:gd name="connsiteY3" fmla="*/ 0 h 845058"/>
              <a:gd name="connsiteX4" fmla="*/ 0 w 10075164"/>
              <a:gd name="connsiteY4" fmla="*/ 0 h 84505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45058">
                <a:moveTo>
                  <a:pt x="0" y="0"/>
                </a:moveTo>
                <a:lnTo>
                  <a:pt x="0" y="845058"/>
                </a:lnTo>
                <a:lnTo>
                  <a:pt x="10075164" y="845058"/>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5" name="Picture 3"/>
          <p:cNvPicPr>
            <a:picLocks noChangeAspect="1" noChangeArrowheads="1"/>
          </p:cNvPicPr>
          <p:nvPr/>
        </p:nvPicPr>
        <p:blipFill>
          <a:blip r:embed="rId2"/>
          <a:srcRect/>
          <a:stretch>
            <a:fillRect/>
          </a:stretch>
        </p:blipFill>
        <p:spPr bwMode="auto">
          <a:xfrm>
            <a:off x="936297" y="951870"/>
            <a:ext cx="8737600" cy="4114800"/>
          </a:xfrm>
          <a:prstGeom prst="rect">
            <a:avLst/>
          </a:prstGeom>
          <a:noFill/>
        </p:spPr>
      </p:pic>
      <p:sp>
        <p:nvSpPr>
          <p:cNvPr id="2" name="TextBox 1"/>
          <p:cNvSpPr txBox="1"/>
          <p:nvPr/>
        </p:nvSpPr>
        <p:spPr>
          <a:xfrm>
            <a:off x="3429000" y="317500"/>
            <a:ext cx="4619854" cy="475836"/>
          </a:xfrm>
          <a:prstGeom prst="rect">
            <a:avLst/>
          </a:prstGeom>
          <a:noFill/>
        </p:spPr>
        <p:txBody>
          <a:bodyPr wrap="none" lIns="0" tIns="0" rIns="0" rtlCol="0">
            <a:spAutoFit/>
          </a:bodyPr>
          <a:lstStyle/>
          <a:p>
            <a:pPr>
              <a:lnSpc>
                <a:spcPts val="3200"/>
              </a:lnSpc>
              <a:tabLst/>
            </a:pPr>
            <a:r>
              <a:rPr lang="en-US" altLang="zh-CN" sz="3600" b="1" i="1" dirty="0">
                <a:solidFill>
                  <a:srgbClr val="FF0000"/>
                </a:solidFill>
                <a:effectLst>
                  <a:outerShdw blurRad="38100" dist="38100" dir="2700000" algn="tl">
                    <a:srgbClr val="000000">
                      <a:alpha val="43137"/>
                    </a:srgbClr>
                  </a:outerShdw>
                </a:effectLst>
                <a:latin typeface="Calibri" panose="020F0502020204030204" pitchFamily="34" charset="0"/>
              </a:rPr>
              <a:t>Código Fuente - Ejemplo</a:t>
            </a:r>
          </a:p>
        </p:txBody>
      </p:sp>
      <p:sp>
        <p:nvSpPr>
          <p:cNvPr id="1024" name="1023 Rectángulo"/>
          <p:cNvSpPr/>
          <p:nvPr/>
        </p:nvSpPr>
        <p:spPr>
          <a:xfrm>
            <a:off x="2673350" y="5227637"/>
            <a:ext cx="5346700" cy="2144177"/>
          </a:xfrm>
          <a:prstGeom prst="rect">
            <a:avLst/>
          </a:prstGeom>
        </p:spPr>
        <p:txBody>
          <a:bodyPr>
            <a:spAutoFit/>
          </a:bodyPr>
          <a:lstStyle/>
          <a:p>
            <a:pPr>
              <a:lnSpc>
                <a:spcPts val="2800"/>
              </a:lnSpc>
              <a:tabLst/>
            </a:pPr>
            <a:r>
              <a:rPr lang="en-US" altLang="zh-CN" b="1" dirty="0">
                <a:solidFill>
                  <a:srgbClr val="000000"/>
                </a:solidFill>
                <a:latin typeface="Times New Roman" pitchFamily="18" charset="0"/>
                <a:cs typeface="Times New Roman" pitchFamily="18" charset="0"/>
              </a:rPr>
              <a:t>Campo</a:t>
            </a:r>
            <a:r>
              <a:rPr lang="en-US" altLang="zh-CN" dirty="0">
                <a:latin typeface="Times New Roman" pitchFamily="18" charset="0"/>
                <a:cs typeface="Times New Roman" pitchFamily="18" charset="0"/>
              </a:rPr>
              <a:t> </a:t>
            </a:r>
            <a:r>
              <a:rPr lang="en-US" altLang="zh-CN" b="1" dirty="0">
                <a:solidFill>
                  <a:srgbClr val="000000"/>
                </a:solidFill>
                <a:latin typeface="Times New Roman" pitchFamily="18" charset="0"/>
                <a:cs typeface="Times New Roman" pitchFamily="18" charset="0"/>
              </a:rPr>
              <a:t>de</a:t>
            </a:r>
            <a:r>
              <a:rPr lang="en-US" altLang="zh-CN" dirty="0">
                <a:latin typeface="Times New Roman" pitchFamily="18" charset="0"/>
                <a:cs typeface="Times New Roman" pitchFamily="18" charset="0"/>
              </a:rPr>
              <a:t> </a:t>
            </a:r>
            <a:r>
              <a:rPr lang="en-US" altLang="zh-CN" b="1" dirty="0" err="1">
                <a:solidFill>
                  <a:srgbClr val="000000"/>
                </a:solidFill>
                <a:latin typeface="Times New Roman" pitchFamily="18" charset="0"/>
                <a:cs typeface="Times New Roman" pitchFamily="18" charset="0"/>
              </a:rPr>
              <a:t>etiquetas</a:t>
            </a:r>
            <a:endParaRPr lang="en-US" altLang="zh-CN" b="1" dirty="0">
              <a:solidFill>
                <a:srgbClr val="000000"/>
              </a:solidFill>
              <a:latin typeface="Times New Roman" pitchFamily="18" charset="0"/>
              <a:cs typeface="Times New Roman" pitchFamily="18" charset="0"/>
            </a:endParaRPr>
          </a:p>
          <a:p>
            <a:pPr>
              <a:lnSpc>
                <a:spcPts val="1000"/>
              </a:lnSpc>
            </a:pPr>
            <a:endParaRPr lang="en-US" altLang="zh-CN" dirty="0"/>
          </a:p>
          <a:p>
            <a:pPr>
              <a:lnSpc>
                <a:spcPts val="3400"/>
              </a:lnSpc>
              <a:tabLst/>
            </a:pPr>
            <a:r>
              <a:rPr lang="en-US" altLang="zh-CN" b="1" dirty="0">
                <a:solidFill>
                  <a:srgbClr val="000000"/>
                </a:solidFill>
                <a:latin typeface="Times New Roman" pitchFamily="18" charset="0"/>
                <a:cs typeface="Times New Roman" pitchFamily="18" charset="0"/>
              </a:rPr>
              <a:t>Campo</a:t>
            </a:r>
            <a:r>
              <a:rPr lang="en-US" altLang="zh-CN" dirty="0">
                <a:latin typeface="Times New Roman" pitchFamily="18" charset="0"/>
                <a:cs typeface="Times New Roman" pitchFamily="18" charset="0"/>
              </a:rPr>
              <a:t> </a:t>
            </a:r>
            <a:r>
              <a:rPr lang="en-US" altLang="zh-CN" b="1" dirty="0">
                <a:solidFill>
                  <a:srgbClr val="000000"/>
                </a:solidFill>
                <a:latin typeface="Times New Roman" pitchFamily="18" charset="0"/>
                <a:cs typeface="Times New Roman" pitchFamily="18" charset="0"/>
              </a:rPr>
              <a:t>de</a:t>
            </a:r>
            <a:r>
              <a:rPr lang="en-US" altLang="zh-CN" dirty="0">
                <a:latin typeface="Times New Roman" pitchFamily="18" charset="0"/>
                <a:cs typeface="Times New Roman" pitchFamily="18" charset="0"/>
              </a:rPr>
              <a:t> </a:t>
            </a:r>
            <a:r>
              <a:rPr lang="en-US" altLang="zh-CN" b="1" dirty="0" err="1">
                <a:solidFill>
                  <a:srgbClr val="000000"/>
                </a:solidFill>
                <a:latin typeface="Times New Roman" pitchFamily="18" charset="0"/>
                <a:cs typeface="Times New Roman" pitchFamily="18" charset="0"/>
              </a:rPr>
              <a:t>códigos</a:t>
            </a:r>
            <a:r>
              <a:rPr lang="en-US" altLang="zh-CN" dirty="0">
                <a:latin typeface="Times New Roman" pitchFamily="18" charset="0"/>
                <a:cs typeface="Times New Roman" pitchFamily="18" charset="0"/>
              </a:rPr>
              <a:t> </a:t>
            </a:r>
            <a:r>
              <a:rPr lang="en-US" altLang="zh-CN" b="1" dirty="0">
                <a:solidFill>
                  <a:srgbClr val="000000"/>
                </a:solidFill>
                <a:latin typeface="Times New Roman" pitchFamily="18" charset="0"/>
                <a:cs typeface="Times New Roman" pitchFamily="18" charset="0"/>
              </a:rPr>
              <a:t>de</a:t>
            </a:r>
            <a:r>
              <a:rPr lang="en-US" altLang="zh-CN" dirty="0">
                <a:latin typeface="Times New Roman" pitchFamily="18" charset="0"/>
                <a:cs typeface="Times New Roman" pitchFamily="18" charset="0"/>
              </a:rPr>
              <a:t> </a:t>
            </a:r>
            <a:r>
              <a:rPr lang="en-US" altLang="zh-CN" b="1" dirty="0" err="1">
                <a:solidFill>
                  <a:srgbClr val="000000"/>
                </a:solidFill>
                <a:latin typeface="Times New Roman" pitchFamily="18" charset="0"/>
                <a:cs typeface="Times New Roman" pitchFamily="18" charset="0"/>
              </a:rPr>
              <a:t>operación</a:t>
            </a:r>
            <a:endParaRPr lang="en-US" altLang="zh-CN" b="1" dirty="0">
              <a:solidFill>
                <a:srgbClr val="000000"/>
              </a:solidFill>
              <a:latin typeface="Times New Roman" pitchFamily="18" charset="0"/>
              <a:cs typeface="Times New Roman" pitchFamily="18" charset="0"/>
            </a:endParaRPr>
          </a:p>
          <a:p>
            <a:pPr>
              <a:lnSpc>
                <a:spcPts val="1000"/>
              </a:lnSpc>
            </a:pPr>
            <a:endParaRPr lang="en-US" altLang="zh-CN" dirty="0"/>
          </a:p>
          <a:p>
            <a:pPr>
              <a:lnSpc>
                <a:spcPts val="3400"/>
              </a:lnSpc>
              <a:tabLst/>
            </a:pPr>
            <a:r>
              <a:rPr lang="en-US" altLang="zh-CN" b="1" dirty="0">
                <a:solidFill>
                  <a:srgbClr val="000000"/>
                </a:solidFill>
                <a:latin typeface="Times New Roman" pitchFamily="18" charset="0"/>
                <a:cs typeface="Times New Roman" pitchFamily="18" charset="0"/>
              </a:rPr>
              <a:t>Campo</a:t>
            </a:r>
            <a:r>
              <a:rPr lang="en-US" altLang="zh-CN" dirty="0">
                <a:latin typeface="Times New Roman" pitchFamily="18" charset="0"/>
                <a:cs typeface="Times New Roman" pitchFamily="18" charset="0"/>
              </a:rPr>
              <a:t> </a:t>
            </a:r>
            <a:r>
              <a:rPr lang="en-US" altLang="zh-CN" b="1" dirty="0">
                <a:solidFill>
                  <a:srgbClr val="000000"/>
                </a:solidFill>
                <a:latin typeface="Times New Roman" pitchFamily="18" charset="0"/>
                <a:cs typeface="Times New Roman" pitchFamily="18" charset="0"/>
              </a:rPr>
              <a:t>de</a:t>
            </a:r>
            <a:r>
              <a:rPr lang="en-US" altLang="zh-CN" dirty="0">
                <a:latin typeface="Times New Roman" pitchFamily="18" charset="0"/>
                <a:cs typeface="Times New Roman" pitchFamily="18" charset="0"/>
              </a:rPr>
              <a:t> </a:t>
            </a:r>
            <a:r>
              <a:rPr lang="en-US" altLang="zh-CN" b="1" dirty="0" err="1">
                <a:solidFill>
                  <a:srgbClr val="000000"/>
                </a:solidFill>
                <a:latin typeface="Times New Roman" pitchFamily="18" charset="0"/>
                <a:cs typeface="Times New Roman" pitchFamily="18" charset="0"/>
              </a:rPr>
              <a:t>operándos</a:t>
            </a:r>
            <a:r>
              <a:rPr lang="en-US" altLang="zh-CN" dirty="0">
                <a:latin typeface="Times New Roman" pitchFamily="18" charset="0"/>
                <a:cs typeface="Times New Roman" pitchFamily="18" charset="0"/>
              </a:rPr>
              <a:t> </a:t>
            </a:r>
            <a:r>
              <a:rPr lang="en-US" altLang="zh-CN" b="1" dirty="0">
                <a:solidFill>
                  <a:srgbClr val="000000"/>
                </a:solidFill>
                <a:latin typeface="Times New Roman" pitchFamily="18" charset="0"/>
                <a:cs typeface="Times New Roman" pitchFamily="18" charset="0"/>
              </a:rPr>
              <a:t>y</a:t>
            </a:r>
            <a:r>
              <a:rPr lang="en-US" altLang="zh-CN" dirty="0">
                <a:latin typeface="Times New Roman" pitchFamily="18" charset="0"/>
                <a:cs typeface="Times New Roman" pitchFamily="18" charset="0"/>
              </a:rPr>
              <a:t> </a:t>
            </a:r>
            <a:r>
              <a:rPr lang="en-US" altLang="zh-CN" b="1" dirty="0" err="1">
                <a:solidFill>
                  <a:srgbClr val="000000"/>
                </a:solidFill>
                <a:latin typeface="Times New Roman" pitchFamily="18" charset="0"/>
                <a:cs typeface="Times New Roman" pitchFamily="18" charset="0"/>
              </a:rPr>
              <a:t>datos</a:t>
            </a:r>
            <a:endParaRPr lang="en-US" altLang="zh-CN" b="1" dirty="0">
              <a:solidFill>
                <a:srgbClr val="000000"/>
              </a:solidFill>
              <a:latin typeface="Times New Roman" pitchFamily="18" charset="0"/>
              <a:cs typeface="Times New Roman" pitchFamily="18" charset="0"/>
            </a:endParaRPr>
          </a:p>
          <a:p>
            <a:pPr>
              <a:lnSpc>
                <a:spcPts val="1000"/>
              </a:lnSpc>
            </a:pPr>
            <a:endParaRPr lang="en-US" altLang="zh-CN" dirty="0"/>
          </a:p>
          <a:p>
            <a:pPr>
              <a:lnSpc>
                <a:spcPts val="3400"/>
              </a:lnSpc>
              <a:tabLst/>
            </a:pPr>
            <a:r>
              <a:rPr lang="en-US" altLang="zh-CN" b="1" dirty="0">
                <a:solidFill>
                  <a:srgbClr val="000000"/>
                </a:solidFill>
                <a:latin typeface="Times New Roman" pitchFamily="18" charset="0"/>
                <a:cs typeface="Times New Roman" pitchFamily="18" charset="0"/>
              </a:rPr>
              <a:t>Campo</a:t>
            </a:r>
            <a:r>
              <a:rPr lang="en-US" altLang="zh-CN" dirty="0">
                <a:latin typeface="Times New Roman" pitchFamily="18" charset="0"/>
                <a:cs typeface="Times New Roman" pitchFamily="18" charset="0"/>
              </a:rPr>
              <a:t> </a:t>
            </a:r>
            <a:r>
              <a:rPr lang="en-US" altLang="zh-CN" b="1" dirty="0">
                <a:solidFill>
                  <a:srgbClr val="000000"/>
                </a:solidFill>
                <a:latin typeface="Times New Roman" pitchFamily="18" charset="0"/>
                <a:cs typeface="Times New Roman" pitchFamily="18" charset="0"/>
              </a:rPr>
              <a:t>de</a:t>
            </a:r>
            <a:r>
              <a:rPr lang="en-US" altLang="zh-CN" dirty="0">
                <a:latin typeface="Times New Roman" pitchFamily="18" charset="0"/>
                <a:cs typeface="Times New Roman" pitchFamily="18" charset="0"/>
              </a:rPr>
              <a:t> </a:t>
            </a:r>
            <a:r>
              <a:rPr lang="en-US" altLang="zh-CN" b="1" dirty="0" err="1">
                <a:solidFill>
                  <a:srgbClr val="000000"/>
                </a:solidFill>
                <a:latin typeface="Times New Roman" pitchFamily="18" charset="0"/>
                <a:cs typeface="Times New Roman" pitchFamily="18" charset="0"/>
              </a:rPr>
              <a:t>comentarios</a:t>
            </a:r>
            <a:endParaRPr lang="en-US" altLang="zh-CN" b="1" dirty="0">
              <a:solidFill>
                <a:srgbClr val="000000"/>
              </a:solidFill>
              <a:latin typeface="Times New Roman" pitchFamily="18" charset="0"/>
              <a:cs typeface="Times New Roman" pitchFamily="18" charset="0"/>
            </a:endParaRPr>
          </a:p>
        </p:txBody>
      </p:sp>
      <p:cxnSp>
        <p:nvCxnSpPr>
          <p:cNvPr id="1027" name="1026 Conector angular"/>
          <p:cNvCxnSpPr/>
          <p:nvPr/>
        </p:nvCxnSpPr>
        <p:spPr>
          <a:xfrm rot="16200000" flipV="1">
            <a:off x="2179351" y="4962238"/>
            <a:ext cx="841948" cy="146050"/>
          </a:xfrm>
          <a:prstGeom prst="bentConnector3">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29" name="1028 Conector angular"/>
          <p:cNvCxnSpPr/>
          <p:nvPr/>
        </p:nvCxnSpPr>
        <p:spPr>
          <a:xfrm rot="10800000">
            <a:off x="3975100" y="4846637"/>
            <a:ext cx="1981200" cy="1219200"/>
          </a:xfrm>
          <a:prstGeom prst="bentConnector3">
            <a:avLst>
              <a:gd name="adj1" fmla="val -2520"/>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32" name="1031 Conector angular"/>
          <p:cNvCxnSpPr/>
          <p:nvPr/>
        </p:nvCxnSpPr>
        <p:spPr>
          <a:xfrm rot="5400000" flipH="1" flipV="1">
            <a:off x="5214271" y="5207666"/>
            <a:ext cx="2246058" cy="762000"/>
          </a:xfrm>
          <a:prstGeom prst="bentConnector3">
            <a:avLst>
              <a:gd name="adj1" fmla="val -1942"/>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41" name="1040 Conector angular"/>
          <p:cNvCxnSpPr/>
          <p:nvPr/>
        </p:nvCxnSpPr>
        <p:spPr>
          <a:xfrm rot="5400000" flipH="1" flipV="1">
            <a:off x="5075010" y="3585933"/>
            <a:ext cx="3778378" cy="3318206"/>
          </a:xfrm>
          <a:prstGeom prst="bentConnector3">
            <a:avLst>
              <a:gd name="adj1" fmla="val -1740"/>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758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673100" y="393700"/>
            <a:ext cx="2451100" cy="406400"/>
          </a:xfrm>
          <a:prstGeom prst="rect">
            <a:avLst/>
          </a:prstGeom>
          <a:noFill/>
        </p:spPr>
        <p:txBody>
          <a:bodyPr wrap="none" lIns="0" tIns="0" rIns="0" rtlCol="0">
            <a:spAutoFit/>
          </a:bodyPr>
          <a:lstStyle/>
          <a:p>
            <a:pPr>
              <a:lnSpc>
                <a:spcPts val="1400"/>
              </a:lnSpc>
              <a:tabLst/>
            </a:pPr>
            <a:r>
              <a:rPr lang="en-US" altLang="zh-CN" sz="1542" dirty="0">
                <a:solidFill>
                  <a:srgbClr val="FFFFFF"/>
                </a:solidFill>
                <a:latin typeface="Times New Roman" pitchFamily="18" charset="0"/>
                <a:cs typeface="Times New Roman" pitchFamily="18" charset="0"/>
              </a:rPr>
              <a:t>Programación</a:t>
            </a:r>
            <a:r>
              <a:rPr lang="en-US" altLang="zh-CN" sz="1542" dirty="0">
                <a:latin typeface="Times New Roman" pitchFamily="18" charset="0"/>
                <a:cs typeface="Times New Roman" pitchFamily="18" charset="0"/>
              </a:rPr>
              <a:t> </a:t>
            </a:r>
            <a:r>
              <a:rPr lang="en-US" altLang="zh-CN" sz="1542" dirty="0">
                <a:solidFill>
                  <a:srgbClr val="FFFFFF"/>
                </a:solidFill>
                <a:latin typeface="Times New Roman" pitchFamily="18" charset="0"/>
                <a:cs typeface="Times New Roman" pitchFamily="18" charset="0"/>
              </a:rPr>
              <a:t>Assembler</a:t>
            </a:r>
            <a:r>
              <a:rPr lang="en-US" altLang="zh-CN" sz="1542" dirty="0">
                <a:latin typeface="Times New Roman" pitchFamily="18" charset="0"/>
                <a:cs typeface="Times New Roman" pitchFamily="18" charset="0"/>
              </a:rPr>
              <a:t> </a:t>
            </a:r>
            <a:r>
              <a:rPr lang="en-US" altLang="zh-CN" sz="1542" dirty="0">
                <a:solidFill>
                  <a:srgbClr val="FFFFFF"/>
                </a:solidFill>
                <a:latin typeface="Times New Roman" pitchFamily="18" charset="0"/>
                <a:cs typeface="Times New Roman" pitchFamily="18" charset="0"/>
              </a:rPr>
              <a:t>de</a:t>
            </a:r>
          </a:p>
          <a:p>
            <a:pPr>
              <a:lnSpc>
                <a:spcPts val="1800"/>
              </a:lnSpc>
              <a:tabLst/>
            </a:pPr>
            <a:r>
              <a:rPr lang="en-US" altLang="zh-CN" sz="1542" dirty="0">
                <a:solidFill>
                  <a:srgbClr val="FFFFFF"/>
                </a:solidFill>
                <a:latin typeface="Times New Roman" pitchFamily="18" charset="0"/>
                <a:cs typeface="Times New Roman" pitchFamily="18" charset="0"/>
              </a:rPr>
              <a:t>PIC</a:t>
            </a:r>
            <a:r>
              <a:rPr lang="en-US" altLang="zh-CN" sz="1026" dirty="0">
                <a:solidFill>
                  <a:srgbClr val="FFFFFF"/>
                </a:solidFill>
                <a:latin typeface="Symbol" pitchFamily="18" charset="0"/>
                <a:cs typeface="Symbol" pitchFamily="18" charset="0"/>
              </a:rPr>
              <a:t>®</a:t>
            </a:r>
            <a:r>
              <a:rPr lang="en-US" altLang="zh-CN" sz="1542" dirty="0">
                <a:latin typeface="Times New Roman" pitchFamily="18" charset="0"/>
                <a:cs typeface="Times New Roman" pitchFamily="18" charset="0"/>
              </a:rPr>
              <a:t> </a:t>
            </a:r>
            <a:r>
              <a:rPr lang="en-US" altLang="zh-CN" sz="1542" dirty="0">
                <a:solidFill>
                  <a:srgbClr val="FFFFFF"/>
                </a:solidFill>
                <a:latin typeface="Times New Roman" pitchFamily="18" charset="0"/>
                <a:cs typeface="Times New Roman" pitchFamily="18" charset="0"/>
              </a:rPr>
              <a:t>Línea</a:t>
            </a:r>
            <a:r>
              <a:rPr lang="en-US" altLang="zh-CN" sz="1542" dirty="0">
                <a:latin typeface="Times New Roman" pitchFamily="18" charset="0"/>
                <a:cs typeface="Times New Roman" pitchFamily="18" charset="0"/>
              </a:rPr>
              <a:t> </a:t>
            </a:r>
            <a:r>
              <a:rPr lang="en-US" altLang="zh-CN" sz="1542" dirty="0">
                <a:solidFill>
                  <a:srgbClr val="FFFFFF"/>
                </a:solidFill>
                <a:latin typeface="Times New Roman" pitchFamily="18" charset="0"/>
                <a:cs typeface="Times New Roman" pitchFamily="18" charset="0"/>
              </a:rPr>
              <a:t>Base</a:t>
            </a:r>
          </a:p>
        </p:txBody>
      </p:sp>
      <p:sp>
        <p:nvSpPr>
          <p:cNvPr id="5" name="TextBox 1"/>
          <p:cNvSpPr txBox="1"/>
          <p:nvPr/>
        </p:nvSpPr>
        <p:spPr>
          <a:xfrm>
            <a:off x="673100" y="3378200"/>
            <a:ext cx="9474200" cy="559127"/>
          </a:xfrm>
          <a:prstGeom prst="rect">
            <a:avLst/>
          </a:prstGeom>
          <a:noFill/>
        </p:spPr>
        <p:txBody>
          <a:bodyPr wrap="square" lIns="0" tIns="0" rIns="0" rtlCol="0">
            <a:spAutoFit/>
          </a:bodyPr>
          <a:lstStyle/>
          <a:p>
            <a:pPr algn="ctr">
              <a:lnSpc>
                <a:spcPts val="4000"/>
              </a:lnSpc>
              <a:tabLst/>
            </a:pPr>
            <a:r>
              <a:rPr lang="en-US" altLang="zh-CN" sz="4409" b="1" i="1" u="sng" dirty="0" err="1">
                <a:solidFill>
                  <a:srgbClr val="FF0000"/>
                </a:solidFill>
                <a:effectLst>
                  <a:outerShdw blurRad="38100" dist="38100" dir="2700000" algn="tl">
                    <a:srgbClr val="000000">
                      <a:alpha val="43137"/>
                    </a:srgbClr>
                  </a:outerShdw>
                </a:effectLst>
                <a:latin typeface="Arial" pitchFamily="34" charset="0"/>
                <a:cs typeface="Arial" pitchFamily="34" charset="0"/>
              </a:rPr>
              <a:t>Directivas</a:t>
            </a:r>
            <a:r>
              <a:rPr lang="en-US" altLang="zh-CN" sz="4409" b="1" i="1" u="sng" dirty="0">
                <a:solidFill>
                  <a:srgbClr val="FF0000"/>
                </a:solidFill>
                <a:effectLst>
                  <a:outerShdw blurRad="38100" dist="38100" dir="2700000" algn="tl">
                    <a:srgbClr val="000000">
                      <a:alpha val="43137"/>
                    </a:srgbClr>
                  </a:outerShdw>
                </a:effectLst>
                <a:latin typeface="Arial" pitchFamily="34" charset="0"/>
                <a:cs typeface="Arial" pitchFamily="34" charset="0"/>
              </a:rPr>
              <a:t> del </a:t>
            </a:r>
            <a:r>
              <a:rPr lang="en-US" altLang="zh-CN" sz="4409" b="1" i="1" u="sng" dirty="0" err="1">
                <a:solidFill>
                  <a:srgbClr val="FF0000"/>
                </a:solidFill>
                <a:effectLst>
                  <a:outerShdw blurRad="38100" dist="38100" dir="2700000" algn="tl">
                    <a:srgbClr val="000000">
                      <a:alpha val="43137"/>
                    </a:srgbClr>
                  </a:outerShdw>
                </a:effectLst>
                <a:latin typeface="Arial" pitchFamily="34" charset="0"/>
                <a:cs typeface="Arial" pitchFamily="34" charset="0"/>
              </a:rPr>
              <a:t>Ensamblador</a:t>
            </a:r>
            <a:endParaRPr lang="en-US" altLang="zh-CN" sz="4409" b="1" i="1" u="sng" dirty="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7655586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52500" y="342900"/>
            <a:ext cx="6644319" cy="1405513"/>
          </a:xfrm>
          <a:prstGeom prst="rect">
            <a:avLst/>
          </a:prstGeom>
          <a:noFill/>
        </p:spPr>
        <p:txBody>
          <a:bodyPr wrap="none" lIns="0" tIns="0" rIns="0" rtlCol="0">
            <a:spAutoFit/>
          </a:bodyPr>
          <a:lstStyle/>
          <a:p>
            <a:pPr>
              <a:lnSpc>
                <a:spcPts val="3200"/>
              </a:lnSpc>
              <a:tabLst>
                <a:tab pos="3479800" algn="l"/>
              </a:tabLst>
            </a:pPr>
            <a:r>
              <a:rPr lang="en-US" altLang="zh-CN" dirty="0"/>
              <a:t>	</a:t>
            </a:r>
            <a:r>
              <a:rPr lang="en-US" altLang="zh-CN" sz="3527" b="1" dirty="0">
                <a:solidFill>
                  <a:srgbClr val="FF0000"/>
                </a:solidFill>
                <a:latin typeface="Times New Roman" pitchFamily="18" charset="0"/>
                <a:cs typeface="Times New Roman" pitchFamily="18" charset="0"/>
              </a:rPr>
              <a:t>Directiva</a:t>
            </a:r>
            <a:r>
              <a:rPr lang="en-US" altLang="zh-CN" sz="3527" dirty="0">
                <a:solidFill>
                  <a:srgbClr val="FF0000"/>
                </a:solidFill>
                <a:latin typeface="Times New Roman" pitchFamily="18" charset="0"/>
                <a:cs typeface="Times New Roman" pitchFamily="18" charset="0"/>
              </a:rPr>
              <a:t> </a:t>
            </a:r>
            <a:r>
              <a:rPr lang="en-US" altLang="zh-CN" sz="3527" b="1" dirty="0">
                <a:solidFill>
                  <a:srgbClr val="FF0000"/>
                </a:solidFill>
                <a:latin typeface="Times New Roman" pitchFamily="18" charset="0"/>
                <a:cs typeface="Times New Roman" pitchFamily="18" charset="0"/>
              </a:rPr>
              <a:t>:</a:t>
            </a:r>
            <a:r>
              <a:rPr lang="en-US" altLang="zh-CN" sz="3527" dirty="0">
                <a:solidFill>
                  <a:srgbClr val="FF0000"/>
                </a:solidFill>
                <a:latin typeface="Times New Roman" pitchFamily="18" charset="0"/>
                <a:cs typeface="Times New Roman" pitchFamily="18" charset="0"/>
              </a:rPr>
              <a:t> </a:t>
            </a:r>
            <a:r>
              <a:rPr lang="en-US" altLang="zh-CN" sz="3527" b="1" dirty="0">
                <a:solidFill>
                  <a:srgbClr val="FF0000"/>
                </a:solidFill>
                <a:latin typeface="Times New Roman" pitchFamily="18" charset="0"/>
                <a:cs typeface="Times New Roman" pitchFamily="18" charset="0"/>
              </a:rPr>
              <a:t>EQU</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3479800" algn="l"/>
              </a:tabLst>
            </a:pP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Define</a:t>
            </a:r>
            <a:r>
              <a:rPr lang="en-US" altLang="zh-CN" sz="3527"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err="1">
                <a:effectLst>
                  <a:outerShdw blurRad="38100" dist="38100" dir="2700000" algn="tl">
                    <a:srgbClr val="000000">
                      <a:alpha val="43137"/>
                    </a:srgbClr>
                  </a:outerShdw>
                </a:effectLst>
                <a:latin typeface="Times New Roman" pitchFamily="18" charset="0"/>
                <a:cs typeface="Times New Roman" pitchFamily="18" charset="0"/>
              </a:rPr>
              <a:t>constantes</a:t>
            </a:r>
            <a:r>
              <a:rPr lang="en-US" altLang="zh-CN" sz="3527" b="1" i="1" dirty="0">
                <a:effectLst>
                  <a:outerShdw blurRad="38100" dist="38100" dir="2700000" algn="tl">
                    <a:srgbClr val="000000">
                      <a:alpha val="43137"/>
                    </a:srgbClr>
                  </a:outerShdw>
                </a:effectLst>
                <a:latin typeface="Times New Roman" pitchFamily="18" charset="0"/>
                <a:cs typeface="Times New Roman" pitchFamily="18" charset="0"/>
              </a:rPr>
              <a:t> en assembler</a:t>
            </a:r>
            <a:endPar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 name="TextBox 1"/>
          <p:cNvSpPr txBox="1"/>
          <p:nvPr/>
        </p:nvSpPr>
        <p:spPr>
          <a:xfrm>
            <a:off x="1384300" y="1874837"/>
            <a:ext cx="8763000" cy="2816156"/>
          </a:xfrm>
          <a:prstGeom prst="rect">
            <a:avLst/>
          </a:prstGeom>
          <a:noFill/>
        </p:spPr>
        <p:txBody>
          <a:bodyPr wrap="square" lIns="0" tIns="0" rIns="0" rtlCol="0">
            <a:spAutoFit/>
          </a:bodyPr>
          <a:lstStyle/>
          <a:p>
            <a:pPr>
              <a:lnSpc>
                <a:spcPts val="2800"/>
              </a:lnSpc>
              <a:tabLst/>
            </a:pP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Es</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una</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directiva</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asignación</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p>
          <a:p>
            <a:pPr>
              <a:lnSpc>
                <a:spcPts val="2800"/>
              </a:lnSpc>
              <a:tabLst/>
            </a:pPr>
            <a:endPar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ts val="2800"/>
              </a:lnSpc>
              <a:tabLst/>
            </a:pP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El</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valor &lt;expr&gt;</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es</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asignado</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la</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etiqueta</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&lt;label&gt;</a:t>
            </a:r>
          </a:p>
          <a:p>
            <a:pPr>
              <a:lnSpc>
                <a:spcPts val="2800"/>
              </a:lnSpc>
              <a:tabLst/>
            </a:pPr>
            <a:endParaRPr lang="es-AR" sz="3200" i="1" dirty="0">
              <a:solidFill>
                <a:srgbClr val="002060"/>
              </a:solidFill>
              <a:effectLst>
                <a:outerShdw blurRad="38100" dist="38100" dir="2700000" algn="tl">
                  <a:srgbClr val="000000">
                    <a:alpha val="43137"/>
                  </a:srgbClr>
                </a:outerShdw>
              </a:effectLst>
            </a:endParaRPr>
          </a:p>
          <a:p>
            <a:pPr>
              <a:lnSpc>
                <a:spcPts val="2800"/>
              </a:lnSpc>
              <a:tabLst/>
            </a:pPr>
            <a:r>
              <a:rPr lang="es-AR" sz="3200" i="1" dirty="0">
                <a:solidFill>
                  <a:srgbClr val="002060"/>
                </a:solidFill>
                <a:effectLst>
                  <a:outerShdw blurRad="38100" dist="38100" dir="2700000" algn="tl">
                    <a:srgbClr val="000000">
                      <a:alpha val="43137"/>
                    </a:srgbClr>
                  </a:outerShdw>
                </a:effectLst>
              </a:rPr>
              <a:t>La directiva EQU permite al programador "igualar" nombres personalizados a datos o direcciones.</a:t>
            </a:r>
            <a:endParaRPr lang="en-US" altLang="zh-CN" sz="3084" b="1" i="1"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ts val="1000"/>
              </a:lnSpc>
            </a:pPr>
            <a:endParaRPr lang="en-US" altLang="zh-CN" i="1" dirty="0">
              <a:effectLst>
                <a:outerShdw blurRad="38100" dist="38100" dir="2700000" algn="tl">
                  <a:srgbClr val="000000">
                    <a:alpha val="43137"/>
                  </a:srgbClr>
                </a:outerShdw>
              </a:effectLst>
            </a:endParaRPr>
          </a:p>
          <a:p>
            <a:pPr>
              <a:lnSpc>
                <a:spcPts val="1000"/>
              </a:lnSpc>
            </a:pPr>
            <a:endParaRPr lang="en-US" altLang="zh-CN" i="1" dirty="0">
              <a:effectLst>
                <a:outerShdw blurRad="38100" dist="38100" dir="2700000" algn="tl">
                  <a:srgbClr val="000000">
                    <a:alpha val="43137"/>
                  </a:srgbClr>
                </a:outerShdw>
              </a:effectLst>
            </a:endParaRPr>
          </a:p>
          <a:p>
            <a:pPr>
              <a:lnSpc>
                <a:spcPts val="2800"/>
              </a:lnSpc>
              <a:tabLst/>
            </a:pPr>
            <a:r>
              <a:rPr lang="en-US" altLang="zh-CN" sz="3084" b="1" dirty="0">
                <a:solidFill>
                  <a:srgbClr val="FF0000"/>
                </a:solidFill>
                <a:latin typeface="Times New Roman" pitchFamily="18" charset="0"/>
                <a:cs typeface="Times New Roman" pitchFamily="18" charset="0"/>
              </a:rPr>
              <a:t>&lt;label&gt;</a:t>
            </a:r>
            <a:r>
              <a:rPr lang="en-US" altLang="zh-CN" sz="3084" dirty="0">
                <a:solidFill>
                  <a:srgbClr val="FF0000"/>
                </a:solidFill>
                <a:latin typeface="Times New Roman" pitchFamily="18" charset="0"/>
                <a:cs typeface="Times New Roman" pitchFamily="18" charset="0"/>
              </a:rPr>
              <a:t> </a:t>
            </a:r>
            <a:r>
              <a:rPr lang="en-US" altLang="zh-CN" sz="3084" b="1" dirty="0">
                <a:solidFill>
                  <a:srgbClr val="FF0000"/>
                </a:solidFill>
                <a:latin typeface="Times New Roman" pitchFamily="18" charset="0"/>
                <a:cs typeface="Times New Roman" pitchFamily="18" charset="0"/>
              </a:rPr>
              <a:t>EQU</a:t>
            </a:r>
            <a:r>
              <a:rPr lang="en-US" altLang="zh-CN" sz="3084" dirty="0">
                <a:solidFill>
                  <a:srgbClr val="FF0000"/>
                </a:solidFill>
                <a:latin typeface="Times New Roman" pitchFamily="18" charset="0"/>
                <a:cs typeface="Times New Roman" pitchFamily="18" charset="0"/>
              </a:rPr>
              <a:t> </a:t>
            </a:r>
            <a:r>
              <a:rPr lang="en-US" altLang="zh-CN" sz="3084" b="1" dirty="0">
                <a:solidFill>
                  <a:srgbClr val="FF0000"/>
                </a:solidFill>
                <a:latin typeface="Times New Roman" pitchFamily="18" charset="0"/>
                <a:cs typeface="Times New Roman" pitchFamily="18" charset="0"/>
              </a:rPr>
              <a:t>&lt;expr&gt;</a:t>
            </a:r>
          </a:p>
        </p:txBody>
      </p:sp>
      <p:cxnSp>
        <p:nvCxnSpPr>
          <p:cNvPr id="17" name="16 Conector recto"/>
          <p:cNvCxnSpPr/>
          <p:nvPr/>
        </p:nvCxnSpPr>
        <p:spPr>
          <a:xfrm>
            <a:off x="309257" y="6904037"/>
            <a:ext cx="10075164" cy="0"/>
          </a:xfrm>
          <a:prstGeom prst="line">
            <a:avLst/>
          </a:prstGeom>
          <a:ln w="3492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a:off x="317500" y="6980237"/>
            <a:ext cx="10075164" cy="0"/>
          </a:xfrm>
          <a:prstGeom prst="line">
            <a:avLst/>
          </a:prstGeom>
          <a:ln w="3492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12 Rectángulo"/>
          <p:cNvSpPr/>
          <p:nvPr/>
        </p:nvSpPr>
        <p:spPr>
          <a:xfrm>
            <a:off x="2673350" y="4541837"/>
            <a:ext cx="5346700" cy="2308324"/>
          </a:xfrm>
          <a:prstGeom prst="rect">
            <a:avLst/>
          </a:prstGeom>
        </p:spPr>
        <p:txBody>
          <a:bodyPr>
            <a:spAutoFit/>
          </a:bodyPr>
          <a:lstStyle/>
          <a:p>
            <a:r>
              <a:rPr lang="es-AR" b="1" dirty="0">
                <a:effectLst>
                  <a:outerShdw blurRad="38100" dist="38100" dir="2700000" algn="tl">
                    <a:srgbClr val="000000">
                      <a:alpha val="43137"/>
                    </a:srgbClr>
                  </a:outerShdw>
                </a:effectLst>
              </a:rPr>
              <a:t>    Ejemplos:</a:t>
            </a:r>
          </a:p>
          <a:p>
            <a:r>
              <a:rPr lang="es-AR" b="1" dirty="0" err="1">
                <a:effectLst>
                  <a:outerShdw blurRad="38100" dist="38100" dir="2700000" algn="tl">
                    <a:srgbClr val="000000">
                      <a:alpha val="43137"/>
                    </a:srgbClr>
                  </a:outerShdw>
                </a:effectLst>
              </a:rPr>
              <a:t>temp</a:t>
            </a:r>
            <a:r>
              <a:rPr lang="es-AR" b="1" dirty="0">
                <a:effectLst>
                  <a:outerShdw blurRad="38100" dist="38100" dir="2700000" algn="tl">
                    <a:srgbClr val="000000">
                      <a:alpha val="43137"/>
                    </a:srgbClr>
                  </a:outerShdw>
                </a:effectLst>
              </a:rPr>
              <a:t>       EQU    12</a:t>
            </a:r>
          </a:p>
          <a:p>
            <a:r>
              <a:rPr lang="es-AR" b="1" dirty="0">
                <a:effectLst>
                  <a:outerShdw blurRad="38100" dist="38100" dir="2700000" algn="tl">
                    <a:srgbClr val="000000">
                      <a:alpha val="43137"/>
                    </a:srgbClr>
                  </a:outerShdw>
                </a:effectLst>
              </a:rPr>
              <a:t>DATO      EQU    22</a:t>
            </a:r>
          </a:p>
          <a:p>
            <a:r>
              <a:rPr lang="en-US" b="1" dirty="0">
                <a:effectLst>
                  <a:outerShdw blurRad="38100" dist="38100" dir="2700000" algn="tl">
                    <a:srgbClr val="000000">
                      <a:alpha val="43137"/>
                    </a:srgbClr>
                  </a:outerShdw>
                </a:effectLst>
              </a:rPr>
              <a:t>PORT_A  EQU    5</a:t>
            </a:r>
            <a:endParaRPr lang="es-AR"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START      EQU    0</a:t>
            </a:r>
            <a:endParaRPr lang="es-AR"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CARRY     EQU    3</a:t>
            </a:r>
            <a:endParaRPr lang="es-AR"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TIEMPO  EQU    5</a:t>
            </a:r>
            <a:endParaRPr lang="es-AR"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Bank_1  EQU    BSF STATUS,RP0</a:t>
            </a:r>
            <a:endParaRPr lang="es-AR"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743518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952500" y="427037"/>
            <a:ext cx="6668364" cy="1405513"/>
          </a:xfrm>
          <a:prstGeom prst="rect">
            <a:avLst/>
          </a:prstGeom>
          <a:noFill/>
        </p:spPr>
        <p:txBody>
          <a:bodyPr wrap="none" lIns="0" tIns="0" rIns="0" rtlCol="0">
            <a:spAutoFit/>
          </a:bodyPr>
          <a:lstStyle/>
          <a:p>
            <a:pPr>
              <a:lnSpc>
                <a:spcPts val="3200"/>
              </a:lnSpc>
              <a:tabLst>
                <a:tab pos="3454400" algn="l"/>
              </a:tabLst>
            </a:pPr>
            <a:r>
              <a:rPr lang="en-US" altLang="zh-CN" dirty="0"/>
              <a:t>	</a:t>
            </a:r>
            <a:r>
              <a:rPr lang="en-US" altLang="zh-CN" sz="3527" b="1" dirty="0">
                <a:solidFill>
                  <a:srgbClr val="FF0000"/>
                </a:solidFill>
                <a:latin typeface="Times New Roman" pitchFamily="18" charset="0"/>
                <a:cs typeface="Times New Roman" pitchFamily="18" charset="0"/>
              </a:rPr>
              <a:t>Directiva</a:t>
            </a:r>
            <a:r>
              <a:rPr lang="en-US" altLang="zh-CN" sz="3527" dirty="0">
                <a:solidFill>
                  <a:srgbClr val="FF0000"/>
                </a:solidFill>
                <a:latin typeface="Times New Roman" pitchFamily="18" charset="0"/>
                <a:cs typeface="Times New Roman" pitchFamily="18" charset="0"/>
              </a:rPr>
              <a:t> </a:t>
            </a:r>
            <a:r>
              <a:rPr lang="en-US" altLang="zh-CN" sz="3527" b="1" dirty="0">
                <a:solidFill>
                  <a:srgbClr val="FF0000"/>
                </a:solidFill>
                <a:latin typeface="Times New Roman" pitchFamily="18" charset="0"/>
                <a:cs typeface="Times New Roman" pitchFamily="18" charset="0"/>
              </a:rPr>
              <a:t>:</a:t>
            </a:r>
            <a:r>
              <a:rPr lang="en-US" altLang="zh-CN" sz="3527" dirty="0">
                <a:solidFill>
                  <a:srgbClr val="FF0000"/>
                </a:solidFill>
                <a:latin typeface="Times New Roman" pitchFamily="18" charset="0"/>
                <a:cs typeface="Times New Roman" pitchFamily="18" charset="0"/>
              </a:rPr>
              <a:t> </a:t>
            </a:r>
            <a:r>
              <a:rPr lang="en-US" altLang="zh-CN" sz="3527" b="1" dirty="0">
                <a:solidFill>
                  <a:srgbClr val="FF0000"/>
                </a:solidFill>
                <a:latin typeface="Times New Roman" pitchFamily="18" charset="0"/>
                <a:cs typeface="Times New Roman" pitchFamily="18" charset="0"/>
              </a:rPr>
              <a:t>ORG</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3454400" algn="l"/>
              </a:tabLst>
            </a:pPr>
            <a:r>
              <a:rPr lang="en-US" altLang="zh-CN" sz="3527" b="1" dirty="0">
                <a:solidFill>
                  <a:srgbClr val="000000"/>
                </a:solidFill>
                <a:latin typeface="Times New Roman" pitchFamily="18" charset="0"/>
                <a:cs typeface="Times New Roman" pitchFamily="18" charset="0"/>
              </a:rPr>
              <a:t>Set</a:t>
            </a:r>
            <a:r>
              <a:rPr lang="en-US" altLang="zh-CN" sz="3527" dirty="0">
                <a:latin typeface="Times New Roman" pitchFamily="18" charset="0"/>
                <a:cs typeface="Times New Roman" pitchFamily="18" charset="0"/>
              </a:rPr>
              <a:t> </a:t>
            </a:r>
            <a:r>
              <a:rPr lang="en-US" altLang="zh-CN" sz="3527" b="1" dirty="0">
                <a:solidFill>
                  <a:srgbClr val="000000"/>
                </a:solidFill>
                <a:latin typeface="Times New Roman" pitchFamily="18" charset="0"/>
                <a:cs typeface="Times New Roman" pitchFamily="18" charset="0"/>
              </a:rPr>
              <a:t>program</a:t>
            </a:r>
            <a:r>
              <a:rPr lang="en-US" altLang="zh-CN" sz="3527" dirty="0">
                <a:latin typeface="Times New Roman" pitchFamily="18" charset="0"/>
                <a:cs typeface="Times New Roman" pitchFamily="18" charset="0"/>
              </a:rPr>
              <a:t> </a:t>
            </a:r>
            <a:r>
              <a:rPr lang="en-US" altLang="zh-CN" sz="3527" b="1" dirty="0">
                <a:solidFill>
                  <a:srgbClr val="000000"/>
                </a:solidFill>
                <a:latin typeface="Times New Roman" pitchFamily="18" charset="0"/>
                <a:cs typeface="Times New Roman" pitchFamily="18" charset="0"/>
              </a:rPr>
              <a:t>origin</a:t>
            </a:r>
          </a:p>
        </p:txBody>
      </p:sp>
      <p:sp>
        <p:nvSpPr>
          <p:cNvPr id="5" name="TextBox 1"/>
          <p:cNvSpPr txBox="1"/>
          <p:nvPr/>
        </p:nvSpPr>
        <p:spPr>
          <a:xfrm>
            <a:off x="1384300" y="2014537"/>
            <a:ext cx="8372485" cy="1379865"/>
          </a:xfrm>
          <a:prstGeom prst="rect">
            <a:avLst/>
          </a:prstGeom>
          <a:noFill/>
        </p:spPr>
        <p:txBody>
          <a:bodyPr wrap="none" lIns="0" tIns="0" rIns="0" rtlCol="0">
            <a:spAutoFit/>
          </a:bodyPr>
          <a:lstStyle/>
          <a:p>
            <a:pPr>
              <a:lnSpc>
                <a:spcPts val="2800"/>
              </a:lnSpc>
              <a:tabLst/>
            </a:pP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Indica</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al</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programa</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ensamblador</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en</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que</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dirección</a:t>
            </a:r>
            <a:endPar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ts val="2800"/>
              </a:lnSpc>
              <a:tabLst/>
            </a:pPr>
            <a:r>
              <a:rPr lang="en-US" altLang="zh-CN" sz="3084"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inicia</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el</a:t>
            </a:r>
            <a:r>
              <a:rPr lang="en-US" altLang="zh-CN" sz="3084"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084"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programa.</a:t>
            </a:r>
          </a:p>
          <a:p>
            <a:pPr>
              <a:lnSpc>
                <a:spcPts val="1000"/>
              </a:lnSpc>
            </a:pPr>
            <a:endParaRPr lang="en-US" altLang="zh-CN" dirty="0"/>
          </a:p>
          <a:p>
            <a:pPr>
              <a:lnSpc>
                <a:spcPts val="1000"/>
              </a:lnSpc>
            </a:pPr>
            <a:endParaRPr lang="en-US" altLang="zh-CN" dirty="0"/>
          </a:p>
          <a:p>
            <a:pPr>
              <a:lnSpc>
                <a:spcPts val="2800"/>
              </a:lnSpc>
              <a:tabLst/>
            </a:pPr>
            <a:r>
              <a:rPr lang="en-US" altLang="zh-CN" sz="3084" b="1" dirty="0">
                <a:solidFill>
                  <a:srgbClr val="FF0000"/>
                </a:solidFill>
                <a:latin typeface="Times New Roman" pitchFamily="18" charset="0"/>
                <a:cs typeface="Times New Roman" pitchFamily="18" charset="0"/>
              </a:rPr>
              <a:t>ORG</a:t>
            </a:r>
            <a:r>
              <a:rPr lang="en-US" altLang="zh-CN" sz="3084" dirty="0">
                <a:solidFill>
                  <a:srgbClr val="FF0000"/>
                </a:solidFill>
                <a:latin typeface="Times New Roman" pitchFamily="18" charset="0"/>
                <a:cs typeface="Times New Roman" pitchFamily="18" charset="0"/>
              </a:rPr>
              <a:t> </a:t>
            </a:r>
            <a:r>
              <a:rPr lang="en-US" altLang="zh-CN" sz="3084" b="1" dirty="0">
                <a:solidFill>
                  <a:srgbClr val="FF0000"/>
                </a:solidFill>
                <a:latin typeface="Times New Roman" pitchFamily="18" charset="0"/>
                <a:cs typeface="Times New Roman" pitchFamily="18" charset="0"/>
              </a:rPr>
              <a:t>0</a:t>
            </a:r>
          </a:p>
        </p:txBody>
      </p:sp>
      <p:sp>
        <p:nvSpPr>
          <p:cNvPr id="6" name="5 Rectángulo"/>
          <p:cNvSpPr/>
          <p:nvPr/>
        </p:nvSpPr>
        <p:spPr>
          <a:xfrm>
            <a:off x="1308100" y="3551237"/>
            <a:ext cx="8229600" cy="1938992"/>
          </a:xfrm>
          <a:prstGeom prst="rect">
            <a:avLst/>
          </a:prstGeom>
        </p:spPr>
        <p:txBody>
          <a:bodyPr wrap="square">
            <a:spAutoFit/>
          </a:bodyPr>
          <a:lstStyle/>
          <a:p>
            <a:r>
              <a:rPr lang="es-AR" sz="2400" b="1" i="1" dirty="0">
                <a:effectLst>
                  <a:outerShdw blurRad="38100" dist="38100" dir="2700000" algn="tl">
                    <a:srgbClr val="000000">
                      <a:alpha val="43137"/>
                    </a:srgbClr>
                  </a:outerShdw>
                </a:effectLst>
              </a:rPr>
              <a:t>Esta directiva dice al ensamblador a partir de que posición de memoria de programa se situarán las siguientes instrucciones. Rutinas de comienzo, subrutinas de interrupción y otros programas deben comenzar en locaciones de memoria fijados por la estructura del </a:t>
            </a:r>
            <a:r>
              <a:rPr lang="es-AR" sz="2400" b="1" i="1" dirty="0" err="1">
                <a:effectLst>
                  <a:outerShdw blurRad="38100" dist="38100" dir="2700000" algn="tl">
                    <a:srgbClr val="000000">
                      <a:alpha val="43137"/>
                    </a:srgbClr>
                  </a:outerShdw>
                </a:effectLst>
              </a:rPr>
              <a:t>microcontrolador</a:t>
            </a:r>
            <a:r>
              <a:rPr lang="es-AR" sz="2400" b="1" i="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66789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9257" y="5033771"/>
            <a:ext cx="10075164" cy="838962"/>
          </a:xfrm>
          <a:custGeom>
            <a:avLst/>
            <a:gdLst>
              <a:gd name="connsiteX0" fmla="*/ 0 w 10075164"/>
              <a:gd name="connsiteY0" fmla="*/ 0 h 838962"/>
              <a:gd name="connsiteX1" fmla="*/ 0 w 10075164"/>
              <a:gd name="connsiteY1" fmla="*/ 838962 h 838962"/>
              <a:gd name="connsiteX2" fmla="*/ 10075164 w 10075164"/>
              <a:gd name="connsiteY2" fmla="*/ 838962 h 838962"/>
              <a:gd name="connsiteX3" fmla="*/ 10075164 w 10075164"/>
              <a:gd name="connsiteY3" fmla="*/ 0 h 838962"/>
              <a:gd name="connsiteX4" fmla="*/ 0 w 10075164"/>
              <a:gd name="connsiteY4" fmla="*/ 0 h 8389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2">
                <a:moveTo>
                  <a:pt x="0" y="0"/>
                </a:moveTo>
                <a:lnTo>
                  <a:pt x="0" y="838962"/>
                </a:lnTo>
                <a:lnTo>
                  <a:pt x="10075164" y="838962"/>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9257" y="5885434"/>
            <a:ext cx="10075164" cy="825500"/>
          </a:xfrm>
          <a:custGeom>
            <a:avLst/>
            <a:gdLst>
              <a:gd name="connsiteX0" fmla="*/ 0 w 10075164"/>
              <a:gd name="connsiteY0" fmla="*/ 0 h 825500"/>
              <a:gd name="connsiteX1" fmla="*/ 10075164 w 10075164"/>
              <a:gd name="connsiteY1" fmla="*/ 0 h 825500"/>
              <a:gd name="connsiteX2" fmla="*/ 10075164 w 10075164"/>
              <a:gd name="connsiteY2" fmla="*/ 825499 h 825500"/>
              <a:gd name="connsiteX3" fmla="*/ 0 w 10075164"/>
              <a:gd name="connsiteY3" fmla="*/ 825499 h 825500"/>
              <a:gd name="connsiteX4" fmla="*/ 0 w 10075164"/>
              <a:gd name="connsiteY4" fmla="*/ 0 h 82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25500">
                <a:moveTo>
                  <a:pt x="0" y="0"/>
                </a:moveTo>
                <a:lnTo>
                  <a:pt x="10075164" y="0"/>
                </a:lnTo>
                <a:lnTo>
                  <a:pt x="10075164" y="825499"/>
                </a:lnTo>
                <a:lnTo>
                  <a:pt x="0" y="8254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09257" y="6711695"/>
            <a:ext cx="10075164" cy="845058"/>
          </a:xfrm>
          <a:custGeom>
            <a:avLst/>
            <a:gdLst>
              <a:gd name="connsiteX0" fmla="*/ 0 w 10075164"/>
              <a:gd name="connsiteY0" fmla="*/ 0 h 845058"/>
              <a:gd name="connsiteX1" fmla="*/ 0 w 10075164"/>
              <a:gd name="connsiteY1" fmla="*/ 845058 h 845058"/>
              <a:gd name="connsiteX2" fmla="*/ 10075164 w 10075164"/>
              <a:gd name="connsiteY2" fmla="*/ 845058 h 845058"/>
              <a:gd name="connsiteX3" fmla="*/ 10075164 w 10075164"/>
              <a:gd name="connsiteY3" fmla="*/ 0 h 845058"/>
              <a:gd name="connsiteX4" fmla="*/ 0 w 10075164"/>
              <a:gd name="connsiteY4" fmla="*/ 0 h 84505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45058">
                <a:moveTo>
                  <a:pt x="0" y="0"/>
                </a:moveTo>
                <a:lnTo>
                  <a:pt x="0" y="845058"/>
                </a:lnTo>
                <a:lnTo>
                  <a:pt x="10075164" y="845058"/>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52500" y="368300"/>
            <a:ext cx="9271000" cy="2905924"/>
          </a:xfrm>
          <a:prstGeom prst="rect">
            <a:avLst/>
          </a:prstGeom>
          <a:noFill/>
        </p:spPr>
        <p:txBody>
          <a:bodyPr wrap="square" lIns="0" tIns="0" rIns="0" rtlCol="0">
            <a:spAutoFit/>
          </a:bodyPr>
          <a:lstStyle/>
          <a:p>
            <a:pPr>
              <a:lnSpc>
                <a:spcPts val="3200"/>
              </a:lnSpc>
              <a:tabLst>
                <a:tab pos="2844800" algn="l"/>
              </a:tabLst>
            </a:pPr>
            <a:r>
              <a:rPr lang="en-US" altLang="zh-CN" dirty="0"/>
              <a:t>	</a:t>
            </a:r>
            <a:r>
              <a:rPr lang="en-US" altLang="zh-CN" sz="3200" b="1" dirty="0">
                <a:solidFill>
                  <a:srgbClr val="FF0000"/>
                </a:solidFill>
                <a:latin typeface="Times New Roman" pitchFamily="18" charset="0"/>
                <a:cs typeface="Times New Roman" pitchFamily="18" charset="0"/>
              </a:rPr>
              <a:t>Directiva</a:t>
            </a:r>
            <a:r>
              <a:rPr lang="en-US" altLang="zh-CN" sz="3200" dirty="0">
                <a:solidFill>
                  <a:srgbClr val="FF0000"/>
                </a:solidFill>
                <a:latin typeface="Times New Roman" pitchFamily="18" charset="0"/>
                <a:cs typeface="Times New Roman" pitchFamily="18" charset="0"/>
              </a:rPr>
              <a:t> </a:t>
            </a:r>
            <a:r>
              <a:rPr lang="en-US" altLang="zh-CN" sz="3200" b="1" dirty="0">
                <a:solidFill>
                  <a:srgbClr val="FF0000"/>
                </a:solidFill>
                <a:latin typeface="Times New Roman" pitchFamily="18" charset="0"/>
                <a:cs typeface="Times New Roman" pitchFamily="18" charset="0"/>
              </a:rPr>
              <a:t>:</a:t>
            </a:r>
            <a:r>
              <a:rPr lang="en-US" altLang="zh-CN" sz="3200" dirty="0">
                <a:solidFill>
                  <a:srgbClr val="FF0000"/>
                </a:solidFill>
                <a:latin typeface="Times New Roman" pitchFamily="18" charset="0"/>
                <a:cs typeface="Times New Roman" pitchFamily="18" charset="0"/>
              </a:rPr>
              <a:t> </a:t>
            </a:r>
            <a:r>
              <a:rPr lang="en-US" altLang="zh-CN" sz="3200" b="1" dirty="0">
                <a:solidFill>
                  <a:srgbClr val="FF0000"/>
                </a:solidFill>
                <a:latin typeface="Times New Roman" pitchFamily="18" charset="0"/>
                <a:cs typeface="Times New Roman" pitchFamily="18" charset="0"/>
              </a:rPr>
              <a:t>__CONFIG</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900"/>
              </a:lnSpc>
              <a:tabLst>
                <a:tab pos="4419600" algn="l"/>
              </a:tabLst>
            </a:pPr>
            <a:r>
              <a:rPr lang="en-US" altLang="zh-CN" sz="3527"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Esta</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directiva</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le</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sirve</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MPLAB</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durante</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la</a:t>
            </a:r>
          </a:p>
          <a:p>
            <a:pPr>
              <a:lnSpc>
                <a:spcPts val="4200"/>
              </a:lnSpc>
              <a:tabLst>
                <a:tab pos="381000" algn="l"/>
                <a:tab pos="4419600" algn="l"/>
              </a:tabLst>
            </a:pPr>
            <a:r>
              <a:rPr lang="en-US" altLang="zh-CN" sz="3527"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grabación</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del</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microcontrolador</a:t>
            </a: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t>
            </a:r>
          </a:p>
          <a:p>
            <a:pPr>
              <a:lnSpc>
                <a:spcPts val="4200"/>
              </a:lnSpc>
              <a:tabLst>
                <a:tab pos="381000" algn="l"/>
                <a:tab pos="4419600" algn="l"/>
              </a:tabLst>
            </a:pPr>
            <a:endPar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ts val="3800"/>
              </a:lnSpc>
              <a:tabLst>
                <a:tab pos="2844800" algn="l"/>
              </a:tabLst>
            </a:pPr>
            <a:endParaRPr lang="en-US" altLang="zh-CN" sz="3527" b="1" dirty="0">
              <a:solidFill>
                <a:srgbClr val="000000"/>
              </a:solidFill>
              <a:latin typeface="Times New Roman" pitchFamily="18" charset="0"/>
              <a:cs typeface="Times New Roman" pitchFamily="18" charset="0"/>
            </a:endParaRPr>
          </a:p>
        </p:txBody>
      </p:sp>
      <p:sp>
        <p:nvSpPr>
          <p:cNvPr id="16" name="TextBox 1"/>
          <p:cNvSpPr txBox="1"/>
          <p:nvPr/>
        </p:nvSpPr>
        <p:spPr>
          <a:xfrm>
            <a:off x="1384300" y="2472252"/>
            <a:ext cx="8143255" cy="393185"/>
          </a:xfrm>
          <a:prstGeom prst="rect">
            <a:avLst/>
          </a:prstGeom>
          <a:noFill/>
        </p:spPr>
        <p:txBody>
          <a:bodyPr wrap="none" lIns="0" tIns="0" rIns="0" rtlCol="0">
            <a:spAutoFit/>
          </a:bodyPr>
          <a:lstStyle/>
          <a:p>
            <a:pPr>
              <a:lnSpc>
                <a:spcPts val="2900"/>
              </a:lnSpc>
              <a:tabLst/>
            </a:pPr>
            <a:r>
              <a:rPr lang="en-US" altLang="zh-CN" sz="2202" b="1" dirty="0">
                <a:solidFill>
                  <a:srgbClr val="000000"/>
                </a:solidFill>
                <a:effectLst>
                  <a:outerShdw blurRad="38100" dist="38100" dir="2700000" algn="tl">
                    <a:srgbClr val="000000">
                      <a:alpha val="43137"/>
                    </a:srgbClr>
                  </a:outerShdw>
                </a:effectLst>
                <a:latin typeface="Arial Unicode MS" pitchFamily="18" charset="0"/>
                <a:cs typeface="Arial Unicode MS" pitchFamily="18" charset="0"/>
              </a:rPr>
              <a:t>__CONFIG</a:t>
            </a:r>
            <a:r>
              <a:rPr lang="en-US" altLang="zh-CN" sz="2202" b="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202" b="1" dirty="0">
                <a:solidFill>
                  <a:srgbClr val="FF0000"/>
                </a:solidFill>
                <a:effectLst>
                  <a:outerShdw blurRad="38100" dist="38100" dir="2700000" algn="tl">
                    <a:srgbClr val="000000">
                      <a:alpha val="43137"/>
                    </a:srgbClr>
                  </a:outerShdw>
                </a:effectLst>
                <a:latin typeface="Arial Unicode MS" pitchFamily="18" charset="0"/>
                <a:cs typeface="Arial Unicode MS" pitchFamily="18" charset="0"/>
              </a:rPr>
              <a:t>_CP_OFF</a:t>
            </a:r>
            <a:r>
              <a:rPr lang="en-US" altLang="zh-CN" sz="2202" b="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202" b="1" dirty="0">
                <a:solidFill>
                  <a:srgbClr val="000000"/>
                </a:solidFill>
                <a:effectLst>
                  <a:outerShdw blurRad="38100" dist="38100" dir="2700000" algn="tl">
                    <a:srgbClr val="000000">
                      <a:alpha val="43137"/>
                    </a:srgbClr>
                  </a:outerShdw>
                </a:effectLst>
                <a:latin typeface="Arial Unicode MS" pitchFamily="18" charset="0"/>
                <a:cs typeface="Arial Unicode MS" pitchFamily="18" charset="0"/>
              </a:rPr>
              <a:t>&amp;</a:t>
            </a:r>
            <a:r>
              <a:rPr lang="en-US" altLang="zh-CN" sz="2202" b="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202" b="1" dirty="0">
                <a:solidFill>
                  <a:srgbClr val="FF0000"/>
                </a:solidFill>
                <a:effectLst>
                  <a:outerShdw blurRad="38100" dist="38100" dir="2700000" algn="tl">
                    <a:srgbClr val="000000">
                      <a:alpha val="43137"/>
                    </a:srgbClr>
                  </a:outerShdw>
                </a:effectLst>
                <a:latin typeface="Arial Unicode MS" pitchFamily="18" charset="0"/>
                <a:cs typeface="Arial Unicode MS" pitchFamily="18" charset="0"/>
              </a:rPr>
              <a:t>_WDT_OFF</a:t>
            </a:r>
            <a:r>
              <a:rPr lang="en-US" altLang="zh-CN" sz="2202" b="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202" b="1" dirty="0">
                <a:solidFill>
                  <a:srgbClr val="000000"/>
                </a:solidFill>
                <a:effectLst>
                  <a:outerShdw blurRad="38100" dist="38100" dir="2700000" algn="tl">
                    <a:srgbClr val="000000">
                      <a:alpha val="43137"/>
                    </a:srgbClr>
                  </a:outerShdw>
                </a:effectLst>
                <a:latin typeface="Arial Unicode MS" pitchFamily="18" charset="0"/>
                <a:cs typeface="Arial Unicode MS" pitchFamily="18" charset="0"/>
              </a:rPr>
              <a:t>&amp;</a:t>
            </a:r>
            <a:r>
              <a:rPr lang="en-US" altLang="zh-CN" sz="2202" b="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202" b="1" dirty="0">
                <a:solidFill>
                  <a:srgbClr val="FF0000"/>
                </a:solidFill>
                <a:effectLst>
                  <a:outerShdw blurRad="38100" dist="38100" dir="2700000" algn="tl">
                    <a:srgbClr val="000000">
                      <a:alpha val="43137"/>
                    </a:srgbClr>
                  </a:outerShdw>
                </a:effectLst>
                <a:latin typeface="Arial Unicode MS" pitchFamily="18" charset="0"/>
                <a:cs typeface="Arial Unicode MS" pitchFamily="18" charset="0"/>
              </a:rPr>
              <a:t>_PWRTE_ON</a:t>
            </a:r>
            <a:r>
              <a:rPr lang="en-US" altLang="zh-CN" sz="2202" b="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202" b="1" dirty="0">
                <a:solidFill>
                  <a:srgbClr val="000000"/>
                </a:solidFill>
                <a:effectLst>
                  <a:outerShdw blurRad="38100" dist="38100" dir="2700000" algn="tl">
                    <a:srgbClr val="000000">
                      <a:alpha val="43137"/>
                    </a:srgbClr>
                  </a:outerShdw>
                </a:effectLst>
                <a:latin typeface="Arial Unicode MS" pitchFamily="18" charset="0"/>
                <a:cs typeface="Arial Unicode MS" pitchFamily="18" charset="0"/>
              </a:rPr>
              <a:t>&amp;</a:t>
            </a:r>
            <a:r>
              <a:rPr lang="en-US" altLang="zh-CN" sz="2202" b="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202" b="1" dirty="0">
                <a:solidFill>
                  <a:srgbClr val="FF0000"/>
                </a:solidFill>
                <a:effectLst>
                  <a:outerShdw blurRad="38100" dist="38100" dir="2700000" algn="tl">
                    <a:srgbClr val="000000">
                      <a:alpha val="43137"/>
                    </a:srgbClr>
                  </a:outerShdw>
                </a:effectLst>
                <a:latin typeface="Arial Unicode MS" pitchFamily="18" charset="0"/>
                <a:cs typeface="Arial Unicode MS" pitchFamily="18" charset="0"/>
              </a:rPr>
              <a:t>_XT_OSC</a:t>
            </a:r>
          </a:p>
        </p:txBody>
      </p:sp>
      <p:sp>
        <p:nvSpPr>
          <p:cNvPr id="17" name="TextBox 1"/>
          <p:cNvSpPr txBox="1"/>
          <p:nvPr/>
        </p:nvSpPr>
        <p:spPr>
          <a:xfrm>
            <a:off x="952500" y="3168893"/>
            <a:ext cx="1854200" cy="406400"/>
          </a:xfrm>
          <a:prstGeom prst="rect">
            <a:avLst/>
          </a:prstGeom>
          <a:noFill/>
        </p:spPr>
        <p:txBody>
          <a:bodyPr wrap="none" lIns="0" tIns="0" rIns="0" rtlCol="0">
            <a:spAutoFit/>
          </a:bodyPr>
          <a:lstStyle/>
          <a:p>
            <a:pPr>
              <a:lnSpc>
                <a:spcPts val="3200"/>
              </a:lnSpc>
              <a:tabLst/>
            </a:pPr>
            <a:r>
              <a:rPr lang="en-US" altLang="zh-CN" sz="3527" b="1" dirty="0">
                <a:solidFill>
                  <a:srgbClr val="000000"/>
                </a:solidFill>
                <a:latin typeface="Times New Roman" pitchFamily="18" charset="0"/>
                <a:cs typeface="Times New Roman" pitchFamily="18" charset="0"/>
              </a:rPr>
              <a:t>Significa</a:t>
            </a:r>
          </a:p>
        </p:txBody>
      </p:sp>
      <p:sp>
        <p:nvSpPr>
          <p:cNvPr id="19" name="TextBox 1"/>
          <p:cNvSpPr txBox="1"/>
          <p:nvPr/>
        </p:nvSpPr>
        <p:spPr>
          <a:xfrm>
            <a:off x="1359546" y="3665644"/>
            <a:ext cx="7676973" cy="3290644"/>
          </a:xfrm>
          <a:prstGeom prst="rect">
            <a:avLst/>
          </a:prstGeom>
          <a:noFill/>
        </p:spPr>
        <p:txBody>
          <a:bodyPr wrap="none" lIns="0" tIns="0" rIns="0" rtlCol="0">
            <a:spAutoFit/>
          </a:bodyPr>
          <a:lstStyle/>
          <a:p>
            <a:pPr>
              <a:lnSpc>
                <a:spcPts val="2800"/>
              </a:lnSpc>
              <a:tabLst>
                <a:tab pos="444500" algn="l"/>
              </a:tabLst>
            </a:pPr>
            <a:r>
              <a:rPr lang="en-US" altLang="zh-CN" sz="3084" b="1" dirty="0">
                <a:solidFill>
                  <a:srgbClr val="000000"/>
                </a:solidFill>
                <a:latin typeface="Times New Roman" pitchFamily="18" charset="0"/>
                <a:cs typeface="Times New Roman" pitchFamily="18" charset="0"/>
              </a:rPr>
              <a:t>No</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hay</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protección</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de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código</a:t>
            </a:r>
          </a:p>
          <a:p>
            <a:pPr>
              <a:lnSpc>
                <a:spcPts val="2700"/>
              </a:lnSpc>
              <a:tabLst>
                <a:tab pos="444500" algn="l"/>
              </a:tabLst>
            </a:pPr>
            <a:r>
              <a:rPr lang="en-US" altLang="zh-CN" sz="2400" b="1" dirty="0">
                <a:effectLst>
                  <a:outerShdw blurRad="38100" dist="38100" dir="2700000" algn="tl">
                    <a:srgbClr val="000000">
                      <a:alpha val="43137"/>
                    </a:srgbClr>
                  </a:outerShdw>
                </a:effectLst>
              </a:rPr>
              <a:t>	</a:t>
            </a:r>
            <a:r>
              <a:rPr lang="en-US" altLang="zh-CN" sz="2400" b="1" dirty="0">
                <a:solidFill>
                  <a:srgbClr val="FF0000"/>
                </a:solidFill>
                <a:effectLst>
                  <a:outerShdw blurRad="38100" dist="38100" dir="2700000" algn="tl">
                    <a:srgbClr val="000000">
                      <a:alpha val="43137"/>
                    </a:srgbClr>
                  </a:outerShdw>
                </a:effectLst>
                <a:cs typeface="Arial Unicode MS" pitchFamily="18" charset="0"/>
              </a:rPr>
              <a:t>_CP_OFF</a:t>
            </a:r>
          </a:p>
          <a:p>
            <a:pPr>
              <a:lnSpc>
                <a:spcPts val="1000"/>
              </a:lnSpc>
            </a:pPr>
            <a:endParaRPr lang="en-US" altLang="zh-CN" dirty="0"/>
          </a:p>
          <a:p>
            <a:pPr>
              <a:lnSpc>
                <a:spcPts val="2900"/>
              </a:lnSpc>
              <a:tabLst>
                <a:tab pos="444500" algn="l"/>
              </a:tabLst>
            </a:pPr>
            <a:r>
              <a:rPr lang="en-US" altLang="zh-CN" sz="3084" b="1" dirty="0">
                <a:solidFill>
                  <a:srgbClr val="000000"/>
                </a:solidFill>
                <a:latin typeface="Times New Roman" pitchFamily="18" charset="0"/>
                <a:cs typeface="Times New Roman" pitchFamily="18" charset="0"/>
              </a:rPr>
              <a:t>No</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se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habilita</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el</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Watchdog</a:t>
            </a:r>
          </a:p>
          <a:p>
            <a:pPr>
              <a:lnSpc>
                <a:spcPts val="2700"/>
              </a:lnSpc>
              <a:tabLst>
                <a:tab pos="444500" algn="l"/>
              </a:tabLst>
            </a:pPr>
            <a:r>
              <a:rPr lang="en-US" altLang="zh-CN" sz="2400" b="1" dirty="0">
                <a:solidFill>
                  <a:srgbClr val="FF0000"/>
                </a:solidFill>
                <a:effectLst>
                  <a:outerShdw blurRad="38100" dist="38100" dir="2700000" algn="tl">
                    <a:srgbClr val="000000">
                      <a:alpha val="43137"/>
                    </a:srgbClr>
                  </a:outerShdw>
                </a:effectLst>
              </a:rPr>
              <a:t>	_WDT_OFF</a:t>
            </a:r>
          </a:p>
          <a:p>
            <a:pPr>
              <a:lnSpc>
                <a:spcPts val="1000"/>
              </a:lnSpc>
            </a:pPr>
            <a:endParaRPr lang="en-US" altLang="zh-CN" dirty="0"/>
          </a:p>
          <a:p>
            <a:pPr>
              <a:lnSpc>
                <a:spcPts val="2900"/>
              </a:lnSpc>
              <a:tabLst>
                <a:tab pos="444500" algn="l"/>
              </a:tabLst>
            </a:pPr>
            <a:r>
              <a:rPr lang="en-US" altLang="zh-CN" sz="3084" b="1" dirty="0">
                <a:solidFill>
                  <a:srgbClr val="000000"/>
                </a:solidFill>
                <a:latin typeface="Times New Roman" pitchFamily="18" charset="0"/>
                <a:cs typeface="Times New Roman" pitchFamily="18" charset="0"/>
              </a:rPr>
              <a:t>Se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habilita</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el</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reset</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mediante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Power</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Up</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Timer</a:t>
            </a:r>
          </a:p>
          <a:p>
            <a:pPr>
              <a:lnSpc>
                <a:spcPts val="2700"/>
              </a:lnSpc>
              <a:tabLst>
                <a:tab pos="444500" algn="l"/>
              </a:tabLst>
            </a:pPr>
            <a:r>
              <a:rPr lang="en-US" altLang="zh-CN" sz="2400" b="1" dirty="0">
                <a:solidFill>
                  <a:srgbClr val="FF0000"/>
                </a:solidFill>
                <a:effectLst>
                  <a:outerShdw blurRad="38100" dist="38100" dir="2700000" algn="tl">
                    <a:srgbClr val="000000">
                      <a:alpha val="43137"/>
                    </a:srgbClr>
                  </a:outerShdw>
                </a:effectLst>
              </a:rPr>
              <a:t>	_PWRTE_ON</a:t>
            </a:r>
          </a:p>
          <a:p>
            <a:pPr>
              <a:lnSpc>
                <a:spcPts val="1000"/>
              </a:lnSpc>
            </a:pPr>
            <a:endParaRPr lang="en-US" altLang="zh-CN" dirty="0"/>
          </a:p>
          <a:p>
            <a:pPr>
              <a:lnSpc>
                <a:spcPts val="2900"/>
              </a:lnSpc>
              <a:tabLst>
                <a:tab pos="444500" algn="l"/>
              </a:tabLst>
            </a:pPr>
            <a:r>
              <a:rPr lang="en-US" altLang="zh-CN" sz="3084" b="1" dirty="0">
                <a:solidFill>
                  <a:srgbClr val="000000"/>
                </a:solidFill>
                <a:latin typeface="Times New Roman" pitchFamily="18" charset="0"/>
                <a:cs typeface="Times New Roman" pitchFamily="18" charset="0"/>
              </a:rPr>
              <a:t>Se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utiliza</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el</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oscilador</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de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cristal</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de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cuarzo</a:t>
            </a:r>
          </a:p>
          <a:p>
            <a:pPr>
              <a:lnSpc>
                <a:spcPts val="2700"/>
              </a:lnSpc>
              <a:tabLst>
                <a:tab pos="444500" algn="l"/>
              </a:tabLst>
            </a:pPr>
            <a:r>
              <a:rPr lang="en-US" altLang="zh-CN" sz="2400" b="1" dirty="0">
                <a:effectLst>
                  <a:outerShdw blurRad="38100" dist="38100" dir="2700000" algn="tl">
                    <a:srgbClr val="000000">
                      <a:alpha val="43137"/>
                    </a:srgbClr>
                  </a:outerShdw>
                </a:effectLst>
              </a:rPr>
              <a:t>	</a:t>
            </a:r>
            <a:r>
              <a:rPr lang="en-US" altLang="zh-CN" sz="2400" b="1" dirty="0">
                <a:solidFill>
                  <a:srgbClr val="FF0000"/>
                </a:solidFill>
                <a:effectLst>
                  <a:outerShdw blurRad="38100" dist="38100" dir="2700000" algn="tl">
                    <a:srgbClr val="000000">
                      <a:alpha val="43137"/>
                    </a:srgbClr>
                  </a:outerShdw>
                </a:effectLst>
              </a:rPr>
              <a:t>_XT_OSC</a:t>
            </a:r>
          </a:p>
        </p:txBody>
      </p:sp>
      <p:sp>
        <p:nvSpPr>
          <p:cNvPr id="14" name="TextBox 1">
            <a:extLst>
              <a:ext uri="{FF2B5EF4-FFF2-40B4-BE49-F238E27FC236}">
                <a16:creationId xmlns:a16="http://schemas.microsoft.com/office/drawing/2014/main" id="{785B414F-E2DB-4FF6-8359-BA52C3943866}"/>
              </a:ext>
            </a:extLst>
          </p:cNvPr>
          <p:cNvSpPr txBox="1"/>
          <p:nvPr/>
        </p:nvSpPr>
        <p:spPr>
          <a:xfrm>
            <a:off x="4071922" y="7059928"/>
            <a:ext cx="2252220" cy="393185"/>
          </a:xfrm>
          <a:custGeom>
            <a:avLst/>
            <a:gdLst>
              <a:gd name="connsiteX0" fmla="*/ 0 w 2252220"/>
              <a:gd name="connsiteY0" fmla="*/ 0 h 393185"/>
              <a:gd name="connsiteX1" fmla="*/ 608099 w 2252220"/>
              <a:gd name="connsiteY1" fmla="*/ 0 h 393185"/>
              <a:gd name="connsiteX2" fmla="*/ 1171154 w 2252220"/>
              <a:gd name="connsiteY2" fmla="*/ 0 h 393185"/>
              <a:gd name="connsiteX3" fmla="*/ 1756732 w 2252220"/>
              <a:gd name="connsiteY3" fmla="*/ 0 h 393185"/>
              <a:gd name="connsiteX4" fmla="*/ 2252220 w 2252220"/>
              <a:gd name="connsiteY4" fmla="*/ 0 h 393185"/>
              <a:gd name="connsiteX5" fmla="*/ 2252220 w 2252220"/>
              <a:gd name="connsiteY5" fmla="*/ 393185 h 393185"/>
              <a:gd name="connsiteX6" fmla="*/ 1666643 w 2252220"/>
              <a:gd name="connsiteY6" fmla="*/ 393185 h 393185"/>
              <a:gd name="connsiteX7" fmla="*/ 1058543 w 2252220"/>
              <a:gd name="connsiteY7" fmla="*/ 393185 h 393185"/>
              <a:gd name="connsiteX8" fmla="*/ 518011 w 2252220"/>
              <a:gd name="connsiteY8" fmla="*/ 393185 h 393185"/>
              <a:gd name="connsiteX9" fmla="*/ 0 w 2252220"/>
              <a:gd name="connsiteY9" fmla="*/ 393185 h 393185"/>
              <a:gd name="connsiteX10" fmla="*/ 0 w 2252220"/>
              <a:gd name="connsiteY10" fmla="*/ 0 h 39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2220" h="393185" extrusionOk="0">
                <a:moveTo>
                  <a:pt x="0" y="0"/>
                </a:moveTo>
                <a:cubicBezTo>
                  <a:pt x="244697" y="-9143"/>
                  <a:pt x="378682" y="48321"/>
                  <a:pt x="608099" y="0"/>
                </a:cubicBezTo>
                <a:cubicBezTo>
                  <a:pt x="837516" y="-48321"/>
                  <a:pt x="1036459" y="39665"/>
                  <a:pt x="1171154" y="0"/>
                </a:cubicBezTo>
                <a:cubicBezTo>
                  <a:pt x="1305850" y="-39665"/>
                  <a:pt x="1536096" y="17386"/>
                  <a:pt x="1756732" y="0"/>
                </a:cubicBezTo>
                <a:cubicBezTo>
                  <a:pt x="1977368" y="-17386"/>
                  <a:pt x="2112414" y="23098"/>
                  <a:pt x="2252220" y="0"/>
                </a:cubicBezTo>
                <a:cubicBezTo>
                  <a:pt x="2266203" y="127196"/>
                  <a:pt x="2230098" y="231799"/>
                  <a:pt x="2252220" y="393185"/>
                </a:cubicBezTo>
                <a:cubicBezTo>
                  <a:pt x="1994674" y="405499"/>
                  <a:pt x="1795510" y="324445"/>
                  <a:pt x="1666643" y="393185"/>
                </a:cubicBezTo>
                <a:cubicBezTo>
                  <a:pt x="1537776" y="461925"/>
                  <a:pt x="1304188" y="325959"/>
                  <a:pt x="1058543" y="393185"/>
                </a:cubicBezTo>
                <a:cubicBezTo>
                  <a:pt x="812898" y="460411"/>
                  <a:pt x="662012" y="329044"/>
                  <a:pt x="518011" y="393185"/>
                </a:cubicBezTo>
                <a:cubicBezTo>
                  <a:pt x="374010" y="457326"/>
                  <a:pt x="140192" y="373615"/>
                  <a:pt x="0" y="393185"/>
                </a:cubicBezTo>
                <a:cubicBezTo>
                  <a:pt x="-3015" y="285071"/>
                  <a:pt x="45836" y="144212"/>
                  <a:pt x="0" y="0"/>
                </a:cubicBezTo>
                <a:close/>
              </a:path>
            </a:pathLst>
          </a:custGeom>
          <a:noFill/>
          <a:ln>
            <a:solidFill>
              <a:schemeClr val="tx1"/>
            </a:solidFill>
            <a:extLst>
              <a:ext uri="{C807C97D-BFC1-408E-A445-0C87EB9F89A2}">
                <ask:lineSketchStyleProps xmlns:ask="http://schemas.microsoft.com/office/drawing/2018/sketchyshapes" sd="691127627">
                  <a:prstGeom prst="rect">
                    <a:avLst/>
                  </a:prstGeom>
                  <ask:type>
                    <ask:lineSketchScribble/>
                  </ask:type>
                </ask:lineSketchStyleProps>
              </a:ext>
            </a:extLst>
          </a:ln>
        </p:spPr>
        <p:txBody>
          <a:bodyPr wrap="none" lIns="0" tIns="0" rIns="0" rtlCol="0">
            <a:spAutoFit/>
          </a:bodyPr>
          <a:lstStyle/>
          <a:p>
            <a:pPr>
              <a:lnSpc>
                <a:spcPts val="2900"/>
              </a:lnSpc>
              <a:tabLst/>
            </a:pPr>
            <a:r>
              <a:rPr lang="en-US" altLang="zh-CN" sz="2202" b="1" dirty="0">
                <a:solidFill>
                  <a:srgbClr val="00B050"/>
                </a:solidFill>
                <a:effectLst>
                  <a:outerShdw blurRad="38100" dist="38100" dir="2700000" algn="tl">
                    <a:srgbClr val="000000">
                      <a:alpha val="43137"/>
                    </a:srgbClr>
                  </a:outerShdw>
                </a:effectLst>
                <a:latin typeface="Arial Unicode MS" pitchFamily="18" charset="0"/>
                <a:cs typeface="Arial Unicode MS" pitchFamily="18" charset="0"/>
              </a:rPr>
              <a:t>__CONFIG</a:t>
            </a:r>
            <a:r>
              <a:rPr lang="en-US" altLang="zh-CN" sz="2202"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202" b="1" dirty="0">
                <a:solidFill>
                  <a:srgbClr val="00B050"/>
                </a:solidFill>
                <a:effectLst>
                  <a:outerShdw blurRad="38100" dist="38100" dir="2700000" algn="tl">
                    <a:srgbClr val="000000">
                      <a:alpha val="43137"/>
                    </a:srgbClr>
                  </a:outerShdw>
                </a:effectLst>
                <a:latin typeface="Arial Unicode MS" pitchFamily="18" charset="0"/>
                <a:cs typeface="Arial Unicode MS" pitchFamily="18" charset="0"/>
              </a:rPr>
              <a:t>  3F10</a:t>
            </a:r>
          </a:p>
        </p:txBody>
      </p:sp>
    </p:spTree>
    <p:extLst>
      <p:ext uri="{BB962C8B-B14F-4D97-AF65-F5344CB8AC3E}">
        <p14:creationId xmlns:p14="http://schemas.microsoft.com/office/powerpoint/2010/main" val="467472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46192" y="4922837"/>
            <a:ext cx="10075164" cy="838962"/>
          </a:xfrm>
          <a:custGeom>
            <a:avLst/>
            <a:gdLst>
              <a:gd name="connsiteX0" fmla="*/ 0 w 10075164"/>
              <a:gd name="connsiteY0" fmla="*/ 0 h 838962"/>
              <a:gd name="connsiteX1" fmla="*/ 0 w 10075164"/>
              <a:gd name="connsiteY1" fmla="*/ 838962 h 838962"/>
              <a:gd name="connsiteX2" fmla="*/ 10075164 w 10075164"/>
              <a:gd name="connsiteY2" fmla="*/ 838962 h 838962"/>
              <a:gd name="connsiteX3" fmla="*/ 10075164 w 10075164"/>
              <a:gd name="connsiteY3" fmla="*/ 0 h 838962"/>
              <a:gd name="connsiteX4" fmla="*/ 0 w 10075164"/>
              <a:gd name="connsiteY4" fmla="*/ 0 h 8389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2">
                <a:moveTo>
                  <a:pt x="0" y="0"/>
                </a:moveTo>
                <a:lnTo>
                  <a:pt x="0" y="838962"/>
                </a:lnTo>
                <a:lnTo>
                  <a:pt x="10075164" y="838962"/>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9257" y="5885434"/>
            <a:ext cx="10075164" cy="825500"/>
          </a:xfrm>
          <a:custGeom>
            <a:avLst/>
            <a:gdLst>
              <a:gd name="connsiteX0" fmla="*/ 0 w 10075164"/>
              <a:gd name="connsiteY0" fmla="*/ 0 h 825500"/>
              <a:gd name="connsiteX1" fmla="*/ 10075164 w 10075164"/>
              <a:gd name="connsiteY1" fmla="*/ 0 h 825500"/>
              <a:gd name="connsiteX2" fmla="*/ 10075164 w 10075164"/>
              <a:gd name="connsiteY2" fmla="*/ 825499 h 825500"/>
              <a:gd name="connsiteX3" fmla="*/ 0 w 10075164"/>
              <a:gd name="connsiteY3" fmla="*/ 825499 h 825500"/>
              <a:gd name="connsiteX4" fmla="*/ 0 w 10075164"/>
              <a:gd name="connsiteY4" fmla="*/ 0 h 82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25500">
                <a:moveTo>
                  <a:pt x="0" y="0"/>
                </a:moveTo>
                <a:lnTo>
                  <a:pt x="10075164" y="0"/>
                </a:lnTo>
                <a:lnTo>
                  <a:pt x="10075164" y="825499"/>
                </a:lnTo>
                <a:lnTo>
                  <a:pt x="0" y="8254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09257" y="6711695"/>
            <a:ext cx="10075164" cy="845058"/>
          </a:xfrm>
          <a:custGeom>
            <a:avLst/>
            <a:gdLst>
              <a:gd name="connsiteX0" fmla="*/ 0 w 10075164"/>
              <a:gd name="connsiteY0" fmla="*/ 0 h 845058"/>
              <a:gd name="connsiteX1" fmla="*/ 0 w 10075164"/>
              <a:gd name="connsiteY1" fmla="*/ 845058 h 845058"/>
              <a:gd name="connsiteX2" fmla="*/ 10075164 w 10075164"/>
              <a:gd name="connsiteY2" fmla="*/ 845058 h 845058"/>
              <a:gd name="connsiteX3" fmla="*/ 10075164 w 10075164"/>
              <a:gd name="connsiteY3" fmla="*/ 0 h 845058"/>
              <a:gd name="connsiteX4" fmla="*/ 0 w 10075164"/>
              <a:gd name="connsiteY4" fmla="*/ 0 h 84505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45058">
                <a:moveTo>
                  <a:pt x="0" y="0"/>
                </a:moveTo>
                <a:lnTo>
                  <a:pt x="0" y="845058"/>
                </a:lnTo>
                <a:lnTo>
                  <a:pt x="10075164" y="845058"/>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52500" y="419099"/>
            <a:ext cx="9431921" cy="2392963"/>
          </a:xfrm>
          <a:prstGeom prst="rect">
            <a:avLst/>
          </a:prstGeom>
          <a:noFill/>
        </p:spPr>
        <p:txBody>
          <a:bodyPr wrap="square" lIns="0" tIns="0" rIns="0" rtlCol="0">
            <a:spAutoFit/>
          </a:bodyPr>
          <a:lstStyle/>
          <a:p>
            <a:pPr>
              <a:lnSpc>
                <a:spcPts val="3200"/>
              </a:lnSpc>
              <a:tabLst>
                <a:tab pos="2844800" algn="l"/>
              </a:tabLst>
            </a:pPr>
            <a:r>
              <a:rPr lang="en-US" altLang="zh-CN" sz="3200" dirty="0"/>
              <a:t>	</a:t>
            </a:r>
            <a:r>
              <a:rPr lang="en-US" altLang="zh-CN" sz="3200" b="1" dirty="0">
                <a:solidFill>
                  <a:srgbClr val="FF0000"/>
                </a:solidFill>
                <a:latin typeface="Times New Roman" pitchFamily="18" charset="0"/>
                <a:cs typeface="Times New Roman" pitchFamily="18" charset="0"/>
              </a:rPr>
              <a:t>Directiva : Include &lt;P16F684A.INC&gt;</a:t>
            </a:r>
          </a:p>
          <a:p>
            <a:pPr>
              <a:lnSpc>
                <a:spcPts val="1000"/>
              </a:lnSpc>
            </a:pPr>
            <a:endParaRPr lang="en-US" altLang="zh-CN" sz="3200" dirty="0"/>
          </a:p>
          <a:p>
            <a:pPr>
              <a:lnSpc>
                <a:spcPts val="1000"/>
              </a:lnSpc>
            </a:pPr>
            <a:endParaRPr lang="en-US" altLang="zh-CN" sz="3200" dirty="0"/>
          </a:p>
          <a:p>
            <a:pPr>
              <a:lnSpc>
                <a:spcPts val="1000"/>
              </a:lnSpc>
            </a:pPr>
            <a:endParaRPr lang="en-US" altLang="zh-CN" sz="3200" dirty="0"/>
          </a:p>
          <a:p>
            <a:pPr>
              <a:lnSpc>
                <a:spcPts val="1000"/>
              </a:lnSpc>
            </a:pPr>
            <a:endParaRPr lang="en-US" altLang="zh-CN" sz="3200" dirty="0"/>
          </a:p>
          <a:p>
            <a:pPr>
              <a:lnSpc>
                <a:spcPts val="3700"/>
              </a:lnSpc>
              <a:tabLst>
                <a:tab pos="1917700" algn="l"/>
              </a:tabLst>
            </a:pP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Indica</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el</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archivo</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en</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donde</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se</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localizan</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las </a:t>
            </a:r>
            <a:r>
              <a:rPr lang="en-US" altLang="zh-CN" sz="3200"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etiquetas</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que</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nombran</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los</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diferentes</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registros</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y</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el</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valor</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que</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le</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corresponde</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 </a:t>
            </a:r>
            <a:r>
              <a:rPr lang="en-US" altLang="zh-CN" sz="3200"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cada</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uno</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3200"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ellos.</a:t>
            </a:r>
          </a:p>
        </p:txBody>
      </p:sp>
      <p:sp>
        <p:nvSpPr>
          <p:cNvPr id="14" name="TextBox 1"/>
          <p:cNvSpPr txBox="1"/>
          <p:nvPr/>
        </p:nvSpPr>
        <p:spPr>
          <a:xfrm>
            <a:off x="954763" y="3322637"/>
            <a:ext cx="7973337" cy="1405513"/>
          </a:xfrm>
          <a:prstGeom prst="rect">
            <a:avLst/>
          </a:prstGeom>
          <a:noFill/>
        </p:spPr>
        <p:txBody>
          <a:bodyPr wrap="none" lIns="0" tIns="0" rIns="0" rtlCol="0">
            <a:spAutoFit/>
          </a:bodyPr>
          <a:lstStyle/>
          <a:p>
            <a:pPr>
              <a:lnSpc>
                <a:spcPts val="3200"/>
              </a:lnSpc>
              <a:tabLst>
                <a:tab pos="2844800" algn="l"/>
              </a:tabLst>
            </a:pPr>
            <a:r>
              <a:rPr lang="en-US" altLang="zh-CN" dirty="0"/>
              <a:t>	</a:t>
            </a:r>
            <a:r>
              <a:rPr lang="en-US" altLang="zh-CN" sz="3200" b="1" dirty="0">
                <a:solidFill>
                  <a:srgbClr val="FF0000"/>
                </a:solidFill>
                <a:latin typeface="Times New Roman" pitchFamily="18" charset="0"/>
                <a:cs typeface="Times New Roman" pitchFamily="18" charset="0"/>
              </a:rPr>
              <a:t>Directiva : LIST P=16F628A</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2349500" algn="l"/>
              </a:tabLst>
            </a:pP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Indica</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el</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tipo</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microprocesador</a:t>
            </a:r>
            <a:r>
              <a:rPr lang="en-US" altLang="zh-CN" sz="3527"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527"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utilizado</a:t>
            </a:r>
          </a:p>
        </p:txBody>
      </p:sp>
      <p:cxnSp>
        <p:nvCxnSpPr>
          <p:cNvPr id="15" name="14 Conector recto"/>
          <p:cNvCxnSpPr/>
          <p:nvPr/>
        </p:nvCxnSpPr>
        <p:spPr>
          <a:xfrm>
            <a:off x="309257" y="2941637"/>
            <a:ext cx="10075164" cy="0"/>
          </a:xfrm>
          <a:prstGeom prst="line">
            <a:avLst/>
          </a:prstGeom>
          <a:ln w="3492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317500" y="3031499"/>
            <a:ext cx="10075164" cy="0"/>
          </a:xfrm>
          <a:prstGeom prst="line">
            <a:avLst/>
          </a:prstGeom>
          <a:ln w="3492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317500" y="4694237"/>
            <a:ext cx="10075164" cy="0"/>
          </a:xfrm>
          <a:prstGeom prst="line">
            <a:avLst/>
          </a:prstGeom>
          <a:ln w="3492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a:off x="325743" y="4784099"/>
            <a:ext cx="10075164" cy="0"/>
          </a:xfrm>
          <a:prstGeom prst="line">
            <a:avLst/>
          </a:prstGeom>
          <a:ln w="3492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
          <p:cNvSpPr txBox="1"/>
          <p:nvPr/>
        </p:nvSpPr>
        <p:spPr>
          <a:xfrm>
            <a:off x="927100" y="4999037"/>
            <a:ext cx="5590248" cy="1405513"/>
          </a:xfrm>
          <a:prstGeom prst="rect">
            <a:avLst/>
          </a:prstGeom>
          <a:noFill/>
        </p:spPr>
        <p:txBody>
          <a:bodyPr wrap="none" lIns="0" tIns="0" rIns="0" rtlCol="0">
            <a:spAutoFit/>
          </a:bodyPr>
          <a:lstStyle/>
          <a:p>
            <a:pPr>
              <a:lnSpc>
                <a:spcPts val="3200"/>
              </a:lnSpc>
              <a:tabLst>
                <a:tab pos="2844800" algn="l"/>
              </a:tabLst>
            </a:pPr>
            <a:r>
              <a:rPr lang="en-US" altLang="zh-CN" dirty="0"/>
              <a:t>	</a:t>
            </a:r>
            <a:r>
              <a:rPr lang="en-US" altLang="zh-CN" sz="3200" b="1" dirty="0">
                <a:solidFill>
                  <a:srgbClr val="FF0000"/>
                </a:solidFill>
                <a:latin typeface="Times New Roman" pitchFamily="18" charset="0"/>
                <a:cs typeface="Times New Roman" pitchFamily="18" charset="0"/>
              </a:rPr>
              <a:t>Directiva: END</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3556000" algn="l"/>
              </a:tabLst>
            </a:pPr>
            <a:r>
              <a:rPr lang="en-US" altLang="zh-CN" sz="3527" b="1" dirty="0">
                <a:solidFill>
                  <a:srgbClr val="000000"/>
                </a:solidFill>
                <a:latin typeface="Times New Roman" pitchFamily="18" charset="0"/>
                <a:cs typeface="Times New Roman" pitchFamily="18" charset="0"/>
              </a:rPr>
              <a:t>End</a:t>
            </a:r>
            <a:r>
              <a:rPr lang="en-US" altLang="zh-CN" sz="3527" dirty="0">
                <a:latin typeface="Times New Roman" pitchFamily="18" charset="0"/>
                <a:cs typeface="Times New Roman" pitchFamily="18" charset="0"/>
              </a:rPr>
              <a:t> </a:t>
            </a:r>
            <a:r>
              <a:rPr lang="en-US" altLang="zh-CN" sz="3527" b="1" dirty="0">
                <a:solidFill>
                  <a:srgbClr val="000000"/>
                </a:solidFill>
                <a:latin typeface="Times New Roman" pitchFamily="18" charset="0"/>
                <a:cs typeface="Times New Roman" pitchFamily="18" charset="0"/>
              </a:rPr>
              <a:t>program</a:t>
            </a:r>
            <a:r>
              <a:rPr lang="en-US" altLang="zh-CN" sz="3527" dirty="0">
                <a:latin typeface="Times New Roman" pitchFamily="18" charset="0"/>
                <a:cs typeface="Times New Roman" pitchFamily="18" charset="0"/>
              </a:rPr>
              <a:t> </a:t>
            </a:r>
            <a:r>
              <a:rPr lang="en-US" altLang="zh-CN" sz="3527" b="1" dirty="0">
                <a:solidFill>
                  <a:srgbClr val="000000"/>
                </a:solidFill>
                <a:latin typeface="Times New Roman" pitchFamily="18" charset="0"/>
                <a:cs typeface="Times New Roman" pitchFamily="18" charset="0"/>
              </a:rPr>
              <a:t>block</a:t>
            </a:r>
          </a:p>
        </p:txBody>
      </p:sp>
      <p:sp>
        <p:nvSpPr>
          <p:cNvPr id="20" name="TextBox 1"/>
          <p:cNvSpPr txBox="1"/>
          <p:nvPr/>
        </p:nvSpPr>
        <p:spPr>
          <a:xfrm>
            <a:off x="1358900" y="6535737"/>
            <a:ext cx="4737100" cy="355600"/>
          </a:xfrm>
          <a:prstGeom prst="rect">
            <a:avLst/>
          </a:prstGeom>
          <a:noFill/>
        </p:spPr>
        <p:txBody>
          <a:bodyPr wrap="none" lIns="0" tIns="0" rIns="0" rtlCol="0">
            <a:spAutoFit/>
          </a:bodyPr>
          <a:lstStyle/>
          <a:p>
            <a:pPr>
              <a:lnSpc>
                <a:spcPts val="2800"/>
              </a:lnSpc>
              <a:tabLst/>
            </a:pPr>
            <a:r>
              <a:rPr lang="en-US" altLang="zh-CN" sz="3084" b="1" dirty="0">
                <a:solidFill>
                  <a:srgbClr val="000000"/>
                </a:solidFill>
                <a:latin typeface="Times New Roman" pitchFamily="18" charset="0"/>
                <a:cs typeface="Times New Roman" pitchFamily="18" charset="0"/>
              </a:rPr>
              <a:t>Indica</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el</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fin</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del</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programa</a:t>
            </a:r>
          </a:p>
        </p:txBody>
      </p:sp>
    </p:spTree>
    <p:extLst>
      <p:ext uri="{BB962C8B-B14F-4D97-AF65-F5344CB8AC3E}">
        <p14:creationId xmlns:p14="http://schemas.microsoft.com/office/powerpoint/2010/main" val="12969025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9900" y="274638"/>
            <a:ext cx="8229600" cy="1143000"/>
          </a:xfrm>
        </p:spPr>
        <p:txBody>
          <a:bodyPr>
            <a:normAutofit/>
          </a:bodyPr>
          <a:lstStyle/>
          <a:p>
            <a:r>
              <a:rPr lang="es-ES" u="sng" dirty="0">
                <a:effectLst>
                  <a:outerShdw blurRad="38100" dist="38100" dir="2700000" algn="tl">
                    <a:srgbClr val="000000">
                      <a:alpha val="43137"/>
                    </a:srgbClr>
                  </a:outerShdw>
                </a:effectLst>
              </a:rPr>
              <a:t>Guía de Lectura</a:t>
            </a:r>
            <a:br>
              <a:rPr lang="es-ES" u="sng" dirty="0">
                <a:effectLst>
                  <a:outerShdw blurRad="38100" dist="38100" dir="2700000" algn="tl">
                    <a:srgbClr val="000000">
                      <a:alpha val="43137"/>
                    </a:srgbClr>
                  </a:outerShdw>
                </a:effectLst>
              </a:rPr>
            </a:br>
            <a:r>
              <a:rPr lang="es-ES" sz="2000" i="1" u="sng" dirty="0">
                <a:solidFill>
                  <a:srgbClr val="FF0000"/>
                </a:solidFill>
                <a:effectLst>
                  <a:outerShdw blurRad="38100" dist="38100" dir="2700000" algn="tl">
                    <a:srgbClr val="000000">
                      <a:alpha val="43137"/>
                    </a:srgbClr>
                  </a:outerShdw>
                </a:effectLst>
              </a:rPr>
              <a:t>(Obligatoria)</a:t>
            </a:r>
            <a:endParaRPr lang="es-ES" i="1" u="sng" dirty="0">
              <a:solidFill>
                <a:srgbClr val="FF0000"/>
              </a:solidFill>
              <a:effectLst>
                <a:outerShdw blurRad="38100" dist="38100" dir="2700000" algn="tl">
                  <a:srgbClr val="000000">
                    <a:alpha val="43137"/>
                  </a:srgbClr>
                </a:outerShdw>
              </a:effectLst>
            </a:endParaRPr>
          </a:p>
        </p:txBody>
      </p:sp>
      <p:sp>
        <p:nvSpPr>
          <p:cNvPr id="3" name="Marcador de contenido 2"/>
          <p:cNvSpPr>
            <a:spLocks noGrp="1"/>
          </p:cNvSpPr>
          <p:nvPr>
            <p:ph idx="1"/>
          </p:nvPr>
        </p:nvSpPr>
        <p:spPr>
          <a:xfrm>
            <a:off x="698500" y="2332037"/>
            <a:ext cx="8839200" cy="3200400"/>
          </a:xfrm>
        </p:spPr>
        <p:txBody>
          <a:bodyPr>
            <a:normAutofit/>
          </a:bodyPr>
          <a:lstStyle/>
          <a:p>
            <a:pPr marL="0" indent="0">
              <a:buNone/>
            </a:pPr>
            <a:r>
              <a:rPr lang="es-ES" sz="4000" dirty="0">
                <a:solidFill>
                  <a:srgbClr val="FF0000"/>
                </a:solidFill>
              </a:rPr>
              <a:t>1.- 03 Directivas del ensamblador.PDF</a:t>
            </a:r>
          </a:p>
          <a:p>
            <a:pPr marL="0" indent="0">
              <a:buNone/>
            </a:pPr>
            <a:endParaRPr lang="es-ES" sz="4000" dirty="0">
              <a:solidFill>
                <a:srgbClr val="FF0000"/>
              </a:solidFill>
            </a:endParaRPr>
          </a:p>
          <a:p>
            <a:pPr marL="0" indent="0">
              <a:buNone/>
            </a:pPr>
            <a:endParaRPr lang="es-ES" sz="4000" dirty="0">
              <a:solidFill>
                <a:srgbClr val="FF0000"/>
              </a:solidFill>
            </a:endParaRPr>
          </a:p>
          <a:p>
            <a:pPr marL="0" indent="0">
              <a:buNone/>
            </a:pPr>
            <a:r>
              <a:rPr lang="es-ES" sz="4000" dirty="0">
                <a:solidFill>
                  <a:srgbClr val="FF0000"/>
                </a:solidFill>
              </a:rPr>
              <a:t>2.- 05 Técnicas de Programación.PDF</a:t>
            </a:r>
          </a:p>
          <a:p>
            <a:pPr marL="0" indent="0">
              <a:buNone/>
            </a:pPr>
            <a:endParaRPr lang="es-ES" sz="2200" dirty="0"/>
          </a:p>
          <a:p>
            <a:pPr marL="0" indent="0">
              <a:buNone/>
            </a:pPr>
            <a:endParaRPr lang="es-ES" sz="2200" dirty="0"/>
          </a:p>
        </p:txBody>
      </p:sp>
    </p:spTree>
    <p:extLst>
      <p:ext uri="{BB962C8B-B14F-4D97-AF65-F5344CB8AC3E}">
        <p14:creationId xmlns:p14="http://schemas.microsoft.com/office/powerpoint/2010/main" val="221326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04412" y="431922"/>
            <a:ext cx="3356688" cy="828432"/>
          </a:xfrm>
          <a:noFill/>
        </p:spPr>
        <p:txBody>
          <a:bodyPr wrap="none" lIns="0" tIns="0" rIns="0" rtlCol="0">
            <a:spAutoFit/>
          </a:bodyPr>
          <a:lstStyle/>
          <a:p>
            <a:pPr algn="l">
              <a:lnSpc>
                <a:spcPts val="6100"/>
              </a:lnSpc>
            </a:pPr>
            <a:r>
              <a:rPr lang="es-MX" sz="4397" b="1" i="1" dirty="0">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Definiciones</a:t>
            </a:r>
            <a:endParaRPr lang="es-AR" sz="4397" b="1" i="1" dirty="0">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sp>
        <p:nvSpPr>
          <p:cNvPr id="3" name="Marcador de contenido 2"/>
          <p:cNvSpPr>
            <a:spLocks noGrp="1"/>
          </p:cNvSpPr>
          <p:nvPr>
            <p:ph idx="1"/>
          </p:nvPr>
        </p:nvSpPr>
        <p:spPr>
          <a:xfrm>
            <a:off x="457200" y="1600200"/>
            <a:ext cx="8229600" cy="5151437"/>
          </a:xfrm>
        </p:spPr>
        <p:txBody>
          <a:bodyPr>
            <a:noAutofit/>
          </a:bodyPr>
          <a:lstStyle/>
          <a:p>
            <a:pPr lvl="0"/>
            <a:r>
              <a:rPr lang="es-AR" sz="2000" b="1" dirty="0"/>
              <a:t>Hardware:</a:t>
            </a:r>
            <a:r>
              <a:rPr lang="es-AR" sz="2000" dirty="0"/>
              <a:t> Es el conjunto de circuitos electrónicos que forman el sistema programable o, dicho de otra forma, </a:t>
            </a:r>
            <a:r>
              <a:rPr lang="es-AR" sz="2000" b="1" dirty="0"/>
              <a:t>es la parte física del sistema</a:t>
            </a:r>
            <a:r>
              <a:rPr lang="es-AR" sz="2000" dirty="0"/>
              <a:t>.</a:t>
            </a:r>
          </a:p>
          <a:p>
            <a:pPr lvl="0"/>
            <a:endParaRPr lang="es-ES" sz="2000" dirty="0"/>
          </a:p>
          <a:p>
            <a:pPr lvl="0"/>
            <a:r>
              <a:rPr lang="es-AR" sz="2000" b="1" dirty="0"/>
              <a:t>Software:</a:t>
            </a:r>
            <a:r>
              <a:rPr lang="es-AR" sz="2000" dirty="0"/>
              <a:t> Es el </a:t>
            </a:r>
            <a:r>
              <a:rPr lang="es-AR" sz="2000" b="1" dirty="0"/>
              <a:t>conjunto de programas y aplicaciones</a:t>
            </a:r>
            <a:r>
              <a:rPr lang="es-AR" sz="2000" dirty="0"/>
              <a:t> formado por instrucciones y rutinas que se utilizan para programar y coordinar al sistema programable. También se denomina software al conjunto de lenguajes empleados para elaborar dichos programas.</a:t>
            </a:r>
          </a:p>
          <a:p>
            <a:pPr lvl="0"/>
            <a:endParaRPr lang="es-ES" sz="2000" dirty="0"/>
          </a:p>
          <a:p>
            <a:pPr lvl="0"/>
            <a:r>
              <a:rPr lang="es-AR" sz="2000" b="1" dirty="0"/>
              <a:t>Firmware:</a:t>
            </a:r>
            <a:r>
              <a:rPr lang="es-AR" sz="2000" dirty="0"/>
              <a:t> Es un </a:t>
            </a:r>
            <a:r>
              <a:rPr lang="es-AR" sz="2000" b="1" dirty="0"/>
              <a:t>"software" grabado en la estructura electrónica</a:t>
            </a:r>
            <a:r>
              <a:rPr lang="es-AR" sz="2000" dirty="0"/>
              <a:t> del sistema programable y que el usuario en principio no puede alterar. </a:t>
            </a:r>
          </a:p>
          <a:p>
            <a:pPr marL="0" lvl="0" indent="0">
              <a:buNone/>
            </a:pPr>
            <a:endParaRPr lang="es-AR" sz="2000" b="1" dirty="0"/>
          </a:p>
          <a:p>
            <a:pPr marL="0" lvl="0" indent="0">
              <a:buNone/>
            </a:pPr>
            <a:r>
              <a:rPr lang="es-AR" sz="2000" b="1" dirty="0"/>
              <a:t>En los ordenadores personales, la BIOS (Basic Input/Output </a:t>
            </a:r>
            <a:r>
              <a:rPr lang="es-AR" sz="2000" b="1" dirty="0" err="1"/>
              <a:t>System</a:t>
            </a:r>
            <a:r>
              <a:rPr lang="es-AR" sz="2000" b="1" dirty="0"/>
              <a:t>)</a:t>
            </a:r>
            <a:r>
              <a:rPr lang="es-AR" sz="2000" dirty="0"/>
              <a:t> utiliza firmware y contiene un grupo de programas que sirven de intermediario entre el software y hardware.</a:t>
            </a:r>
          </a:p>
        </p:txBody>
      </p:sp>
    </p:spTree>
    <p:extLst>
      <p:ext uri="{BB962C8B-B14F-4D97-AF65-F5344CB8AC3E}">
        <p14:creationId xmlns:p14="http://schemas.microsoft.com/office/powerpoint/2010/main" val="34230309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9257" y="5033771"/>
            <a:ext cx="10075164" cy="838962"/>
          </a:xfrm>
          <a:custGeom>
            <a:avLst/>
            <a:gdLst>
              <a:gd name="connsiteX0" fmla="*/ 0 w 10075164"/>
              <a:gd name="connsiteY0" fmla="*/ 0 h 838962"/>
              <a:gd name="connsiteX1" fmla="*/ 0 w 10075164"/>
              <a:gd name="connsiteY1" fmla="*/ 838962 h 838962"/>
              <a:gd name="connsiteX2" fmla="*/ 10075164 w 10075164"/>
              <a:gd name="connsiteY2" fmla="*/ 838962 h 838962"/>
              <a:gd name="connsiteX3" fmla="*/ 10075164 w 10075164"/>
              <a:gd name="connsiteY3" fmla="*/ 0 h 838962"/>
              <a:gd name="connsiteX4" fmla="*/ 0 w 10075164"/>
              <a:gd name="connsiteY4" fmla="*/ 0 h 8389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2">
                <a:moveTo>
                  <a:pt x="0" y="0"/>
                </a:moveTo>
                <a:lnTo>
                  <a:pt x="0" y="838962"/>
                </a:lnTo>
                <a:lnTo>
                  <a:pt x="10075164" y="838962"/>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9257" y="5885434"/>
            <a:ext cx="10075164" cy="825500"/>
          </a:xfrm>
          <a:custGeom>
            <a:avLst/>
            <a:gdLst>
              <a:gd name="connsiteX0" fmla="*/ 0 w 10075164"/>
              <a:gd name="connsiteY0" fmla="*/ 0 h 825500"/>
              <a:gd name="connsiteX1" fmla="*/ 10075164 w 10075164"/>
              <a:gd name="connsiteY1" fmla="*/ 0 h 825500"/>
              <a:gd name="connsiteX2" fmla="*/ 10075164 w 10075164"/>
              <a:gd name="connsiteY2" fmla="*/ 825499 h 825500"/>
              <a:gd name="connsiteX3" fmla="*/ 0 w 10075164"/>
              <a:gd name="connsiteY3" fmla="*/ 825499 h 825500"/>
              <a:gd name="connsiteX4" fmla="*/ 0 w 10075164"/>
              <a:gd name="connsiteY4" fmla="*/ 0 h 82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25500">
                <a:moveTo>
                  <a:pt x="0" y="0"/>
                </a:moveTo>
                <a:lnTo>
                  <a:pt x="10075164" y="0"/>
                </a:lnTo>
                <a:lnTo>
                  <a:pt x="10075164" y="825499"/>
                </a:lnTo>
                <a:lnTo>
                  <a:pt x="0" y="8254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09257" y="6711695"/>
            <a:ext cx="10075164" cy="845058"/>
          </a:xfrm>
          <a:custGeom>
            <a:avLst/>
            <a:gdLst>
              <a:gd name="connsiteX0" fmla="*/ 0 w 10075164"/>
              <a:gd name="connsiteY0" fmla="*/ 0 h 845058"/>
              <a:gd name="connsiteX1" fmla="*/ 0 w 10075164"/>
              <a:gd name="connsiteY1" fmla="*/ 845058 h 845058"/>
              <a:gd name="connsiteX2" fmla="*/ 10075164 w 10075164"/>
              <a:gd name="connsiteY2" fmla="*/ 845058 h 845058"/>
              <a:gd name="connsiteX3" fmla="*/ 10075164 w 10075164"/>
              <a:gd name="connsiteY3" fmla="*/ 0 h 845058"/>
              <a:gd name="connsiteX4" fmla="*/ 0 w 10075164"/>
              <a:gd name="connsiteY4" fmla="*/ 0 h 84505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45058">
                <a:moveTo>
                  <a:pt x="0" y="0"/>
                </a:moveTo>
                <a:lnTo>
                  <a:pt x="0" y="845058"/>
                </a:lnTo>
                <a:lnTo>
                  <a:pt x="10075164" y="845058"/>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表格 4"/>
          <p:cNvGraphicFramePr>
            <a:graphicFrameLocks noGrp="1"/>
          </p:cNvGraphicFramePr>
          <p:nvPr>
            <p:extLst>
              <p:ext uri="{D42A27DB-BD31-4B8C-83A1-F6EECF244321}">
                <p14:modId xmlns:p14="http://schemas.microsoft.com/office/powerpoint/2010/main" val="3636784020"/>
              </p:ext>
            </p:extLst>
          </p:nvPr>
        </p:nvGraphicFramePr>
        <p:xfrm>
          <a:off x="897140" y="1671065"/>
          <a:ext cx="9279635" cy="5308472"/>
        </p:xfrm>
        <a:graphic>
          <a:graphicData uri="http://schemas.openxmlformats.org/drawingml/2006/table">
            <a:tbl>
              <a:tblPr/>
              <a:tblGrid>
                <a:gridCol w="3092576">
                  <a:extLst>
                    <a:ext uri="{9D8B030D-6E8A-4147-A177-3AD203B41FA5}">
                      <a16:colId xmlns:a16="http://schemas.microsoft.com/office/drawing/2014/main" val="20000"/>
                    </a:ext>
                  </a:extLst>
                </a:gridCol>
                <a:gridCol w="3094482">
                  <a:extLst>
                    <a:ext uri="{9D8B030D-6E8A-4147-A177-3AD203B41FA5}">
                      <a16:colId xmlns:a16="http://schemas.microsoft.com/office/drawing/2014/main" val="20001"/>
                    </a:ext>
                  </a:extLst>
                </a:gridCol>
                <a:gridCol w="3092577">
                  <a:extLst>
                    <a:ext uri="{9D8B030D-6E8A-4147-A177-3AD203B41FA5}">
                      <a16:colId xmlns:a16="http://schemas.microsoft.com/office/drawing/2014/main" val="20002"/>
                    </a:ext>
                  </a:extLst>
                </a:gridCol>
              </a:tblGrid>
              <a:tr h="632841">
                <a:tc>
                  <a:txBody>
                    <a:bodyPr/>
                    <a:lstStyle/>
                    <a:p>
                      <a:pPr algn="ctr"/>
                      <a:r>
                        <a:rPr lang="en-US" altLang="zh-CN" sz="3084" b="1" dirty="0">
                          <a:solidFill>
                            <a:srgbClr val="000000"/>
                          </a:solidFill>
                          <a:latin typeface="Times New Roman" pitchFamily="18" charset="0"/>
                          <a:cs typeface="Times New Roman" pitchFamily="18" charset="0"/>
                        </a:rPr>
                        <a:t>TIPO</a:t>
                      </a:r>
                      <a:endParaRPr lang="zh-CN" altLang="en-US" sz="3084" b="1" dirty="0">
                        <a:solidFill>
                          <a:srgbClr val="000000"/>
                        </a:solidFill>
                        <a:latin typeface="Times New Roman" pitchFamily="18" charset="0"/>
                        <a:cs typeface="Times New Roman" pitchFamily="18" charset="0"/>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3084" b="1" dirty="0">
                          <a:solidFill>
                            <a:srgbClr val="000000"/>
                          </a:solidFill>
                          <a:latin typeface="Times New Roman" pitchFamily="18" charset="0"/>
                          <a:cs typeface="Times New Roman" pitchFamily="18" charset="0"/>
                        </a:rPr>
                        <a:t>SINTAXIS</a:t>
                      </a:r>
                      <a:endParaRPr lang="zh-CN" altLang="en-US" sz="3084" b="1" dirty="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3084" b="1" dirty="0">
                          <a:solidFill>
                            <a:srgbClr val="000000"/>
                          </a:solidFill>
                          <a:latin typeface="Times New Roman" pitchFamily="18" charset="0"/>
                          <a:cs typeface="Times New Roman" pitchFamily="18" charset="0"/>
                        </a:rPr>
                        <a:t>Ejemplo</a:t>
                      </a:r>
                      <a:endParaRPr lang="zh-CN" altLang="en-US" sz="3084" b="1" dirty="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315592">
                <a:tc>
                  <a:txBody>
                    <a:bodyPr/>
                    <a:lstStyle/>
                    <a:p>
                      <a:pPr algn="l"/>
                      <a:r>
                        <a:rPr lang="en-US" altLang="zh-CN" sz="3084" b="1" dirty="0">
                          <a:solidFill>
                            <a:srgbClr val="FF0000"/>
                          </a:solidFill>
                          <a:latin typeface="Times New Roman" pitchFamily="18" charset="0"/>
                          <a:cs typeface="Times New Roman" pitchFamily="18" charset="0"/>
                        </a:rPr>
                        <a:t>Decimal</a:t>
                      </a:r>
                      <a:endParaRPr lang="zh-CN" altLang="en-US" sz="3084" b="1" dirty="0">
                        <a:solidFill>
                          <a:srgbClr val="FF0000"/>
                        </a:solidFill>
                        <a:latin typeface="Times New Roman" pitchFamily="18" charset="0"/>
                        <a:cs typeface="Times New Roman" pitchFamily="18" charset="0"/>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2202" b="1" dirty="0">
                          <a:solidFill>
                            <a:srgbClr val="000000"/>
                          </a:solidFill>
                          <a:latin typeface="Times New Roman" pitchFamily="18" charset="0"/>
                          <a:cs typeface="Times New Roman" pitchFamily="18" charset="0"/>
                        </a:rPr>
                        <a:t>D’&lt;cantidad&gt;’</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d’&lt;cantidad&gt;’</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.&lt;cantidad&gt;&lt;cantidad&gt;</a:t>
                      </a:r>
                      <a:endParaRPr lang="zh-CN" altLang="en-US" sz="2202" b="1" dirty="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2202" b="1" dirty="0" err="1">
                          <a:solidFill>
                            <a:srgbClr val="000000"/>
                          </a:solidFill>
                          <a:latin typeface="Times New Roman" pitchFamily="18" charset="0"/>
                          <a:cs typeface="Times New Roman" pitchFamily="18" charset="0"/>
                        </a:rPr>
                        <a:t>Movlwl</a:t>
                      </a:r>
                      <a:r>
                        <a:rPr lang="en-US" altLang="zh-CN" sz="2202" b="1" dirty="0">
                          <a:solidFill>
                            <a:srgbClr val="000000"/>
                          </a:solidFill>
                          <a:latin typeface="Times New Roman" pitchFamily="18" charset="0"/>
                          <a:cs typeface="Times New Roman" pitchFamily="18" charset="0"/>
                        </a:rPr>
                        <a:t> </a:t>
                      </a:r>
                      <a:r>
                        <a:rPr lang="en-US" altLang="zh-CN" sz="2202" b="1" dirty="0">
                          <a:solidFill>
                            <a:srgbClr val="FF0000"/>
                          </a:solidFill>
                          <a:latin typeface="Times New Roman" pitchFamily="18" charset="0"/>
                          <a:cs typeface="Times New Roman" pitchFamily="18" charset="0"/>
                        </a:rPr>
                        <a:t>D</a:t>
                      </a:r>
                      <a:r>
                        <a:rPr lang="en-US" altLang="zh-CN" sz="2202" b="1" dirty="0">
                          <a:solidFill>
                            <a:srgbClr val="000000"/>
                          </a:solidFill>
                          <a:latin typeface="Times New Roman" pitchFamily="18" charset="0"/>
                          <a:cs typeface="Times New Roman" pitchFamily="18" charset="0"/>
                        </a:rPr>
                        <a:t>’109’</a:t>
                      </a:r>
                      <a:endParaRPr lang="zh-CN" altLang="en-US" sz="2202" b="1" dirty="0">
                        <a:solidFill>
                          <a:srgbClr val="000000"/>
                        </a:solidFill>
                        <a:latin typeface="Times New Roman" pitchFamily="18" charset="0"/>
                        <a:cs typeface="Times New Roman" pitchFamily="18" charset="0"/>
                      </a:endParaRPr>
                    </a:p>
                    <a:p>
                      <a:pPr algn="l"/>
                      <a:r>
                        <a:rPr lang="en-US" altLang="zh-CN" sz="2202" b="1" dirty="0" err="1">
                          <a:solidFill>
                            <a:srgbClr val="000000"/>
                          </a:solidFill>
                          <a:latin typeface="Times New Roman" pitchFamily="18" charset="0"/>
                          <a:cs typeface="Times New Roman" pitchFamily="18" charset="0"/>
                        </a:rPr>
                        <a:t>Movlw</a:t>
                      </a:r>
                      <a:r>
                        <a:rPr lang="en-US" altLang="zh-CN" sz="2202" b="1" dirty="0">
                          <a:solidFill>
                            <a:srgbClr val="000000"/>
                          </a:solidFill>
                          <a:latin typeface="Times New Roman" pitchFamily="18" charset="0"/>
                          <a:cs typeface="Times New Roman" pitchFamily="18" charset="0"/>
                        </a:rPr>
                        <a:t> </a:t>
                      </a:r>
                      <a:r>
                        <a:rPr lang="en-US" altLang="zh-CN" sz="2202" b="1" dirty="0">
                          <a:solidFill>
                            <a:srgbClr val="FF0000"/>
                          </a:solidFill>
                          <a:latin typeface="Times New Roman" pitchFamily="18" charset="0"/>
                          <a:cs typeface="Times New Roman" pitchFamily="18" charset="0"/>
                        </a:rPr>
                        <a:t>d</a:t>
                      </a:r>
                      <a:r>
                        <a:rPr lang="en-US" altLang="zh-CN" sz="2202" b="1" dirty="0">
                          <a:solidFill>
                            <a:srgbClr val="000000"/>
                          </a:solidFill>
                          <a:latin typeface="Times New Roman" pitchFamily="18" charset="0"/>
                          <a:cs typeface="Times New Roman" pitchFamily="18" charset="0"/>
                        </a:rPr>
                        <a:t>’109’</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Movlw</a:t>
                      </a:r>
                      <a:r>
                        <a:rPr lang="en-US" altLang="zh-CN" sz="2202" b="1" dirty="0">
                          <a:solidFill>
                            <a:srgbClr val="FF0000"/>
                          </a:solidFill>
                          <a:latin typeface="Times New Roman" pitchFamily="18" charset="0"/>
                          <a:cs typeface="Times New Roman" pitchFamily="18" charset="0"/>
                        </a:rPr>
                        <a:t>.</a:t>
                      </a:r>
                      <a:r>
                        <a:rPr lang="en-US" altLang="zh-CN" sz="2202" b="1" dirty="0">
                          <a:solidFill>
                            <a:srgbClr val="000000"/>
                          </a:solidFill>
                          <a:latin typeface="Times New Roman" pitchFamily="18" charset="0"/>
                          <a:cs typeface="Times New Roman" pitchFamily="18" charset="0"/>
                        </a:rPr>
                        <a:t>109 109</a:t>
                      </a:r>
                      <a:endParaRPr lang="zh-CN" altLang="en-US" sz="2202" b="1" dirty="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044827">
                <a:tc>
                  <a:txBody>
                    <a:bodyPr/>
                    <a:lstStyle/>
                    <a:p>
                      <a:pPr algn="l"/>
                      <a:r>
                        <a:rPr lang="en-US" altLang="zh-CN" sz="3084" b="1" dirty="0">
                          <a:solidFill>
                            <a:srgbClr val="FF0000"/>
                          </a:solidFill>
                          <a:latin typeface="Times New Roman" pitchFamily="18" charset="0"/>
                          <a:cs typeface="Times New Roman" pitchFamily="18" charset="0"/>
                        </a:rPr>
                        <a:t>Hexadecimal</a:t>
                      </a:r>
                      <a:endParaRPr lang="zh-CN" altLang="en-US" sz="3084" b="1" dirty="0">
                        <a:solidFill>
                          <a:srgbClr val="FF0000"/>
                        </a:solidFill>
                        <a:latin typeface="Times New Roman" pitchFamily="18" charset="0"/>
                        <a:cs typeface="Times New Roman" pitchFamily="18" charset="0"/>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2202" b="1" dirty="0">
                          <a:solidFill>
                            <a:srgbClr val="000000"/>
                          </a:solidFill>
                          <a:latin typeface="Times New Roman" pitchFamily="18" charset="0"/>
                          <a:cs typeface="Times New Roman" pitchFamily="18" charset="0"/>
                        </a:rPr>
                        <a:t>H’&lt;cantidad&gt;’</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h’&lt;cantidad&gt;’</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0x&lt;cantidad&gt;</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&lt;cantidad&gt;H</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&lt;cantidad&gt;h</a:t>
                      </a:r>
                      <a:endParaRPr lang="zh-CN" altLang="en-US" sz="2202" b="1" dirty="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2202" b="1" dirty="0">
                          <a:solidFill>
                            <a:srgbClr val="000000"/>
                          </a:solidFill>
                          <a:latin typeface="Times New Roman" pitchFamily="18" charset="0"/>
                          <a:cs typeface="Times New Roman" pitchFamily="18" charset="0"/>
                        </a:rPr>
                        <a:t>Movlw</a:t>
                      </a:r>
                      <a:r>
                        <a:rPr lang="en-US" altLang="zh-CN" sz="2202" b="1" dirty="0">
                          <a:solidFill>
                            <a:srgbClr val="FF0000"/>
                          </a:solidFill>
                          <a:latin typeface="Times New Roman" pitchFamily="18" charset="0"/>
                          <a:cs typeface="Times New Roman" pitchFamily="18" charset="0"/>
                        </a:rPr>
                        <a:t>H</a:t>
                      </a:r>
                      <a:r>
                        <a:rPr lang="en-US" altLang="zh-CN" sz="2202" b="1" dirty="0">
                          <a:solidFill>
                            <a:srgbClr val="000000"/>
                          </a:solidFill>
                          <a:latin typeface="Times New Roman" pitchFamily="18" charset="0"/>
                          <a:cs typeface="Times New Roman" pitchFamily="18" charset="0"/>
                        </a:rPr>
                        <a:t>’6D’</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momovlwl</a:t>
                      </a:r>
                      <a:r>
                        <a:rPr lang="en-US" altLang="zh-CN" sz="2202" b="1" dirty="0">
                          <a:solidFill>
                            <a:srgbClr val="FF0000"/>
                          </a:solidFill>
                          <a:latin typeface="Times New Roman" pitchFamily="18" charset="0"/>
                          <a:cs typeface="Times New Roman" pitchFamily="18" charset="0"/>
                        </a:rPr>
                        <a:t>h</a:t>
                      </a:r>
                      <a:r>
                        <a:rPr lang="en-US" altLang="zh-CN" sz="2202" b="1" dirty="0">
                          <a:solidFill>
                            <a:srgbClr val="000000"/>
                          </a:solidFill>
                          <a:latin typeface="Times New Roman" pitchFamily="18" charset="0"/>
                          <a:cs typeface="Times New Roman" pitchFamily="18" charset="0"/>
                        </a:rPr>
                        <a:t>’6D’</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movlw0</a:t>
                      </a:r>
                      <a:r>
                        <a:rPr lang="en-US" altLang="zh-CN" sz="2202" b="1" dirty="0">
                          <a:solidFill>
                            <a:srgbClr val="FF0000"/>
                          </a:solidFill>
                          <a:latin typeface="Times New Roman" pitchFamily="18" charset="0"/>
                          <a:cs typeface="Times New Roman" pitchFamily="18" charset="0"/>
                        </a:rPr>
                        <a:t>x</a:t>
                      </a:r>
                      <a:r>
                        <a:rPr lang="en-US" altLang="zh-CN" sz="2202" b="1" dirty="0">
                          <a:solidFill>
                            <a:srgbClr val="000000"/>
                          </a:solidFill>
                          <a:latin typeface="Times New Roman" pitchFamily="18" charset="0"/>
                          <a:cs typeface="Times New Roman" pitchFamily="18" charset="0"/>
                        </a:rPr>
                        <a:t>6D</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movlw6D</a:t>
                      </a:r>
                      <a:r>
                        <a:rPr lang="en-US" altLang="zh-CN" sz="2202" b="1" dirty="0">
                          <a:solidFill>
                            <a:srgbClr val="FF0000"/>
                          </a:solidFill>
                          <a:latin typeface="Times New Roman" pitchFamily="18" charset="0"/>
                          <a:cs typeface="Times New Roman" pitchFamily="18" charset="0"/>
                        </a:rPr>
                        <a:t>H</a:t>
                      </a:r>
                      <a:endParaRPr lang="zh-CN" altLang="en-US" sz="2202" b="1" dirty="0">
                        <a:solidFill>
                          <a:srgbClr val="FF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movlw6D</a:t>
                      </a:r>
                      <a:r>
                        <a:rPr lang="en-US" altLang="zh-CN" sz="2202" b="1" dirty="0">
                          <a:solidFill>
                            <a:srgbClr val="FF0000"/>
                          </a:solidFill>
                          <a:latin typeface="Times New Roman" pitchFamily="18" charset="0"/>
                          <a:cs typeface="Times New Roman" pitchFamily="18" charset="0"/>
                        </a:rPr>
                        <a:t>h</a:t>
                      </a:r>
                      <a:endParaRPr lang="zh-CN" altLang="en-US" sz="2202" b="1" dirty="0">
                        <a:solidFill>
                          <a:srgbClr val="FF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15212">
                <a:tc>
                  <a:txBody>
                    <a:bodyPr/>
                    <a:lstStyle/>
                    <a:p>
                      <a:pPr algn="l"/>
                      <a:r>
                        <a:rPr lang="en-US" altLang="zh-CN" sz="3084" b="1" dirty="0">
                          <a:solidFill>
                            <a:srgbClr val="FF0000"/>
                          </a:solidFill>
                          <a:latin typeface="Times New Roman" pitchFamily="18" charset="0"/>
                          <a:cs typeface="Times New Roman" pitchFamily="18" charset="0"/>
                        </a:rPr>
                        <a:t>Octal</a:t>
                      </a:r>
                      <a:endParaRPr lang="zh-CN" altLang="en-US" sz="3084" b="1" dirty="0">
                        <a:solidFill>
                          <a:srgbClr val="FF0000"/>
                        </a:solidFill>
                        <a:latin typeface="Times New Roman" pitchFamily="18" charset="0"/>
                        <a:cs typeface="Times New Roman" pitchFamily="18" charset="0"/>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mpd="sng">
                      <a:solidFill>
                        <a:srgbClr val="000000"/>
                      </a:solidFill>
                      <a:prstDash val="solid"/>
                    </a:lnB>
                    <a:solidFill>
                      <a:srgbClr val="FFFFFF"/>
                    </a:solidFill>
                  </a:tcPr>
                </a:tc>
                <a:tc>
                  <a:txBody>
                    <a:bodyPr/>
                    <a:lstStyle/>
                    <a:p>
                      <a:pPr algn="l"/>
                      <a:r>
                        <a:rPr lang="en-US" altLang="zh-CN" sz="2202" b="1" dirty="0">
                          <a:solidFill>
                            <a:srgbClr val="000000"/>
                          </a:solidFill>
                          <a:latin typeface="Times New Roman" pitchFamily="18" charset="0"/>
                          <a:cs typeface="Times New Roman" pitchFamily="18" charset="0"/>
                        </a:rPr>
                        <a:t>O’&lt;cantidad&gt;’</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o’&lt;cantidad&gt;’</a:t>
                      </a:r>
                      <a:endParaRPr lang="zh-CN" altLang="en-US" sz="2202" b="1" dirty="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2202" b="1" dirty="0">
                          <a:solidFill>
                            <a:srgbClr val="000000"/>
                          </a:solidFill>
                          <a:latin typeface="Times New Roman" pitchFamily="18" charset="0"/>
                          <a:cs typeface="Times New Roman" pitchFamily="18" charset="0"/>
                        </a:rPr>
                        <a:t>Movlw</a:t>
                      </a:r>
                      <a:r>
                        <a:rPr lang="en-US" altLang="zh-CN" sz="2202" b="1" dirty="0">
                          <a:solidFill>
                            <a:srgbClr val="FF0000"/>
                          </a:solidFill>
                          <a:latin typeface="Times New Roman" pitchFamily="18" charset="0"/>
                          <a:cs typeface="Times New Roman" pitchFamily="18" charset="0"/>
                        </a:rPr>
                        <a:t>O</a:t>
                      </a:r>
                      <a:r>
                        <a:rPr lang="en-US" altLang="zh-CN" sz="2202" b="1" dirty="0">
                          <a:solidFill>
                            <a:srgbClr val="000000"/>
                          </a:solidFill>
                          <a:latin typeface="Times New Roman" pitchFamily="18" charset="0"/>
                          <a:cs typeface="Times New Roman" pitchFamily="18" charset="0"/>
                        </a:rPr>
                        <a:t>’155’</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movlw</a:t>
                      </a:r>
                      <a:r>
                        <a:rPr lang="en-US" altLang="zh-CN" sz="2202" b="1" dirty="0">
                          <a:solidFill>
                            <a:srgbClr val="FF0000"/>
                          </a:solidFill>
                          <a:latin typeface="Times New Roman" pitchFamily="18" charset="0"/>
                          <a:cs typeface="Times New Roman" pitchFamily="18" charset="0"/>
                        </a:rPr>
                        <a:t>o</a:t>
                      </a:r>
                      <a:r>
                        <a:rPr lang="en-US" altLang="zh-CN" sz="2202" b="1" dirty="0">
                          <a:solidFill>
                            <a:srgbClr val="000000"/>
                          </a:solidFill>
                          <a:latin typeface="Times New Roman" pitchFamily="18" charset="0"/>
                          <a:cs typeface="Times New Roman" pitchFamily="18" charset="0"/>
                        </a:rPr>
                        <a:t>’155’</a:t>
                      </a:r>
                      <a:endParaRPr lang="zh-CN" altLang="en-US" sz="2202" b="1" dirty="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2997200" y="355600"/>
            <a:ext cx="7233519" cy="398892"/>
          </a:xfrm>
          <a:prstGeom prst="rect">
            <a:avLst/>
          </a:prstGeom>
          <a:noFill/>
        </p:spPr>
        <p:txBody>
          <a:bodyPr wrap="none" lIns="0" tIns="0" rIns="0" rtlCol="0">
            <a:spAutoFit/>
          </a:bodyPr>
          <a:lstStyle/>
          <a:p>
            <a:pPr>
              <a:lnSpc>
                <a:spcPts val="2400"/>
              </a:lnSpc>
              <a:tabLst/>
            </a:pPr>
            <a:r>
              <a:rPr lang="en-US" altLang="zh-CN" sz="3600" b="1" i="1" dirty="0">
                <a:solidFill>
                  <a:srgbClr val="FF0000"/>
                </a:solidFill>
                <a:effectLst>
                  <a:outerShdw blurRad="38100" dist="38100" dir="2700000" algn="tl">
                    <a:srgbClr val="000000">
                      <a:alpha val="43137"/>
                    </a:srgbClr>
                  </a:outerShdw>
                </a:effectLst>
                <a:latin typeface="Calibri" panose="020F0502020204030204" pitchFamily="34" charset="0"/>
              </a:rPr>
              <a:t>Constante Numéricas y Alfanuméricas</a:t>
            </a:r>
          </a:p>
        </p:txBody>
      </p:sp>
    </p:spTree>
    <p:extLst>
      <p:ext uri="{BB962C8B-B14F-4D97-AF65-F5344CB8AC3E}">
        <p14:creationId xmlns:p14="http://schemas.microsoft.com/office/powerpoint/2010/main" val="10968044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表格 4"/>
          <p:cNvGraphicFramePr>
            <a:graphicFrameLocks noGrp="1"/>
          </p:cNvGraphicFramePr>
          <p:nvPr>
            <p:extLst>
              <p:ext uri="{D42A27DB-BD31-4B8C-83A1-F6EECF244321}">
                <p14:modId xmlns:p14="http://schemas.microsoft.com/office/powerpoint/2010/main" val="4205741895"/>
              </p:ext>
            </p:extLst>
          </p:nvPr>
        </p:nvGraphicFramePr>
        <p:xfrm>
          <a:off x="897140" y="1671065"/>
          <a:ext cx="9279635" cy="5112638"/>
        </p:xfrm>
        <a:graphic>
          <a:graphicData uri="http://schemas.openxmlformats.org/drawingml/2006/table">
            <a:tbl>
              <a:tblPr/>
              <a:tblGrid>
                <a:gridCol w="3092576">
                  <a:extLst>
                    <a:ext uri="{9D8B030D-6E8A-4147-A177-3AD203B41FA5}">
                      <a16:colId xmlns:a16="http://schemas.microsoft.com/office/drawing/2014/main" val="20000"/>
                    </a:ext>
                  </a:extLst>
                </a:gridCol>
                <a:gridCol w="3094482">
                  <a:extLst>
                    <a:ext uri="{9D8B030D-6E8A-4147-A177-3AD203B41FA5}">
                      <a16:colId xmlns:a16="http://schemas.microsoft.com/office/drawing/2014/main" val="20001"/>
                    </a:ext>
                  </a:extLst>
                </a:gridCol>
                <a:gridCol w="3092577">
                  <a:extLst>
                    <a:ext uri="{9D8B030D-6E8A-4147-A177-3AD203B41FA5}">
                      <a16:colId xmlns:a16="http://schemas.microsoft.com/office/drawing/2014/main" val="20002"/>
                    </a:ext>
                  </a:extLst>
                </a:gridCol>
              </a:tblGrid>
              <a:tr h="683133">
                <a:tc>
                  <a:txBody>
                    <a:bodyPr/>
                    <a:lstStyle/>
                    <a:p>
                      <a:pPr algn="ctr"/>
                      <a:r>
                        <a:rPr lang="en-US" altLang="zh-CN" sz="3084" b="1" dirty="0">
                          <a:solidFill>
                            <a:srgbClr val="000000"/>
                          </a:solidFill>
                          <a:latin typeface="Times New Roman" pitchFamily="18" charset="0"/>
                          <a:cs typeface="Times New Roman" pitchFamily="18" charset="0"/>
                        </a:rPr>
                        <a:t>TIPO</a:t>
                      </a:r>
                      <a:endParaRPr lang="zh-CN" altLang="en-US" sz="3084" b="1" dirty="0">
                        <a:solidFill>
                          <a:srgbClr val="000000"/>
                        </a:solidFill>
                        <a:latin typeface="Times New Roman" pitchFamily="18" charset="0"/>
                        <a:cs typeface="Times New Roman" pitchFamily="18" charset="0"/>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3084" b="1" dirty="0">
                          <a:solidFill>
                            <a:srgbClr val="000000"/>
                          </a:solidFill>
                          <a:latin typeface="Times New Roman" pitchFamily="18" charset="0"/>
                          <a:cs typeface="Times New Roman" pitchFamily="18" charset="0"/>
                        </a:rPr>
                        <a:t>SINTAXIS</a:t>
                      </a:r>
                      <a:endParaRPr lang="zh-CN" altLang="en-US" sz="3084" b="1" dirty="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3084" b="1" dirty="0">
                          <a:solidFill>
                            <a:srgbClr val="000000"/>
                          </a:solidFill>
                          <a:latin typeface="Times New Roman" pitchFamily="18" charset="0"/>
                          <a:cs typeface="Times New Roman" pitchFamily="18" charset="0"/>
                        </a:rPr>
                        <a:t>Ejemplo</a:t>
                      </a:r>
                      <a:endParaRPr lang="zh-CN" altLang="en-US" sz="3084" b="1" dirty="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421130">
                <a:tc>
                  <a:txBody>
                    <a:bodyPr/>
                    <a:lstStyle/>
                    <a:p>
                      <a:pPr algn="l"/>
                      <a:r>
                        <a:rPr lang="en-US" altLang="zh-CN" sz="3084" b="1" dirty="0">
                          <a:solidFill>
                            <a:srgbClr val="FF0000"/>
                          </a:solidFill>
                          <a:latin typeface="Times New Roman" pitchFamily="18" charset="0"/>
                          <a:cs typeface="Times New Roman" pitchFamily="18" charset="0"/>
                        </a:rPr>
                        <a:t>Binario</a:t>
                      </a:r>
                      <a:endParaRPr lang="zh-CN" altLang="en-US" sz="3084" b="1" dirty="0">
                        <a:solidFill>
                          <a:srgbClr val="FF0000"/>
                        </a:solidFill>
                        <a:latin typeface="Times New Roman" pitchFamily="18" charset="0"/>
                        <a:cs typeface="Times New Roman" pitchFamily="18" charset="0"/>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2202" b="1" dirty="0">
                          <a:solidFill>
                            <a:srgbClr val="000000"/>
                          </a:solidFill>
                          <a:latin typeface="Times New Roman" pitchFamily="18" charset="0"/>
                          <a:cs typeface="Times New Roman" pitchFamily="18" charset="0"/>
                        </a:rPr>
                        <a:t>B’&lt;cantidad&gt;’</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b’&lt;cantidad&gt;’cantidad</a:t>
                      </a:r>
                      <a:endParaRPr lang="zh-CN" altLang="en-US" sz="2202" b="1" dirty="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2202" b="1" dirty="0">
                          <a:solidFill>
                            <a:srgbClr val="000000"/>
                          </a:solidFill>
                          <a:latin typeface="Times New Roman" pitchFamily="18" charset="0"/>
                          <a:cs typeface="Times New Roman" pitchFamily="18" charset="0"/>
                        </a:rPr>
                        <a:t>Movlw</a:t>
                      </a:r>
                      <a:r>
                        <a:rPr lang="en-US" altLang="zh-CN" sz="2202" b="1" dirty="0">
                          <a:solidFill>
                            <a:srgbClr val="FF0000"/>
                          </a:solidFill>
                          <a:latin typeface="Times New Roman" pitchFamily="18" charset="0"/>
                          <a:cs typeface="Times New Roman" pitchFamily="18" charset="0"/>
                        </a:rPr>
                        <a:t>B</a:t>
                      </a:r>
                      <a:r>
                        <a:rPr lang="en-US" altLang="zh-CN" sz="2202" b="1" dirty="0">
                          <a:solidFill>
                            <a:srgbClr val="000000"/>
                          </a:solidFill>
                          <a:latin typeface="Times New Roman" pitchFamily="18" charset="0"/>
                          <a:cs typeface="Times New Roman" pitchFamily="18" charset="0"/>
                        </a:rPr>
                        <a:t>’01101101’</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movlw</a:t>
                      </a:r>
                      <a:r>
                        <a:rPr lang="en-US" altLang="zh-CN" sz="2202" b="1" dirty="0">
                          <a:solidFill>
                            <a:srgbClr val="FF0000"/>
                          </a:solidFill>
                          <a:latin typeface="Times New Roman" pitchFamily="18" charset="0"/>
                          <a:cs typeface="Times New Roman" pitchFamily="18" charset="0"/>
                        </a:rPr>
                        <a:t>b</a:t>
                      </a:r>
                      <a:r>
                        <a:rPr lang="en-US" altLang="zh-CN" sz="2202" b="1" dirty="0">
                          <a:solidFill>
                            <a:srgbClr val="000000"/>
                          </a:solidFill>
                          <a:latin typeface="Times New Roman" pitchFamily="18" charset="0"/>
                          <a:cs typeface="Times New Roman" pitchFamily="18" charset="0"/>
                        </a:rPr>
                        <a:t>’01101101’</a:t>
                      </a:r>
                      <a:endParaRPr lang="zh-CN" altLang="en-US" sz="2202" b="1" dirty="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587245">
                <a:tc>
                  <a:txBody>
                    <a:bodyPr/>
                    <a:lstStyle/>
                    <a:p>
                      <a:pPr algn="l"/>
                      <a:r>
                        <a:rPr lang="en-US" altLang="zh-CN" sz="3084" b="1" dirty="0">
                          <a:solidFill>
                            <a:srgbClr val="FF0000"/>
                          </a:solidFill>
                          <a:latin typeface="Times New Roman" pitchFamily="18" charset="0"/>
                          <a:cs typeface="Times New Roman" pitchFamily="18" charset="0"/>
                        </a:rPr>
                        <a:t>ASCII</a:t>
                      </a:r>
                      <a:endParaRPr lang="zh-CN" altLang="en-US" sz="3084" b="1" dirty="0">
                        <a:solidFill>
                          <a:srgbClr val="FF0000"/>
                        </a:solidFill>
                        <a:latin typeface="Times New Roman" pitchFamily="18" charset="0"/>
                        <a:cs typeface="Times New Roman" pitchFamily="18" charset="0"/>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2202" b="1" dirty="0">
                          <a:solidFill>
                            <a:srgbClr val="000000"/>
                          </a:solidFill>
                          <a:latin typeface="Times New Roman" pitchFamily="18" charset="0"/>
                          <a:cs typeface="Times New Roman" pitchFamily="18" charset="0"/>
                        </a:rPr>
                        <a:t>A’&lt;carácter&gt;’&lt;carácter&gt;</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a’&lt;carácter&gt;’</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’&lt;carácter&gt;’&lt;carácter&gt;</a:t>
                      </a:r>
                      <a:endParaRPr lang="zh-CN" altLang="en-US" sz="2202" b="1" dirty="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2202" b="1" dirty="0">
                          <a:solidFill>
                            <a:srgbClr val="000000"/>
                          </a:solidFill>
                          <a:latin typeface="Times New Roman" pitchFamily="18" charset="0"/>
                          <a:cs typeface="Times New Roman" pitchFamily="18" charset="0"/>
                        </a:rPr>
                        <a:t>Movlw</a:t>
                      </a:r>
                      <a:r>
                        <a:rPr lang="en-US" altLang="zh-CN" sz="2202" b="1" dirty="0">
                          <a:solidFill>
                            <a:srgbClr val="FF0000"/>
                          </a:solidFill>
                          <a:latin typeface="Times New Roman" pitchFamily="18" charset="0"/>
                          <a:cs typeface="Times New Roman" pitchFamily="18" charset="0"/>
                        </a:rPr>
                        <a:t>A</a:t>
                      </a:r>
                      <a:r>
                        <a:rPr lang="en-US" altLang="zh-CN" sz="2202" b="1" dirty="0">
                          <a:solidFill>
                            <a:srgbClr val="000000"/>
                          </a:solidFill>
                          <a:latin typeface="Times New Roman" pitchFamily="18" charset="0"/>
                          <a:cs typeface="Times New Roman" pitchFamily="18" charset="0"/>
                        </a:rPr>
                        <a:t>’M’M</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movlw</a:t>
                      </a:r>
                      <a:r>
                        <a:rPr lang="en-US" altLang="zh-CN" sz="2202" b="1" dirty="0">
                          <a:solidFill>
                            <a:srgbClr val="FF0000"/>
                          </a:solidFill>
                          <a:latin typeface="Times New Roman" pitchFamily="18" charset="0"/>
                          <a:cs typeface="Times New Roman" pitchFamily="18" charset="0"/>
                        </a:rPr>
                        <a:t>a</a:t>
                      </a:r>
                      <a:r>
                        <a:rPr lang="en-US" altLang="zh-CN" sz="2202" b="1" dirty="0">
                          <a:solidFill>
                            <a:srgbClr val="000000"/>
                          </a:solidFill>
                          <a:latin typeface="Times New Roman" pitchFamily="18" charset="0"/>
                          <a:cs typeface="Times New Roman" pitchFamily="18" charset="0"/>
                        </a:rPr>
                        <a:t>’M’</a:t>
                      </a:r>
                      <a:endParaRPr lang="zh-CN" altLang="en-US" sz="2202" b="1" dirty="0">
                        <a:solidFill>
                          <a:srgbClr val="000000"/>
                        </a:solidFill>
                        <a:latin typeface="Times New Roman" pitchFamily="18" charset="0"/>
                        <a:cs typeface="Times New Roman" pitchFamily="18" charset="0"/>
                      </a:endParaRPr>
                    </a:p>
                    <a:p>
                      <a:pPr algn="l"/>
                      <a:r>
                        <a:rPr lang="en-US" altLang="zh-CN" sz="2202" b="1" dirty="0">
                          <a:solidFill>
                            <a:srgbClr val="000000"/>
                          </a:solidFill>
                          <a:latin typeface="Times New Roman" pitchFamily="18" charset="0"/>
                          <a:cs typeface="Times New Roman" pitchFamily="18" charset="0"/>
                        </a:rPr>
                        <a:t>movlw‘MM</a:t>
                      </a:r>
                      <a:endParaRPr lang="zh-CN" altLang="en-US" sz="2202" b="1" dirty="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21130">
                <a:tc>
                  <a:txBody>
                    <a:bodyPr/>
                    <a:lstStyle/>
                    <a:p>
                      <a:pPr algn="l"/>
                      <a:r>
                        <a:rPr lang="en-US" altLang="zh-CN" sz="3084" b="1" dirty="0">
                          <a:solidFill>
                            <a:srgbClr val="FF0000"/>
                          </a:solidFill>
                          <a:latin typeface="Times New Roman" pitchFamily="18" charset="0"/>
                          <a:cs typeface="Times New Roman" pitchFamily="18" charset="0"/>
                        </a:rPr>
                        <a:t>String</a:t>
                      </a:r>
                      <a:endParaRPr lang="zh-CN" altLang="en-US" sz="3084" b="1" dirty="0">
                        <a:solidFill>
                          <a:srgbClr val="FF0000"/>
                        </a:solidFill>
                        <a:latin typeface="Times New Roman" pitchFamily="18" charset="0"/>
                        <a:cs typeface="Times New Roman" pitchFamily="18" charset="0"/>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mpd="sng">
                      <a:solidFill>
                        <a:srgbClr val="000000"/>
                      </a:solidFill>
                      <a:prstDash val="solid"/>
                    </a:lnB>
                    <a:solidFill>
                      <a:srgbClr val="FFFFFF"/>
                    </a:solidFill>
                  </a:tcPr>
                </a:tc>
                <a:tc>
                  <a:txBody>
                    <a:bodyPr/>
                    <a:lstStyle/>
                    <a:p>
                      <a:pPr algn="l"/>
                      <a:r>
                        <a:rPr lang="en-US" altLang="zh-CN" sz="2202" b="1" dirty="0">
                          <a:solidFill>
                            <a:srgbClr val="000000"/>
                          </a:solidFill>
                          <a:latin typeface="Times New Roman" pitchFamily="18" charset="0"/>
                          <a:cs typeface="Times New Roman" pitchFamily="18" charset="0"/>
                        </a:rPr>
                        <a:t>“&lt;string&gt;”</a:t>
                      </a:r>
                      <a:endParaRPr lang="zh-CN" altLang="en-US" sz="2202" b="1" dirty="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2202" b="1" dirty="0">
                          <a:solidFill>
                            <a:srgbClr val="000000"/>
                          </a:solidFill>
                          <a:latin typeface="Times New Roman" pitchFamily="18" charset="0"/>
                          <a:cs typeface="Times New Roman" pitchFamily="18" charset="0"/>
                        </a:rPr>
                        <a:t>DT</a:t>
                      </a:r>
                      <a:r>
                        <a:rPr lang="en-US" altLang="zh-CN" sz="2202" b="1" dirty="0">
                          <a:solidFill>
                            <a:srgbClr val="FF0000"/>
                          </a:solidFill>
                          <a:latin typeface="Times New Roman" pitchFamily="18" charset="0"/>
                          <a:cs typeface="Times New Roman" pitchFamily="18" charset="0"/>
                        </a:rPr>
                        <a:t>“</a:t>
                      </a:r>
                      <a:r>
                        <a:rPr lang="en-US" altLang="zh-CN" sz="2202" b="1" dirty="0">
                          <a:solidFill>
                            <a:srgbClr val="000000"/>
                          </a:solidFill>
                          <a:latin typeface="Times New Roman" pitchFamily="18" charset="0"/>
                          <a:cs typeface="Times New Roman" pitchFamily="18" charset="0"/>
                        </a:rPr>
                        <a:t>EstudiaDPE</a:t>
                      </a:r>
                      <a:r>
                        <a:rPr lang="en-US" altLang="zh-CN" sz="2202" b="1" dirty="0">
                          <a:solidFill>
                            <a:srgbClr val="FF0000"/>
                          </a:solidFill>
                          <a:latin typeface="Times New Roman" pitchFamily="18" charset="0"/>
                          <a:cs typeface="Times New Roman" pitchFamily="18" charset="0"/>
                        </a:rPr>
                        <a:t>”</a:t>
                      </a:r>
                      <a:endParaRPr lang="zh-CN" altLang="en-US" sz="2202" b="1" dirty="0">
                        <a:solidFill>
                          <a:srgbClr val="FF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2997200" y="355600"/>
            <a:ext cx="7233519" cy="398892"/>
          </a:xfrm>
          <a:prstGeom prst="rect">
            <a:avLst/>
          </a:prstGeom>
          <a:noFill/>
        </p:spPr>
        <p:txBody>
          <a:bodyPr wrap="none" lIns="0" tIns="0" rIns="0" rtlCol="0">
            <a:spAutoFit/>
          </a:bodyPr>
          <a:lstStyle/>
          <a:p>
            <a:pPr>
              <a:lnSpc>
                <a:spcPts val="2400"/>
              </a:lnSpc>
              <a:tabLst/>
            </a:pPr>
            <a:r>
              <a:rPr lang="en-US" altLang="zh-CN" sz="3600" b="1" i="1" dirty="0">
                <a:solidFill>
                  <a:srgbClr val="FF0000"/>
                </a:solidFill>
                <a:effectLst>
                  <a:outerShdw blurRad="38100" dist="38100" dir="2700000" algn="tl">
                    <a:srgbClr val="000000">
                      <a:alpha val="43137"/>
                    </a:srgbClr>
                  </a:outerShdw>
                </a:effectLst>
                <a:latin typeface="Calibri" panose="020F0502020204030204" pitchFamily="34" charset="0"/>
              </a:rPr>
              <a:t>Constante Numéricas y Alfanuméricas</a:t>
            </a:r>
          </a:p>
        </p:txBody>
      </p:sp>
    </p:spTree>
    <p:extLst>
      <p:ext uri="{BB962C8B-B14F-4D97-AF65-F5344CB8AC3E}">
        <p14:creationId xmlns:p14="http://schemas.microsoft.com/office/powerpoint/2010/main" val="34018525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9257" y="5033771"/>
            <a:ext cx="10075164" cy="838962"/>
          </a:xfrm>
          <a:custGeom>
            <a:avLst/>
            <a:gdLst>
              <a:gd name="connsiteX0" fmla="*/ 0 w 10075164"/>
              <a:gd name="connsiteY0" fmla="*/ 0 h 838962"/>
              <a:gd name="connsiteX1" fmla="*/ 0 w 10075164"/>
              <a:gd name="connsiteY1" fmla="*/ 838962 h 838962"/>
              <a:gd name="connsiteX2" fmla="*/ 10075164 w 10075164"/>
              <a:gd name="connsiteY2" fmla="*/ 838962 h 838962"/>
              <a:gd name="connsiteX3" fmla="*/ 10075164 w 10075164"/>
              <a:gd name="connsiteY3" fmla="*/ 0 h 838962"/>
              <a:gd name="connsiteX4" fmla="*/ 0 w 10075164"/>
              <a:gd name="connsiteY4" fmla="*/ 0 h 8389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2">
                <a:moveTo>
                  <a:pt x="0" y="0"/>
                </a:moveTo>
                <a:lnTo>
                  <a:pt x="0" y="838962"/>
                </a:lnTo>
                <a:lnTo>
                  <a:pt x="10075164" y="838962"/>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9257" y="5885434"/>
            <a:ext cx="10075164" cy="825500"/>
          </a:xfrm>
          <a:custGeom>
            <a:avLst/>
            <a:gdLst>
              <a:gd name="connsiteX0" fmla="*/ 0 w 10075164"/>
              <a:gd name="connsiteY0" fmla="*/ 0 h 825500"/>
              <a:gd name="connsiteX1" fmla="*/ 10075164 w 10075164"/>
              <a:gd name="connsiteY1" fmla="*/ 0 h 825500"/>
              <a:gd name="connsiteX2" fmla="*/ 10075164 w 10075164"/>
              <a:gd name="connsiteY2" fmla="*/ 825499 h 825500"/>
              <a:gd name="connsiteX3" fmla="*/ 0 w 10075164"/>
              <a:gd name="connsiteY3" fmla="*/ 825499 h 825500"/>
              <a:gd name="connsiteX4" fmla="*/ 0 w 10075164"/>
              <a:gd name="connsiteY4" fmla="*/ 0 h 82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25500">
                <a:moveTo>
                  <a:pt x="0" y="0"/>
                </a:moveTo>
                <a:lnTo>
                  <a:pt x="10075164" y="0"/>
                </a:lnTo>
                <a:lnTo>
                  <a:pt x="10075164" y="825499"/>
                </a:lnTo>
                <a:lnTo>
                  <a:pt x="0" y="8254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09257" y="6711695"/>
            <a:ext cx="10075164" cy="845058"/>
          </a:xfrm>
          <a:custGeom>
            <a:avLst/>
            <a:gdLst>
              <a:gd name="connsiteX0" fmla="*/ 0 w 10075164"/>
              <a:gd name="connsiteY0" fmla="*/ 0 h 845058"/>
              <a:gd name="connsiteX1" fmla="*/ 0 w 10075164"/>
              <a:gd name="connsiteY1" fmla="*/ 845058 h 845058"/>
              <a:gd name="connsiteX2" fmla="*/ 10075164 w 10075164"/>
              <a:gd name="connsiteY2" fmla="*/ 845058 h 845058"/>
              <a:gd name="connsiteX3" fmla="*/ 10075164 w 10075164"/>
              <a:gd name="connsiteY3" fmla="*/ 0 h 845058"/>
              <a:gd name="connsiteX4" fmla="*/ 0 w 10075164"/>
              <a:gd name="connsiteY4" fmla="*/ 0 h 84505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45058">
                <a:moveTo>
                  <a:pt x="0" y="0"/>
                </a:moveTo>
                <a:lnTo>
                  <a:pt x="0" y="845058"/>
                </a:lnTo>
                <a:lnTo>
                  <a:pt x="10075164" y="845058"/>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52500" y="508000"/>
            <a:ext cx="9194800" cy="6471002"/>
          </a:xfrm>
          <a:prstGeom prst="rect">
            <a:avLst/>
          </a:prstGeom>
          <a:noFill/>
        </p:spPr>
        <p:txBody>
          <a:bodyPr wrap="square" lIns="0" tIns="0" rIns="0" rtlCol="0">
            <a:spAutoFit/>
          </a:bodyPr>
          <a:lstStyle/>
          <a:p>
            <a:pPr>
              <a:lnSpc>
                <a:spcPts val="3200"/>
              </a:lnSpc>
              <a:tabLst>
                <a:tab pos="2146300" algn="l"/>
              </a:tabLst>
            </a:pPr>
            <a:r>
              <a:rPr lang="en-US" altLang="zh-CN" dirty="0"/>
              <a:t>	</a:t>
            </a:r>
            <a:r>
              <a:rPr lang="en-US" altLang="zh-CN" sz="3600" b="1" i="1" dirty="0">
                <a:solidFill>
                  <a:srgbClr val="FF0000"/>
                </a:solidFill>
                <a:effectLst>
                  <a:outerShdw blurRad="38100" dist="38100" dir="2700000" algn="tl">
                    <a:srgbClr val="000000">
                      <a:alpha val="43137"/>
                    </a:srgbClr>
                  </a:outerShdw>
                </a:effectLst>
                <a:latin typeface="Calibri" panose="020F0502020204030204" pitchFamily="34" charset="0"/>
              </a:rPr>
              <a:t>Repertorio de Instrucciones</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2146300" algn="l"/>
              </a:tabLst>
            </a:pPr>
            <a:r>
              <a:rPr lang="en-US" altLang="zh-CN" sz="3200" b="1" dirty="0">
                <a:solidFill>
                  <a:srgbClr val="000000"/>
                </a:solidFill>
                <a:latin typeface="Times New Roman" pitchFamily="18" charset="0"/>
                <a:cs typeface="Times New Roman" pitchFamily="18" charset="0"/>
              </a:rPr>
              <a:t>Es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un</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juego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reducido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33</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instrucciones</a:t>
            </a:r>
            <a:r>
              <a:rPr lang="en-US" altLang="zh-CN" sz="3200" b="1" dirty="0">
                <a:solidFill>
                  <a:srgbClr val="000000"/>
                </a:solidFill>
                <a:latin typeface="Times New Roman" pitchFamily="18" charset="0"/>
                <a:cs typeface="Times New Roman" pitchFamily="18" charset="0"/>
              </a:rPr>
              <a:t> simples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y</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rápidas</a:t>
            </a:r>
            <a:endParaRPr lang="en-US" altLang="zh-CN" sz="3200" b="1" dirty="0">
              <a:solidFill>
                <a:srgbClr val="000000"/>
              </a:solidFill>
              <a:latin typeface="Times New Roman" pitchFamily="18" charset="0"/>
              <a:cs typeface="Times New Roman" pitchFamily="18" charset="0"/>
            </a:endParaRPr>
          </a:p>
          <a:p>
            <a:pPr>
              <a:lnSpc>
                <a:spcPts val="2900"/>
              </a:lnSpc>
              <a:tabLst>
                <a:tab pos="2146300" algn="l"/>
              </a:tabLst>
            </a:pPr>
            <a:endParaRPr lang="en-US" altLang="zh-CN" sz="3200" b="1" dirty="0">
              <a:solidFill>
                <a:srgbClr val="000000"/>
              </a:solidFill>
              <a:latin typeface="Times New Roman" pitchFamily="18" charset="0"/>
              <a:cs typeface="Times New Roman" pitchFamily="18" charset="0"/>
            </a:endParaRPr>
          </a:p>
          <a:p>
            <a:pPr>
              <a:lnSpc>
                <a:spcPts val="1000"/>
              </a:lnSpc>
            </a:pPr>
            <a:endParaRPr lang="en-US" altLang="zh-CN" sz="3200" dirty="0"/>
          </a:p>
          <a:p>
            <a:pPr>
              <a:lnSpc>
                <a:spcPts val="3400"/>
              </a:lnSpc>
              <a:tabLst>
                <a:tab pos="2146300" algn="l"/>
              </a:tabLst>
            </a:pPr>
            <a:r>
              <a:rPr lang="en-US" altLang="zh-CN" sz="3200" b="1" dirty="0">
                <a:solidFill>
                  <a:srgbClr val="000000"/>
                </a:solidFill>
                <a:latin typeface="Times New Roman" pitchFamily="18" charset="0"/>
                <a:cs typeface="Times New Roman" pitchFamily="18" charset="0"/>
              </a:rPr>
              <a:t>La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mayoría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las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instrucciones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se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ejecutan</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en</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4</a:t>
            </a:r>
          </a:p>
          <a:p>
            <a:pPr>
              <a:lnSpc>
                <a:spcPts val="3700"/>
              </a:lnSpc>
              <a:tabLst>
                <a:tab pos="2146300" algn="l"/>
              </a:tabLst>
            </a:pPr>
            <a:r>
              <a:rPr lang="en-US" altLang="zh-CN" sz="3200" b="1" dirty="0">
                <a:solidFill>
                  <a:srgbClr val="000000"/>
                </a:solidFill>
                <a:latin typeface="Times New Roman" pitchFamily="18" charset="0"/>
                <a:cs typeface="Times New Roman" pitchFamily="18" charset="0"/>
              </a:rPr>
              <a:t>ciclos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reloj,</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menos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las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salto</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que</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requieren</a:t>
            </a:r>
            <a:r>
              <a:rPr lang="en-US" altLang="zh-CN" sz="3200" b="1" dirty="0">
                <a:solidFill>
                  <a:srgbClr val="000000"/>
                </a:solidFill>
                <a:latin typeface="Times New Roman" pitchFamily="18" charset="0"/>
                <a:cs typeface="Times New Roman" pitchFamily="18" charset="0"/>
              </a:rPr>
              <a:t> 8</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ciclos.</a:t>
            </a:r>
          </a:p>
          <a:p>
            <a:pPr>
              <a:lnSpc>
                <a:spcPts val="1000"/>
              </a:lnSpc>
            </a:pPr>
            <a:endParaRPr lang="en-US" altLang="zh-CN" sz="3200" dirty="0"/>
          </a:p>
          <a:p>
            <a:pPr>
              <a:lnSpc>
                <a:spcPts val="3400"/>
              </a:lnSpc>
              <a:tabLst>
                <a:tab pos="2146300" algn="l"/>
              </a:tabLst>
            </a:pPr>
            <a:endParaRPr lang="en-US" altLang="zh-CN" sz="3200" b="1" dirty="0">
              <a:solidFill>
                <a:srgbClr val="000000"/>
              </a:solidFill>
              <a:latin typeface="Times New Roman" pitchFamily="18" charset="0"/>
              <a:cs typeface="Times New Roman" pitchFamily="18" charset="0"/>
            </a:endParaRPr>
          </a:p>
          <a:p>
            <a:pPr>
              <a:lnSpc>
                <a:spcPts val="3400"/>
              </a:lnSpc>
              <a:tabLst>
                <a:tab pos="2146300" algn="l"/>
              </a:tabLst>
            </a:pPr>
            <a:r>
              <a:rPr lang="en-US" altLang="zh-CN" sz="3200" b="1" dirty="0">
                <a:solidFill>
                  <a:srgbClr val="000000"/>
                </a:solidFill>
                <a:latin typeface="Times New Roman" pitchFamily="18" charset="0"/>
                <a:cs typeface="Times New Roman" pitchFamily="18" charset="0"/>
              </a:rPr>
              <a:t>Las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instrucciones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son</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ortogonales.</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Casi</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todas</a:t>
            </a:r>
            <a:r>
              <a:rPr lang="en-US" altLang="zh-CN" sz="3200" b="1" dirty="0">
                <a:solidFill>
                  <a:srgbClr val="000000"/>
                </a:solidFill>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las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instrucciones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pueden</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usar</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cualquier</a:t>
            </a:r>
            <a:r>
              <a:rPr lang="en-US" altLang="zh-CN" sz="3200" b="1" dirty="0">
                <a:solidFill>
                  <a:srgbClr val="000000"/>
                </a:solidFill>
                <a:latin typeface="Times New Roman" pitchFamily="18" charset="0"/>
                <a:cs typeface="Times New Roman" pitchFamily="18" charset="0"/>
              </a:rPr>
              <a:t> operando.</a:t>
            </a:r>
          </a:p>
          <a:p>
            <a:pPr>
              <a:lnSpc>
                <a:spcPts val="1000"/>
              </a:lnSpc>
            </a:pPr>
            <a:endParaRPr lang="en-US" altLang="zh-CN" sz="3200" dirty="0"/>
          </a:p>
          <a:p>
            <a:pPr>
              <a:lnSpc>
                <a:spcPts val="3400"/>
              </a:lnSpc>
              <a:tabLst>
                <a:tab pos="2146300" algn="l"/>
              </a:tabLst>
            </a:pPr>
            <a:endParaRPr lang="en-US" altLang="zh-CN" sz="3200" b="1" dirty="0">
              <a:solidFill>
                <a:srgbClr val="000000"/>
              </a:solidFill>
              <a:latin typeface="Times New Roman" pitchFamily="18" charset="0"/>
              <a:cs typeface="Times New Roman" pitchFamily="18" charset="0"/>
            </a:endParaRPr>
          </a:p>
          <a:p>
            <a:pPr>
              <a:lnSpc>
                <a:spcPts val="3400"/>
              </a:lnSpc>
              <a:tabLst>
                <a:tab pos="2146300" algn="l"/>
              </a:tabLst>
            </a:pPr>
            <a:r>
              <a:rPr lang="en-US" altLang="zh-CN" sz="3200" b="1" dirty="0" err="1">
                <a:solidFill>
                  <a:srgbClr val="000000"/>
                </a:solidFill>
                <a:latin typeface="Times New Roman" pitchFamily="18" charset="0"/>
                <a:cs typeface="Times New Roman" pitchFamily="18" charset="0"/>
              </a:rPr>
              <a:t>Todas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las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instrucciones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tiene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la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misma</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longitud</a:t>
            </a:r>
            <a:r>
              <a:rPr lang="en-US" altLang="zh-CN" sz="3200" b="1" dirty="0">
                <a:solidFill>
                  <a:srgbClr val="000000"/>
                </a:solidFill>
                <a:latin typeface="Times New Roman" pitchFamily="18" charset="0"/>
                <a:cs typeface="Times New Roman" pitchFamily="18" charset="0"/>
              </a:rPr>
              <a:t>, 12</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bits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y</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todos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los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datos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son</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8</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bits.</a:t>
            </a:r>
          </a:p>
        </p:txBody>
      </p:sp>
    </p:spTree>
    <p:extLst>
      <p:ext uri="{BB962C8B-B14F-4D97-AF65-F5344CB8AC3E}">
        <p14:creationId xmlns:p14="http://schemas.microsoft.com/office/powerpoint/2010/main" val="20842191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9257" y="5033771"/>
            <a:ext cx="10075164" cy="838962"/>
          </a:xfrm>
          <a:custGeom>
            <a:avLst/>
            <a:gdLst>
              <a:gd name="connsiteX0" fmla="*/ 0 w 10075164"/>
              <a:gd name="connsiteY0" fmla="*/ 0 h 838962"/>
              <a:gd name="connsiteX1" fmla="*/ 0 w 10075164"/>
              <a:gd name="connsiteY1" fmla="*/ 838962 h 838962"/>
              <a:gd name="connsiteX2" fmla="*/ 10075164 w 10075164"/>
              <a:gd name="connsiteY2" fmla="*/ 838962 h 838962"/>
              <a:gd name="connsiteX3" fmla="*/ 10075164 w 10075164"/>
              <a:gd name="connsiteY3" fmla="*/ 0 h 838962"/>
              <a:gd name="connsiteX4" fmla="*/ 0 w 10075164"/>
              <a:gd name="connsiteY4" fmla="*/ 0 h 8389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2">
                <a:moveTo>
                  <a:pt x="0" y="0"/>
                </a:moveTo>
                <a:lnTo>
                  <a:pt x="0" y="838962"/>
                </a:lnTo>
                <a:lnTo>
                  <a:pt x="10075164" y="838962"/>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9257" y="5885434"/>
            <a:ext cx="10075164" cy="825500"/>
          </a:xfrm>
          <a:custGeom>
            <a:avLst/>
            <a:gdLst>
              <a:gd name="connsiteX0" fmla="*/ 0 w 10075164"/>
              <a:gd name="connsiteY0" fmla="*/ 0 h 825500"/>
              <a:gd name="connsiteX1" fmla="*/ 10075164 w 10075164"/>
              <a:gd name="connsiteY1" fmla="*/ 0 h 825500"/>
              <a:gd name="connsiteX2" fmla="*/ 10075164 w 10075164"/>
              <a:gd name="connsiteY2" fmla="*/ 825499 h 825500"/>
              <a:gd name="connsiteX3" fmla="*/ 0 w 10075164"/>
              <a:gd name="connsiteY3" fmla="*/ 825499 h 825500"/>
              <a:gd name="connsiteX4" fmla="*/ 0 w 10075164"/>
              <a:gd name="connsiteY4" fmla="*/ 0 h 82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25500">
                <a:moveTo>
                  <a:pt x="0" y="0"/>
                </a:moveTo>
                <a:lnTo>
                  <a:pt x="10075164" y="0"/>
                </a:lnTo>
                <a:lnTo>
                  <a:pt x="10075164" y="825499"/>
                </a:lnTo>
                <a:lnTo>
                  <a:pt x="0" y="8254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52500" y="427037"/>
            <a:ext cx="9042400" cy="6381234"/>
          </a:xfrm>
          <a:prstGeom prst="rect">
            <a:avLst/>
          </a:prstGeom>
          <a:noFill/>
        </p:spPr>
        <p:txBody>
          <a:bodyPr wrap="square" lIns="0" tIns="0" rIns="0" rtlCol="0">
            <a:spAutoFit/>
          </a:bodyPr>
          <a:lstStyle/>
          <a:p>
            <a:pPr>
              <a:lnSpc>
                <a:spcPts val="3200"/>
              </a:lnSpc>
              <a:tabLst>
                <a:tab pos="2146300" algn="l"/>
              </a:tabLst>
            </a:pPr>
            <a:r>
              <a:rPr lang="en-US" altLang="zh-CN" dirty="0"/>
              <a:t>	</a:t>
            </a:r>
            <a:r>
              <a:rPr lang="en-US" altLang="zh-CN" sz="3600" b="1" i="1" dirty="0">
                <a:solidFill>
                  <a:srgbClr val="FF0000"/>
                </a:solidFill>
                <a:effectLst>
                  <a:outerShdw blurRad="38100" dist="38100" dir="2700000" algn="tl">
                    <a:srgbClr val="000000">
                      <a:alpha val="43137"/>
                    </a:srgbClr>
                  </a:outerShdw>
                </a:effectLst>
                <a:latin typeface="Calibri" panose="020F0502020204030204" pitchFamily="34" charset="0"/>
              </a:rPr>
              <a:t>Repertorio de Instrucciones</a:t>
            </a:r>
          </a:p>
          <a:p>
            <a:pPr>
              <a:lnSpc>
                <a:spcPts val="1000"/>
              </a:lnSpc>
            </a:pPr>
            <a:endParaRPr lang="en-US" altLang="zh-CN" dirty="0"/>
          </a:p>
          <a:p>
            <a:pPr>
              <a:lnSpc>
                <a:spcPts val="1000"/>
              </a:lnSpc>
            </a:pPr>
            <a:endParaRPr lang="en-US" altLang="zh-CN" dirty="0"/>
          </a:p>
          <a:p>
            <a:pPr>
              <a:lnSpc>
                <a:spcPts val="3400"/>
              </a:lnSpc>
              <a:tabLst>
                <a:tab pos="2146300" algn="l"/>
              </a:tabLst>
            </a:pPr>
            <a:r>
              <a:rPr lang="en-US" altLang="zh-CN" sz="3200" b="1" dirty="0" err="1">
                <a:solidFill>
                  <a:srgbClr val="002060"/>
                </a:solidFill>
                <a:latin typeface="Times New Roman" pitchFamily="18" charset="0"/>
                <a:cs typeface="Times New Roman" pitchFamily="18" charset="0"/>
              </a:rPr>
              <a:t>Instrucciones</a:t>
            </a:r>
            <a:r>
              <a:rPr lang="en-US" altLang="zh-CN" sz="3200" dirty="0">
                <a:solidFill>
                  <a:srgbClr val="002060"/>
                </a:solidFill>
                <a:latin typeface="Times New Roman" pitchFamily="18" charset="0"/>
                <a:cs typeface="Times New Roman" pitchFamily="18" charset="0"/>
              </a:rPr>
              <a:t> </a:t>
            </a:r>
            <a:r>
              <a:rPr lang="en-US" altLang="zh-CN" sz="3200" b="1" dirty="0">
                <a:solidFill>
                  <a:srgbClr val="002060"/>
                </a:solidFill>
                <a:latin typeface="Times New Roman" pitchFamily="18" charset="0"/>
                <a:cs typeface="Times New Roman" pitchFamily="18" charset="0"/>
              </a:rPr>
              <a:t>de</a:t>
            </a:r>
            <a:r>
              <a:rPr lang="en-US" altLang="zh-CN" sz="3200" dirty="0">
                <a:solidFill>
                  <a:srgbClr val="002060"/>
                </a:solidFill>
                <a:latin typeface="Times New Roman" pitchFamily="18" charset="0"/>
                <a:cs typeface="Times New Roman" pitchFamily="18" charset="0"/>
              </a:rPr>
              <a:t> </a:t>
            </a:r>
            <a:r>
              <a:rPr lang="en-US" altLang="zh-CN" sz="3200" b="1" dirty="0" err="1">
                <a:solidFill>
                  <a:srgbClr val="002060"/>
                </a:solidFill>
                <a:latin typeface="Times New Roman" pitchFamily="18" charset="0"/>
                <a:cs typeface="Times New Roman" pitchFamily="18" charset="0"/>
              </a:rPr>
              <a:t>Carga</a:t>
            </a:r>
            <a:endParaRPr lang="en-US" altLang="zh-CN" sz="3200" b="1" dirty="0">
              <a:solidFill>
                <a:srgbClr val="002060"/>
              </a:solidFill>
              <a:latin typeface="Times New Roman" pitchFamily="18" charset="0"/>
              <a:cs typeface="Times New Roman" pitchFamily="18" charset="0"/>
            </a:endParaRPr>
          </a:p>
          <a:p>
            <a:pPr>
              <a:lnSpc>
                <a:spcPts val="3400"/>
              </a:lnSpc>
              <a:tabLst>
                <a:tab pos="2146300" algn="l"/>
              </a:tabLst>
            </a:pPr>
            <a:endParaRPr lang="en-US" altLang="zh-CN" sz="3200" b="1" dirty="0">
              <a:solidFill>
                <a:srgbClr val="002060"/>
              </a:solidFill>
              <a:latin typeface="Times New Roman" pitchFamily="18" charset="0"/>
              <a:cs typeface="Times New Roman" pitchFamily="18" charset="0"/>
            </a:endParaRPr>
          </a:p>
          <a:p>
            <a:pPr>
              <a:lnSpc>
                <a:spcPts val="3400"/>
              </a:lnSpc>
              <a:tabLst>
                <a:tab pos="2146300" algn="l"/>
              </a:tabLst>
            </a:pPr>
            <a:r>
              <a:rPr lang="en-US" altLang="zh-CN" sz="3200" b="1" dirty="0" err="1">
                <a:solidFill>
                  <a:srgbClr val="002060"/>
                </a:solidFill>
                <a:latin typeface="Times New Roman" pitchFamily="18" charset="0"/>
                <a:cs typeface="Times New Roman" pitchFamily="18" charset="0"/>
              </a:rPr>
              <a:t>Instrucciones</a:t>
            </a:r>
            <a:r>
              <a:rPr lang="en-US" altLang="zh-CN" sz="3200" dirty="0">
                <a:solidFill>
                  <a:srgbClr val="002060"/>
                </a:solidFill>
                <a:latin typeface="Times New Roman" pitchFamily="18" charset="0"/>
                <a:cs typeface="Times New Roman" pitchFamily="18" charset="0"/>
              </a:rPr>
              <a:t> </a:t>
            </a:r>
            <a:r>
              <a:rPr lang="en-US" altLang="zh-CN" sz="3200" b="1" dirty="0" err="1">
                <a:solidFill>
                  <a:srgbClr val="002060"/>
                </a:solidFill>
                <a:latin typeface="Times New Roman" pitchFamily="18" charset="0"/>
                <a:cs typeface="Times New Roman" pitchFamily="18" charset="0"/>
              </a:rPr>
              <a:t>Aritméticas</a:t>
            </a:r>
            <a:endParaRPr lang="en-US" altLang="zh-CN" sz="3200" b="1" dirty="0">
              <a:solidFill>
                <a:srgbClr val="002060"/>
              </a:solidFill>
              <a:latin typeface="Times New Roman" pitchFamily="18" charset="0"/>
              <a:cs typeface="Times New Roman" pitchFamily="18" charset="0"/>
            </a:endParaRPr>
          </a:p>
          <a:p>
            <a:pPr>
              <a:lnSpc>
                <a:spcPts val="3400"/>
              </a:lnSpc>
              <a:tabLst>
                <a:tab pos="2146300" algn="l"/>
              </a:tabLst>
            </a:pPr>
            <a:endParaRPr lang="en-US" altLang="zh-CN" sz="3200" b="1" dirty="0">
              <a:solidFill>
                <a:srgbClr val="002060"/>
              </a:solidFill>
              <a:latin typeface="Times New Roman" pitchFamily="18" charset="0"/>
              <a:cs typeface="Times New Roman" pitchFamily="18" charset="0"/>
            </a:endParaRPr>
          </a:p>
          <a:p>
            <a:pPr>
              <a:lnSpc>
                <a:spcPts val="3400"/>
              </a:lnSpc>
              <a:tabLst>
                <a:tab pos="2146300" algn="l"/>
              </a:tabLst>
            </a:pPr>
            <a:r>
              <a:rPr lang="en-US" altLang="zh-CN" sz="3200" b="1" dirty="0" err="1">
                <a:solidFill>
                  <a:srgbClr val="002060"/>
                </a:solidFill>
                <a:latin typeface="Times New Roman" pitchFamily="18" charset="0"/>
                <a:cs typeface="Times New Roman" pitchFamily="18" charset="0"/>
              </a:rPr>
              <a:t>Instrucciones</a:t>
            </a:r>
            <a:r>
              <a:rPr lang="en-US" altLang="zh-CN" sz="3200" dirty="0">
                <a:solidFill>
                  <a:srgbClr val="002060"/>
                </a:solidFill>
                <a:latin typeface="Times New Roman" pitchFamily="18" charset="0"/>
                <a:cs typeface="Times New Roman" pitchFamily="18" charset="0"/>
              </a:rPr>
              <a:t> </a:t>
            </a:r>
            <a:r>
              <a:rPr lang="en-US" altLang="zh-CN" sz="3200" b="1" dirty="0" err="1">
                <a:solidFill>
                  <a:srgbClr val="002060"/>
                </a:solidFill>
                <a:latin typeface="Times New Roman" pitchFamily="18" charset="0"/>
                <a:cs typeface="Times New Roman" pitchFamily="18" charset="0"/>
              </a:rPr>
              <a:t>Lógicas</a:t>
            </a:r>
            <a:r>
              <a:rPr lang="en-US" altLang="zh-CN" sz="3200" b="1" dirty="0">
                <a:solidFill>
                  <a:srgbClr val="002060"/>
                </a:solidFill>
                <a:latin typeface="Times New Roman" pitchFamily="18" charset="0"/>
                <a:cs typeface="Times New Roman" pitchFamily="18" charset="0"/>
              </a:rPr>
              <a:t> </a:t>
            </a:r>
          </a:p>
          <a:p>
            <a:pPr>
              <a:lnSpc>
                <a:spcPts val="3400"/>
              </a:lnSpc>
              <a:tabLst>
                <a:tab pos="2146300" algn="l"/>
              </a:tabLst>
            </a:pPr>
            <a:endParaRPr lang="en-US" altLang="zh-CN" sz="3200" b="1" dirty="0">
              <a:solidFill>
                <a:srgbClr val="002060"/>
              </a:solidFill>
              <a:latin typeface="Times New Roman" pitchFamily="18" charset="0"/>
              <a:cs typeface="Times New Roman" pitchFamily="18" charset="0"/>
            </a:endParaRPr>
          </a:p>
          <a:p>
            <a:pPr>
              <a:lnSpc>
                <a:spcPts val="3400"/>
              </a:lnSpc>
              <a:tabLst>
                <a:tab pos="2146300" algn="l"/>
              </a:tabLst>
            </a:pPr>
            <a:r>
              <a:rPr lang="en-US" altLang="zh-CN" sz="3200" b="1" dirty="0" err="1">
                <a:solidFill>
                  <a:srgbClr val="002060"/>
                </a:solidFill>
                <a:latin typeface="Times New Roman" pitchFamily="18" charset="0"/>
                <a:cs typeface="Times New Roman" pitchFamily="18" charset="0"/>
              </a:rPr>
              <a:t>Instrucciones</a:t>
            </a:r>
            <a:r>
              <a:rPr lang="en-US" altLang="zh-CN" sz="3200" dirty="0">
                <a:solidFill>
                  <a:srgbClr val="002060"/>
                </a:solidFill>
                <a:latin typeface="Times New Roman" pitchFamily="18" charset="0"/>
                <a:cs typeface="Times New Roman" pitchFamily="18" charset="0"/>
              </a:rPr>
              <a:t> </a:t>
            </a:r>
            <a:r>
              <a:rPr lang="en-US" altLang="zh-CN" sz="3200" b="1" dirty="0">
                <a:solidFill>
                  <a:srgbClr val="002060"/>
                </a:solidFill>
                <a:latin typeface="Times New Roman" pitchFamily="18" charset="0"/>
                <a:cs typeface="Times New Roman" pitchFamily="18" charset="0"/>
              </a:rPr>
              <a:t>de</a:t>
            </a:r>
            <a:r>
              <a:rPr lang="en-US" altLang="zh-CN" sz="3200" dirty="0">
                <a:solidFill>
                  <a:srgbClr val="002060"/>
                </a:solidFill>
                <a:latin typeface="Times New Roman" pitchFamily="18" charset="0"/>
                <a:cs typeface="Times New Roman" pitchFamily="18" charset="0"/>
              </a:rPr>
              <a:t> </a:t>
            </a:r>
            <a:r>
              <a:rPr lang="en-US" altLang="zh-CN" sz="3200" b="1" dirty="0">
                <a:solidFill>
                  <a:srgbClr val="002060"/>
                </a:solidFill>
                <a:latin typeface="Times New Roman" pitchFamily="18" charset="0"/>
                <a:cs typeface="Times New Roman" pitchFamily="18" charset="0"/>
              </a:rPr>
              <a:t>bit</a:t>
            </a:r>
          </a:p>
          <a:p>
            <a:pPr>
              <a:lnSpc>
                <a:spcPts val="3400"/>
              </a:lnSpc>
              <a:tabLst>
                <a:tab pos="2146300" algn="l"/>
              </a:tabLst>
            </a:pPr>
            <a:endParaRPr lang="en-US" altLang="zh-CN" sz="3200" b="1" dirty="0">
              <a:solidFill>
                <a:srgbClr val="002060"/>
              </a:solidFill>
              <a:latin typeface="Times New Roman" pitchFamily="18" charset="0"/>
              <a:cs typeface="Times New Roman" pitchFamily="18" charset="0"/>
            </a:endParaRPr>
          </a:p>
          <a:p>
            <a:pPr>
              <a:lnSpc>
                <a:spcPts val="3400"/>
              </a:lnSpc>
              <a:tabLst>
                <a:tab pos="2146300" algn="l"/>
              </a:tabLst>
            </a:pPr>
            <a:r>
              <a:rPr lang="en-US" altLang="zh-CN" sz="3200" b="1" dirty="0" err="1">
                <a:solidFill>
                  <a:srgbClr val="002060"/>
                </a:solidFill>
                <a:latin typeface="Times New Roman" pitchFamily="18" charset="0"/>
                <a:cs typeface="Times New Roman" pitchFamily="18" charset="0"/>
              </a:rPr>
              <a:t>Instrucciones</a:t>
            </a:r>
            <a:r>
              <a:rPr lang="en-US" altLang="zh-CN" sz="3200" dirty="0">
                <a:solidFill>
                  <a:srgbClr val="002060"/>
                </a:solidFill>
                <a:latin typeface="Times New Roman" pitchFamily="18" charset="0"/>
                <a:cs typeface="Times New Roman" pitchFamily="18" charset="0"/>
              </a:rPr>
              <a:t> </a:t>
            </a:r>
            <a:r>
              <a:rPr lang="en-US" altLang="zh-CN" sz="3200" b="1" dirty="0">
                <a:solidFill>
                  <a:srgbClr val="002060"/>
                </a:solidFill>
                <a:latin typeface="Times New Roman" pitchFamily="18" charset="0"/>
                <a:cs typeface="Times New Roman" pitchFamily="18" charset="0"/>
              </a:rPr>
              <a:t>de</a:t>
            </a:r>
            <a:r>
              <a:rPr lang="en-US" altLang="zh-CN" sz="3200" dirty="0">
                <a:solidFill>
                  <a:srgbClr val="002060"/>
                </a:solidFill>
                <a:latin typeface="Times New Roman" pitchFamily="18" charset="0"/>
                <a:cs typeface="Times New Roman" pitchFamily="18" charset="0"/>
              </a:rPr>
              <a:t> </a:t>
            </a:r>
            <a:r>
              <a:rPr lang="en-US" altLang="zh-CN" sz="3200" b="1" dirty="0" err="1">
                <a:solidFill>
                  <a:srgbClr val="002060"/>
                </a:solidFill>
                <a:latin typeface="Times New Roman" pitchFamily="18" charset="0"/>
                <a:cs typeface="Times New Roman" pitchFamily="18" charset="0"/>
              </a:rPr>
              <a:t>salto</a:t>
            </a:r>
            <a:endParaRPr lang="en-US" altLang="zh-CN" sz="3200" b="1" dirty="0">
              <a:solidFill>
                <a:srgbClr val="002060"/>
              </a:solidFill>
              <a:latin typeface="Times New Roman" pitchFamily="18" charset="0"/>
              <a:cs typeface="Times New Roman" pitchFamily="18" charset="0"/>
            </a:endParaRPr>
          </a:p>
          <a:p>
            <a:pPr>
              <a:lnSpc>
                <a:spcPts val="3400"/>
              </a:lnSpc>
              <a:tabLst>
                <a:tab pos="2146300" algn="l"/>
              </a:tabLst>
            </a:pPr>
            <a:endParaRPr lang="en-US" altLang="zh-CN" sz="3200" b="1" dirty="0">
              <a:solidFill>
                <a:srgbClr val="002060"/>
              </a:solidFill>
              <a:latin typeface="Times New Roman" pitchFamily="18" charset="0"/>
              <a:cs typeface="Times New Roman" pitchFamily="18" charset="0"/>
            </a:endParaRPr>
          </a:p>
          <a:p>
            <a:pPr>
              <a:lnSpc>
                <a:spcPts val="3400"/>
              </a:lnSpc>
              <a:tabLst>
                <a:tab pos="2146300" algn="l"/>
              </a:tabLst>
            </a:pPr>
            <a:r>
              <a:rPr lang="en-US" altLang="zh-CN" sz="3200" b="1" dirty="0" err="1">
                <a:solidFill>
                  <a:srgbClr val="002060"/>
                </a:solidFill>
                <a:latin typeface="Times New Roman" pitchFamily="18" charset="0"/>
                <a:cs typeface="Times New Roman" pitchFamily="18" charset="0"/>
              </a:rPr>
              <a:t>Instrucciones</a:t>
            </a:r>
            <a:r>
              <a:rPr lang="en-US" altLang="zh-CN" sz="3200" dirty="0">
                <a:solidFill>
                  <a:srgbClr val="002060"/>
                </a:solidFill>
                <a:latin typeface="Times New Roman" pitchFamily="18" charset="0"/>
                <a:cs typeface="Times New Roman" pitchFamily="18" charset="0"/>
              </a:rPr>
              <a:t> </a:t>
            </a:r>
            <a:r>
              <a:rPr lang="en-US" altLang="zh-CN" sz="3200" b="1" dirty="0">
                <a:solidFill>
                  <a:srgbClr val="002060"/>
                </a:solidFill>
                <a:latin typeface="Times New Roman" pitchFamily="18" charset="0"/>
                <a:cs typeface="Times New Roman" pitchFamily="18" charset="0"/>
              </a:rPr>
              <a:t>para</a:t>
            </a:r>
            <a:r>
              <a:rPr lang="en-US" altLang="zh-CN" sz="3200" dirty="0">
                <a:solidFill>
                  <a:srgbClr val="002060"/>
                </a:solidFill>
                <a:latin typeface="Times New Roman" pitchFamily="18" charset="0"/>
                <a:cs typeface="Times New Roman" pitchFamily="18" charset="0"/>
              </a:rPr>
              <a:t> </a:t>
            </a:r>
            <a:r>
              <a:rPr lang="en-US" altLang="zh-CN" sz="3200" b="1" dirty="0">
                <a:solidFill>
                  <a:srgbClr val="002060"/>
                </a:solidFill>
                <a:latin typeface="Times New Roman" pitchFamily="18" charset="0"/>
                <a:cs typeface="Times New Roman" pitchFamily="18" charset="0"/>
              </a:rPr>
              <a:t>manejo</a:t>
            </a:r>
            <a:r>
              <a:rPr lang="en-US" altLang="zh-CN" sz="3200" dirty="0">
                <a:solidFill>
                  <a:srgbClr val="002060"/>
                </a:solidFill>
                <a:latin typeface="Times New Roman" pitchFamily="18" charset="0"/>
                <a:cs typeface="Times New Roman" pitchFamily="18" charset="0"/>
              </a:rPr>
              <a:t> </a:t>
            </a:r>
            <a:r>
              <a:rPr lang="en-US" altLang="zh-CN" sz="3200" b="1" dirty="0">
                <a:solidFill>
                  <a:srgbClr val="002060"/>
                </a:solidFill>
                <a:latin typeface="Times New Roman" pitchFamily="18" charset="0"/>
                <a:cs typeface="Times New Roman" pitchFamily="18" charset="0"/>
              </a:rPr>
              <a:t>de</a:t>
            </a:r>
            <a:r>
              <a:rPr lang="en-US" altLang="zh-CN" sz="3200" dirty="0">
                <a:solidFill>
                  <a:srgbClr val="002060"/>
                </a:solidFill>
                <a:latin typeface="Times New Roman" pitchFamily="18" charset="0"/>
                <a:cs typeface="Times New Roman" pitchFamily="18" charset="0"/>
              </a:rPr>
              <a:t> </a:t>
            </a:r>
            <a:r>
              <a:rPr lang="en-US" altLang="zh-CN" sz="3200" b="1" dirty="0" err="1">
                <a:solidFill>
                  <a:srgbClr val="002060"/>
                </a:solidFill>
                <a:latin typeface="Times New Roman" pitchFamily="18" charset="0"/>
                <a:cs typeface="Times New Roman" pitchFamily="18" charset="0"/>
              </a:rPr>
              <a:t>subrutinas</a:t>
            </a:r>
            <a:endParaRPr lang="en-US" altLang="zh-CN" sz="3200" b="1" dirty="0">
              <a:solidFill>
                <a:srgbClr val="002060"/>
              </a:solidFill>
              <a:latin typeface="Times New Roman" pitchFamily="18" charset="0"/>
              <a:cs typeface="Times New Roman" pitchFamily="18" charset="0"/>
            </a:endParaRPr>
          </a:p>
          <a:p>
            <a:pPr>
              <a:lnSpc>
                <a:spcPts val="3400"/>
              </a:lnSpc>
              <a:tabLst>
                <a:tab pos="2146300" algn="l"/>
              </a:tabLst>
            </a:pPr>
            <a:endParaRPr lang="en-US" altLang="zh-CN" sz="3200" b="1" dirty="0">
              <a:solidFill>
                <a:srgbClr val="002060"/>
              </a:solidFill>
              <a:latin typeface="Times New Roman" pitchFamily="18" charset="0"/>
              <a:cs typeface="Times New Roman" pitchFamily="18" charset="0"/>
            </a:endParaRPr>
          </a:p>
          <a:p>
            <a:pPr>
              <a:lnSpc>
                <a:spcPts val="3400"/>
              </a:lnSpc>
              <a:tabLst>
                <a:tab pos="2146300" algn="l"/>
              </a:tabLst>
            </a:pPr>
            <a:r>
              <a:rPr lang="en-US" altLang="zh-CN" sz="3200" b="1" dirty="0" err="1">
                <a:solidFill>
                  <a:srgbClr val="002060"/>
                </a:solidFill>
                <a:latin typeface="Times New Roman" pitchFamily="18" charset="0"/>
                <a:cs typeface="Times New Roman" pitchFamily="18" charset="0"/>
              </a:rPr>
              <a:t>Instrucciones</a:t>
            </a:r>
            <a:r>
              <a:rPr lang="en-US" altLang="zh-CN" sz="3200" dirty="0">
                <a:solidFill>
                  <a:srgbClr val="002060"/>
                </a:solidFill>
                <a:latin typeface="Times New Roman" pitchFamily="18" charset="0"/>
                <a:cs typeface="Times New Roman" pitchFamily="18" charset="0"/>
              </a:rPr>
              <a:t> </a:t>
            </a:r>
            <a:r>
              <a:rPr lang="en-US" altLang="zh-CN" sz="3200" b="1" dirty="0">
                <a:solidFill>
                  <a:srgbClr val="002060"/>
                </a:solidFill>
                <a:latin typeface="Times New Roman" pitchFamily="18" charset="0"/>
                <a:cs typeface="Times New Roman" pitchFamily="18" charset="0"/>
              </a:rPr>
              <a:t>especiales</a:t>
            </a:r>
          </a:p>
        </p:txBody>
      </p:sp>
    </p:spTree>
    <p:extLst>
      <p:ext uri="{BB962C8B-B14F-4D97-AF65-F5344CB8AC3E}">
        <p14:creationId xmlns:p14="http://schemas.microsoft.com/office/powerpoint/2010/main" val="40433906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546100" y="330200"/>
            <a:ext cx="9601200" cy="716991"/>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err="1"/>
              <a:t>Introducción</a:t>
            </a:r>
            <a:r>
              <a:rPr lang="en-US" altLang="zh-CN" dirty="0"/>
              <a:t> al Set de </a:t>
            </a:r>
            <a:r>
              <a:rPr lang="en-US" altLang="zh-CN" dirty="0" err="1"/>
              <a:t>Instrucciones</a:t>
            </a:r>
            <a:endParaRPr lang="en-US" altLang="zh-CN" dirty="0"/>
          </a:p>
        </p:txBody>
      </p:sp>
    </p:spTree>
    <p:extLst>
      <p:ext uri="{BB962C8B-B14F-4D97-AF65-F5344CB8AC3E}">
        <p14:creationId xmlns:p14="http://schemas.microsoft.com/office/powerpoint/2010/main" val="28939940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622300" y="342900"/>
            <a:ext cx="9448799"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err="1"/>
              <a:t>Introducción</a:t>
            </a:r>
            <a:r>
              <a:rPr lang="en-US" altLang="zh-CN" dirty="0"/>
              <a:t> al Set de </a:t>
            </a:r>
            <a:r>
              <a:rPr lang="en-US" altLang="zh-CN" dirty="0" err="1"/>
              <a:t>Instrucciones</a:t>
            </a:r>
            <a:endParaRPr lang="en-US" altLang="zh-CN" dirty="0"/>
          </a:p>
        </p:txBody>
      </p:sp>
      <p:sp>
        <p:nvSpPr>
          <p:cNvPr id="3" name="TextBox 1"/>
          <p:cNvSpPr txBox="1"/>
          <p:nvPr/>
        </p:nvSpPr>
        <p:spPr>
          <a:xfrm>
            <a:off x="8102600" y="3187700"/>
            <a:ext cx="101600" cy="266700"/>
          </a:xfrm>
          <a:prstGeom prst="rect">
            <a:avLst/>
          </a:prstGeom>
          <a:noFill/>
        </p:spPr>
        <p:txBody>
          <a:bodyPr wrap="none" lIns="0" tIns="0" rIns="0" rtlCol="0">
            <a:spAutoFit/>
          </a:bodyPr>
          <a:lstStyle/>
          <a:p>
            <a:pPr>
              <a:lnSpc>
                <a:spcPts val="2100"/>
              </a:lnSpc>
              <a:tabLst/>
            </a:pPr>
            <a:r>
              <a:rPr lang="en-US" altLang="zh-CN" sz="1535" b="1" dirty="0">
                <a:solidFill>
                  <a:srgbClr val="000000"/>
                </a:solidFill>
                <a:latin typeface="Times New Roman" pitchFamily="18" charset="0"/>
                <a:cs typeface="Times New Roman" pitchFamily="18" charset="0"/>
              </a:rPr>
              <a:t>0</a:t>
            </a:r>
          </a:p>
        </p:txBody>
      </p:sp>
      <p:sp>
        <p:nvSpPr>
          <p:cNvPr id="4" name="TextBox 1"/>
          <p:cNvSpPr txBox="1"/>
          <p:nvPr/>
        </p:nvSpPr>
        <p:spPr>
          <a:xfrm>
            <a:off x="5041900" y="3187700"/>
            <a:ext cx="101600" cy="266700"/>
          </a:xfrm>
          <a:prstGeom prst="rect">
            <a:avLst/>
          </a:prstGeom>
          <a:noFill/>
        </p:spPr>
        <p:txBody>
          <a:bodyPr wrap="none" lIns="0" tIns="0" rIns="0" rtlCol="0">
            <a:spAutoFit/>
          </a:bodyPr>
          <a:lstStyle/>
          <a:p>
            <a:pPr>
              <a:lnSpc>
                <a:spcPts val="2100"/>
              </a:lnSpc>
              <a:tabLst/>
            </a:pPr>
            <a:r>
              <a:rPr lang="en-US" altLang="zh-CN" sz="1535" b="1" dirty="0">
                <a:solidFill>
                  <a:srgbClr val="000000"/>
                </a:solidFill>
                <a:latin typeface="Times New Roman" pitchFamily="18" charset="0"/>
                <a:cs typeface="Times New Roman" pitchFamily="18" charset="0"/>
              </a:rPr>
              <a:t>7</a:t>
            </a:r>
          </a:p>
        </p:txBody>
      </p:sp>
      <p:sp>
        <p:nvSpPr>
          <p:cNvPr id="5" name="TextBox 1"/>
          <p:cNvSpPr txBox="1"/>
          <p:nvPr/>
        </p:nvSpPr>
        <p:spPr>
          <a:xfrm>
            <a:off x="5473700" y="3187700"/>
            <a:ext cx="101600" cy="266700"/>
          </a:xfrm>
          <a:prstGeom prst="rect">
            <a:avLst/>
          </a:prstGeom>
          <a:noFill/>
        </p:spPr>
        <p:txBody>
          <a:bodyPr wrap="none" lIns="0" tIns="0" rIns="0" rtlCol="0">
            <a:spAutoFit/>
          </a:bodyPr>
          <a:lstStyle/>
          <a:p>
            <a:pPr>
              <a:lnSpc>
                <a:spcPts val="2100"/>
              </a:lnSpc>
              <a:tabLst/>
            </a:pPr>
            <a:r>
              <a:rPr lang="en-US" altLang="zh-CN" sz="1535" b="1" dirty="0">
                <a:solidFill>
                  <a:srgbClr val="000000"/>
                </a:solidFill>
                <a:latin typeface="Times New Roman" pitchFamily="18" charset="0"/>
                <a:cs typeface="Times New Roman" pitchFamily="18" charset="0"/>
              </a:rPr>
              <a:t>6</a:t>
            </a:r>
          </a:p>
        </p:txBody>
      </p:sp>
      <p:sp>
        <p:nvSpPr>
          <p:cNvPr id="6" name="TextBox 1"/>
          <p:cNvSpPr txBox="1"/>
          <p:nvPr/>
        </p:nvSpPr>
        <p:spPr>
          <a:xfrm>
            <a:off x="4165600" y="3187700"/>
            <a:ext cx="101600" cy="266700"/>
          </a:xfrm>
          <a:prstGeom prst="rect">
            <a:avLst/>
          </a:prstGeom>
          <a:noFill/>
        </p:spPr>
        <p:txBody>
          <a:bodyPr wrap="none" lIns="0" tIns="0" rIns="0" rtlCol="0">
            <a:spAutoFit/>
          </a:bodyPr>
          <a:lstStyle/>
          <a:p>
            <a:pPr>
              <a:lnSpc>
                <a:spcPts val="2100"/>
              </a:lnSpc>
              <a:tabLst/>
            </a:pPr>
            <a:r>
              <a:rPr lang="en-US" altLang="zh-CN" sz="1535" b="1" dirty="0">
                <a:solidFill>
                  <a:srgbClr val="000000"/>
                </a:solidFill>
                <a:latin typeface="Times New Roman" pitchFamily="18" charset="0"/>
                <a:cs typeface="Times New Roman" pitchFamily="18" charset="0"/>
              </a:rPr>
              <a:t>9</a:t>
            </a:r>
          </a:p>
        </p:txBody>
      </p:sp>
      <p:sp>
        <p:nvSpPr>
          <p:cNvPr id="7" name="TextBox 1"/>
          <p:cNvSpPr txBox="1"/>
          <p:nvPr/>
        </p:nvSpPr>
        <p:spPr>
          <a:xfrm>
            <a:off x="2349500" y="3187700"/>
            <a:ext cx="215900" cy="266700"/>
          </a:xfrm>
          <a:prstGeom prst="rect">
            <a:avLst/>
          </a:prstGeom>
          <a:noFill/>
        </p:spPr>
        <p:txBody>
          <a:bodyPr wrap="none" lIns="0" tIns="0" rIns="0" rtlCol="0">
            <a:spAutoFit/>
          </a:bodyPr>
          <a:lstStyle/>
          <a:p>
            <a:pPr>
              <a:lnSpc>
                <a:spcPts val="2100"/>
              </a:lnSpc>
              <a:tabLst/>
            </a:pPr>
            <a:r>
              <a:rPr lang="en-US" altLang="zh-CN" sz="1535" b="1" dirty="0">
                <a:solidFill>
                  <a:srgbClr val="000000"/>
                </a:solidFill>
                <a:latin typeface="Times New Roman" pitchFamily="18" charset="0"/>
                <a:cs typeface="Times New Roman" pitchFamily="18" charset="0"/>
              </a:rPr>
              <a:t>13</a:t>
            </a:r>
          </a:p>
        </p:txBody>
      </p:sp>
      <p:sp>
        <p:nvSpPr>
          <p:cNvPr id="8" name="TextBox 1"/>
          <p:cNvSpPr txBox="1"/>
          <p:nvPr/>
        </p:nvSpPr>
        <p:spPr>
          <a:xfrm>
            <a:off x="3670300" y="3187700"/>
            <a:ext cx="215900" cy="266700"/>
          </a:xfrm>
          <a:prstGeom prst="rect">
            <a:avLst/>
          </a:prstGeom>
          <a:noFill/>
        </p:spPr>
        <p:txBody>
          <a:bodyPr wrap="none" lIns="0" tIns="0" rIns="0" rtlCol="0">
            <a:spAutoFit/>
          </a:bodyPr>
          <a:lstStyle/>
          <a:p>
            <a:pPr>
              <a:lnSpc>
                <a:spcPts val="2100"/>
              </a:lnSpc>
              <a:tabLst/>
            </a:pPr>
            <a:r>
              <a:rPr lang="en-US" altLang="zh-CN" sz="1535" b="1" dirty="0">
                <a:solidFill>
                  <a:srgbClr val="000000"/>
                </a:solidFill>
                <a:latin typeface="Times New Roman" pitchFamily="18" charset="0"/>
                <a:cs typeface="Times New Roman" pitchFamily="18" charset="0"/>
              </a:rPr>
              <a:t>10</a:t>
            </a:r>
          </a:p>
        </p:txBody>
      </p:sp>
      <p:sp>
        <p:nvSpPr>
          <p:cNvPr id="9" name="TextBox 1"/>
          <p:cNvSpPr txBox="1"/>
          <p:nvPr/>
        </p:nvSpPr>
        <p:spPr>
          <a:xfrm>
            <a:off x="3873500" y="4076700"/>
            <a:ext cx="3962400" cy="698500"/>
          </a:xfrm>
          <a:prstGeom prst="rect">
            <a:avLst/>
          </a:prstGeom>
          <a:noFill/>
        </p:spPr>
        <p:txBody>
          <a:bodyPr wrap="none" lIns="0" tIns="0" rIns="0" rtlCol="0">
            <a:spAutoFit/>
          </a:bodyPr>
          <a:lstStyle/>
          <a:p>
            <a:pPr>
              <a:lnSpc>
                <a:spcPts val="2100"/>
              </a:lnSpc>
              <a:tabLst>
                <a:tab pos="1968500" algn="l"/>
              </a:tabLst>
            </a:pPr>
            <a:r>
              <a:rPr lang="en-US" altLang="zh-CN" dirty="0"/>
              <a:t>	</a:t>
            </a:r>
            <a:r>
              <a:rPr lang="en-US" altLang="zh-CN" sz="1535" b="1" dirty="0">
                <a:solidFill>
                  <a:srgbClr val="000000"/>
                </a:solidFill>
                <a:latin typeface="Times New Roman" pitchFamily="18" charset="0"/>
                <a:cs typeface="Times New Roman" pitchFamily="18" charset="0"/>
              </a:rPr>
              <a:t>File</a:t>
            </a:r>
            <a:r>
              <a:rPr lang="en-US" altLang="zh-CN" sz="1535" dirty="0">
                <a:latin typeface="Times New Roman" pitchFamily="18" charset="0"/>
                <a:cs typeface="Times New Roman" pitchFamily="18" charset="0"/>
              </a:rPr>
              <a:t> </a:t>
            </a:r>
            <a:r>
              <a:rPr lang="en-US" altLang="zh-CN" sz="1535" b="1" dirty="0">
                <a:solidFill>
                  <a:srgbClr val="000000"/>
                </a:solidFill>
                <a:latin typeface="Times New Roman" pitchFamily="18" charset="0"/>
                <a:cs typeface="Times New Roman" pitchFamily="18" charset="0"/>
              </a:rPr>
              <a:t>Register</a:t>
            </a:r>
            <a:r>
              <a:rPr lang="en-US" altLang="zh-CN" sz="1535" dirty="0">
                <a:latin typeface="Times New Roman" pitchFamily="18" charset="0"/>
                <a:cs typeface="Times New Roman" pitchFamily="18" charset="0"/>
              </a:rPr>
              <a:t> </a:t>
            </a:r>
            <a:r>
              <a:rPr lang="en-US" altLang="zh-CN" sz="1535" b="1" dirty="0">
                <a:solidFill>
                  <a:srgbClr val="000000"/>
                </a:solidFill>
                <a:latin typeface="Times New Roman" pitchFamily="18" charset="0"/>
                <a:cs typeface="Times New Roman" pitchFamily="18" charset="0"/>
              </a:rPr>
              <a:t>Address</a:t>
            </a:r>
          </a:p>
          <a:p>
            <a:pPr>
              <a:lnSpc>
                <a:spcPts val="1000"/>
              </a:lnSpc>
            </a:pPr>
            <a:endParaRPr lang="en-US" altLang="zh-CN" dirty="0"/>
          </a:p>
          <a:p>
            <a:pPr>
              <a:lnSpc>
                <a:spcPts val="2400"/>
              </a:lnSpc>
              <a:tabLst>
                <a:tab pos="1968500" algn="l"/>
              </a:tabLst>
            </a:pPr>
            <a:r>
              <a:rPr lang="en-US" altLang="zh-CN" sz="1535" b="1" dirty="0">
                <a:solidFill>
                  <a:srgbClr val="000000"/>
                </a:solidFill>
                <a:latin typeface="Times New Roman" pitchFamily="18" charset="0"/>
                <a:cs typeface="Times New Roman" pitchFamily="18" charset="0"/>
              </a:rPr>
              <a:t>Bit</a:t>
            </a:r>
            <a:r>
              <a:rPr lang="en-US" altLang="zh-CN" sz="1535" dirty="0">
                <a:latin typeface="Times New Roman" pitchFamily="18" charset="0"/>
                <a:cs typeface="Times New Roman" pitchFamily="18" charset="0"/>
              </a:rPr>
              <a:t> </a:t>
            </a:r>
            <a:r>
              <a:rPr lang="en-US" altLang="zh-CN" sz="1535" b="1" dirty="0">
                <a:solidFill>
                  <a:srgbClr val="000000"/>
                </a:solidFill>
                <a:latin typeface="Times New Roman" pitchFamily="18" charset="0"/>
                <a:cs typeface="Times New Roman" pitchFamily="18" charset="0"/>
              </a:rPr>
              <a:t>Position</a:t>
            </a:r>
            <a:r>
              <a:rPr lang="en-US" altLang="zh-CN" sz="1535" dirty="0">
                <a:latin typeface="Times New Roman" pitchFamily="18" charset="0"/>
                <a:cs typeface="Times New Roman" pitchFamily="18" charset="0"/>
              </a:rPr>
              <a:t> </a:t>
            </a:r>
            <a:r>
              <a:rPr lang="en-US" altLang="zh-CN" sz="1535" b="1" dirty="0">
                <a:solidFill>
                  <a:srgbClr val="000000"/>
                </a:solidFill>
                <a:latin typeface="Times New Roman" pitchFamily="18" charset="0"/>
                <a:cs typeface="Times New Roman" pitchFamily="18" charset="0"/>
              </a:rPr>
              <a:t>(0-7)</a:t>
            </a:r>
          </a:p>
        </p:txBody>
      </p:sp>
      <p:sp>
        <p:nvSpPr>
          <p:cNvPr id="10" name="TextBox 1"/>
          <p:cNvSpPr txBox="1"/>
          <p:nvPr/>
        </p:nvSpPr>
        <p:spPr>
          <a:xfrm>
            <a:off x="3517900" y="5041900"/>
            <a:ext cx="787400" cy="342900"/>
          </a:xfrm>
          <a:prstGeom prst="rect">
            <a:avLst/>
          </a:prstGeom>
          <a:noFill/>
        </p:spPr>
        <p:txBody>
          <a:bodyPr wrap="none" lIns="0" tIns="0" rIns="0" rtlCol="0">
            <a:spAutoFit/>
          </a:bodyPr>
          <a:lstStyle/>
          <a:p>
            <a:pPr>
              <a:lnSpc>
                <a:spcPts val="2700"/>
              </a:lnSpc>
              <a:tabLst/>
            </a:pPr>
            <a:r>
              <a:rPr lang="en-US" altLang="zh-CN" sz="3450" b="1" dirty="0">
                <a:solidFill>
                  <a:srgbClr val="000000"/>
                </a:solidFill>
                <a:latin typeface="Courier New" pitchFamily="18" charset="0"/>
                <a:cs typeface="Courier New" pitchFamily="18" charset="0"/>
              </a:rPr>
              <a:t>BSF</a:t>
            </a:r>
          </a:p>
        </p:txBody>
      </p:sp>
      <p:sp>
        <p:nvSpPr>
          <p:cNvPr id="11" name="TextBox 1"/>
          <p:cNvSpPr txBox="1"/>
          <p:nvPr/>
        </p:nvSpPr>
        <p:spPr>
          <a:xfrm>
            <a:off x="5270500" y="5041900"/>
            <a:ext cx="1828800" cy="342900"/>
          </a:xfrm>
          <a:prstGeom prst="rect">
            <a:avLst/>
          </a:prstGeom>
          <a:noFill/>
        </p:spPr>
        <p:txBody>
          <a:bodyPr wrap="none" lIns="0" tIns="0" rIns="0" rtlCol="0">
            <a:spAutoFit/>
          </a:bodyPr>
          <a:lstStyle/>
          <a:p>
            <a:pPr>
              <a:lnSpc>
                <a:spcPts val="2700"/>
              </a:lnSpc>
              <a:tabLst/>
            </a:pPr>
            <a:r>
              <a:rPr lang="en-US" altLang="zh-CN" sz="3450" b="1" dirty="0">
                <a:solidFill>
                  <a:srgbClr val="00009A"/>
                </a:solidFill>
                <a:latin typeface="Courier New" pitchFamily="18" charset="0"/>
                <a:cs typeface="Courier New" pitchFamily="18" charset="0"/>
              </a:rPr>
              <a:t>0x25</a:t>
            </a:r>
            <a:r>
              <a:rPr lang="en-US" altLang="zh-CN" sz="3450" b="1" dirty="0">
                <a:solidFill>
                  <a:srgbClr val="CC0000"/>
                </a:solidFill>
                <a:latin typeface="Courier New" pitchFamily="18" charset="0"/>
                <a:cs typeface="Courier New" pitchFamily="18" charset="0"/>
              </a:rPr>
              <a:t>,</a:t>
            </a:r>
            <a:r>
              <a:rPr lang="en-US" altLang="zh-CN" sz="3450" dirty="0">
                <a:latin typeface="Times New Roman" pitchFamily="18" charset="0"/>
                <a:cs typeface="Times New Roman" pitchFamily="18" charset="0"/>
              </a:rPr>
              <a:t>  </a:t>
            </a:r>
            <a:r>
              <a:rPr lang="en-US" altLang="zh-CN" sz="3450" b="1" dirty="0">
                <a:solidFill>
                  <a:srgbClr val="CC0000"/>
                </a:solidFill>
                <a:latin typeface="Courier New" pitchFamily="18" charset="0"/>
                <a:cs typeface="Courier New" pitchFamily="18" charset="0"/>
              </a:rPr>
              <a:t>3</a:t>
            </a:r>
          </a:p>
        </p:txBody>
      </p:sp>
      <p:sp>
        <p:nvSpPr>
          <p:cNvPr id="12" name="TextBox 1"/>
          <p:cNvSpPr txBox="1"/>
          <p:nvPr/>
        </p:nvSpPr>
        <p:spPr>
          <a:xfrm>
            <a:off x="6743700" y="6032500"/>
            <a:ext cx="1079500" cy="266700"/>
          </a:xfrm>
          <a:prstGeom prst="rect">
            <a:avLst/>
          </a:prstGeom>
          <a:noFill/>
        </p:spPr>
        <p:txBody>
          <a:bodyPr wrap="none" lIns="0" tIns="0" rIns="0" rtlCol="0">
            <a:spAutoFit/>
          </a:bodyPr>
          <a:lstStyle/>
          <a:p>
            <a:pPr>
              <a:lnSpc>
                <a:spcPts val="2100"/>
              </a:lnSpc>
              <a:tabLst/>
            </a:pPr>
            <a:r>
              <a:rPr lang="en-US" altLang="zh-CN" sz="1535" b="1" dirty="0">
                <a:solidFill>
                  <a:srgbClr val="000000"/>
                </a:solidFill>
                <a:latin typeface="Times New Roman" pitchFamily="18" charset="0"/>
                <a:cs typeface="Times New Roman" pitchFamily="18" charset="0"/>
              </a:rPr>
              <a:t>Bit</a:t>
            </a:r>
            <a:r>
              <a:rPr lang="en-US" altLang="zh-CN" sz="1535" dirty="0">
                <a:latin typeface="Times New Roman" pitchFamily="18" charset="0"/>
                <a:cs typeface="Times New Roman" pitchFamily="18" charset="0"/>
              </a:rPr>
              <a:t> </a:t>
            </a:r>
            <a:r>
              <a:rPr lang="en-US" altLang="zh-CN" sz="1535" b="1" dirty="0">
                <a:solidFill>
                  <a:srgbClr val="000000"/>
                </a:solidFill>
                <a:latin typeface="Times New Roman" pitchFamily="18" charset="0"/>
                <a:cs typeface="Times New Roman" pitchFamily="18" charset="0"/>
              </a:rPr>
              <a:t>Position</a:t>
            </a:r>
          </a:p>
        </p:txBody>
      </p:sp>
      <p:sp>
        <p:nvSpPr>
          <p:cNvPr id="13" name="TextBox 1"/>
          <p:cNvSpPr txBox="1"/>
          <p:nvPr/>
        </p:nvSpPr>
        <p:spPr>
          <a:xfrm>
            <a:off x="4089400" y="6032500"/>
            <a:ext cx="1993900" cy="266700"/>
          </a:xfrm>
          <a:prstGeom prst="rect">
            <a:avLst/>
          </a:prstGeom>
          <a:noFill/>
        </p:spPr>
        <p:txBody>
          <a:bodyPr wrap="none" lIns="0" tIns="0" rIns="0" rtlCol="0">
            <a:spAutoFit/>
          </a:bodyPr>
          <a:lstStyle/>
          <a:p>
            <a:pPr>
              <a:lnSpc>
                <a:spcPts val="2100"/>
              </a:lnSpc>
              <a:tabLst/>
            </a:pPr>
            <a:r>
              <a:rPr lang="en-US" altLang="zh-CN" sz="1535" b="1" dirty="0">
                <a:solidFill>
                  <a:srgbClr val="000000"/>
                </a:solidFill>
                <a:latin typeface="Times New Roman" pitchFamily="18" charset="0"/>
                <a:cs typeface="Times New Roman" pitchFamily="18" charset="0"/>
              </a:rPr>
              <a:t>File</a:t>
            </a:r>
            <a:r>
              <a:rPr lang="en-US" altLang="zh-CN" sz="1535" dirty="0">
                <a:latin typeface="Times New Roman" pitchFamily="18" charset="0"/>
                <a:cs typeface="Times New Roman" pitchFamily="18" charset="0"/>
              </a:rPr>
              <a:t> </a:t>
            </a:r>
            <a:r>
              <a:rPr lang="en-US" altLang="zh-CN" sz="1535" b="1" dirty="0">
                <a:solidFill>
                  <a:srgbClr val="000000"/>
                </a:solidFill>
                <a:latin typeface="Times New Roman" pitchFamily="18" charset="0"/>
                <a:cs typeface="Times New Roman" pitchFamily="18" charset="0"/>
              </a:rPr>
              <a:t>Register</a:t>
            </a:r>
            <a:r>
              <a:rPr lang="en-US" altLang="zh-CN" sz="1535" dirty="0">
                <a:latin typeface="Times New Roman" pitchFamily="18" charset="0"/>
                <a:cs typeface="Times New Roman" pitchFamily="18" charset="0"/>
              </a:rPr>
              <a:t> </a:t>
            </a:r>
            <a:r>
              <a:rPr lang="en-US" altLang="zh-CN" sz="1535" b="1" dirty="0">
                <a:solidFill>
                  <a:srgbClr val="000000"/>
                </a:solidFill>
                <a:latin typeface="Times New Roman" pitchFamily="18" charset="0"/>
                <a:cs typeface="Times New Roman" pitchFamily="18" charset="0"/>
              </a:rPr>
              <a:t>Address</a:t>
            </a:r>
          </a:p>
        </p:txBody>
      </p:sp>
    </p:spTree>
    <p:extLst>
      <p:ext uri="{BB962C8B-B14F-4D97-AF65-F5344CB8AC3E}">
        <p14:creationId xmlns:p14="http://schemas.microsoft.com/office/powerpoint/2010/main" val="6241150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762000" y="330200"/>
            <a:ext cx="9169400"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err="1"/>
              <a:t>Introducción</a:t>
            </a:r>
            <a:r>
              <a:rPr lang="en-US" altLang="zh-CN" dirty="0"/>
              <a:t> al Set de </a:t>
            </a:r>
            <a:r>
              <a:rPr lang="en-US" altLang="zh-CN" dirty="0" err="1"/>
              <a:t>Instrucciones</a:t>
            </a:r>
            <a:endParaRPr lang="en-US" altLang="zh-CN" dirty="0"/>
          </a:p>
        </p:txBody>
      </p:sp>
    </p:spTree>
    <p:extLst>
      <p:ext uri="{BB962C8B-B14F-4D97-AF65-F5344CB8AC3E}">
        <p14:creationId xmlns:p14="http://schemas.microsoft.com/office/powerpoint/2010/main" val="2289175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42" y="2070161"/>
            <a:ext cx="8877368" cy="1312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901891" y="1636180"/>
            <a:ext cx="5383205" cy="397673"/>
          </a:xfrm>
          <a:prstGeom prst="rect">
            <a:avLst/>
          </a:prstGeom>
          <a:solidFill>
            <a:schemeClr val="accent2">
              <a:lumMod val="20000"/>
              <a:lumOff val="80000"/>
            </a:schemeClr>
          </a:solidFill>
        </p:spPr>
        <p:txBody>
          <a:bodyPr wrap="none">
            <a:spAutoFit/>
          </a:bodyPr>
          <a:lstStyle/>
          <a:p>
            <a:pPr>
              <a:defRPr/>
            </a:pPr>
            <a:r>
              <a:rPr lang="es-AR" sz="1984" b="1" dirty="0">
                <a:solidFill>
                  <a:srgbClr val="FF0000"/>
                </a:solidFill>
                <a:latin typeface="Arial" charset="0"/>
              </a:rPr>
              <a:t>Operaciones Basadas en Bytes (Registros)</a:t>
            </a:r>
          </a:p>
        </p:txBody>
      </p:sp>
      <p:pic>
        <p:nvPicPr>
          <p:cNvPr id="2970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891" y="3970580"/>
            <a:ext cx="8889618" cy="68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CuadroTexto"/>
          <p:cNvSpPr txBox="1"/>
          <p:nvPr/>
        </p:nvSpPr>
        <p:spPr>
          <a:xfrm>
            <a:off x="901892" y="3541848"/>
            <a:ext cx="3855543" cy="397673"/>
          </a:xfrm>
          <a:prstGeom prst="rect">
            <a:avLst/>
          </a:prstGeom>
          <a:solidFill>
            <a:schemeClr val="accent2">
              <a:lumMod val="20000"/>
              <a:lumOff val="80000"/>
            </a:schemeClr>
          </a:solidFill>
        </p:spPr>
        <p:txBody>
          <a:bodyPr wrap="none">
            <a:spAutoFit/>
          </a:bodyPr>
          <a:lstStyle/>
          <a:p>
            <a:pPr>
              <a:defRPr/>
            </a:pPr>
            <a:r>
              <a:rPr lang="es-AR" sz="1984" b="1" dirty="0">
                <a:solidFill>
                  <a:srgbClr val="FF0000"/>
                </a:solidFill>
                <a:latin typeface="Arial" charset="0"/>
              </a:rPr>
              <a:t>Operaciones Orientadas a bits</a:t>
            </a:r>
          </a:p>
        </p:txBody>
      </p:sp>
      <p:pic>
        <p:nvPicPr>
          <p:cNvPr id="2970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142" y="5241025"/>
            <a:ext cx="8877368" cy="68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10 CuadroTexto"/>
          <p:cNvSpPr txBox="1"/>
          <p:nvPr/>
        </p:nvSpPr>
        <p:spPr>
          <a:xfrm>
            <a:off x="901891" y="4812293"/>
            <a:ext cx="4448654" cy="397673"/>
          </a:xfrm>
          <a:prstGeom prst="rect">
            <a:avLst/>
          </a:prstGeom>
          <a:solidFill>
            <a:schemeClr val="accent2">
              <a:lumMod val="20000"/>
              <a:lumOff val="80000"/>
            </a:schemeClr>
          </a:solidFill>
        </p:spPr>
        <p:txBody>
          <a:bodyPr wrap="none">
            <a:spAutoFit/>
          </a:bodyPr>
          <a:lstStyle/>
          <a:p>
            <a:pPr>
              <a:defRPr/>
            </a:pPr>
            <a:r>
              <a:rPr lang="es-AR" sz="1984" b="1" dirty="0">
                <a:solidFill>
                  <a:srgbClr val="FF0000"/>
                </a:solidFill>
                <a:latin typeface="Arial" charset="0"/>
              </a:rPr>
              <a:t>Operaciones Orientadas a Literales</a:t>
            </a:r>
          </a:p>
        </p:txBody>
      </p:sp>
      <p:pic>
        <p:nvPicPr>
          <p:cNvPr id="2970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891" y="6509720"/>
            <a:ext cx="8889618" cy="68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2 CuadroTexto"/>
          <p:cNvSpPr txBox="1"/>
          <p:nvPr/>
        </p:nvSpPr>
        <p:spPr>
          <a:xfrm>
            <a:off x="901892" y="6080989"/>
            <a:ext cx="4054315" cy="397673"/>
          </a:xfrm>
          <a:prstGeom prst="rect">
            <a:avLst/>
          </a:prstGeom>
          <a:solidFill>
            <a:schemeClr val="accent2">
              <a:lumMod val="20000"/>
              <a:lumOff val="80000"/>
            </a:schemeClr>
          </a:solidFill>
        </p:spPr>
        <p:txBody>
          <a:bodyPr wrap="none">
            <a:spAutoFit/>
          </a:bodyPr>
          <a:lstStyle/>
          <a:p>
            <a:pPr>
              <a:defRPr/>
            </a:pPr>
            <a:r>
              <a:rPr lang="es-AR" sz="1984" b="1" dirty="0">
                <a:solidFill>
                  <a:srgbClr val="FF0000"/>
                </a:solidFill>
                <a:latin typeface="Arial" charset="0"/>
              </a:rPr>
              <a:t>Para las operaciones </a:t>
            </a:r>
            <a:r>
              <a:rPr lang="es-AR" sz="1984" b="1" dirty="0" err="1">
                <a:solidFill>
                  <a:srgbClr val="FF0000"/>
                </a:solidFill>
                <a:latin typeface="Arial" charset="0"/>
              </a:rPr>
              <a:t>call</a:t>
            </a:r>
            <a:r>
              <a:rPr lang="es-AR" sz="1984" b="1" dirty="0">
                <a:solidFill>
                  <a:srgbClr val="FF0000"/>
                </a:solidFill>
                <a:latin typeface="Arial" charset="0"/>
              </a:rPr>
              <a:t> y </a:t>
            </a:r>
            <a:r>
              <a:rPr lang="es-AR" sz="1984" b="1" dirty="0" err="1">
                <a:solidFill>
                  <a:srgbClr val="FF0000"/>
                </a:solidFill>
                <a:latin typeface="Arial" charset="0"/>
              </a:rPr>
              <a:t>goto</a:t>
            </a:r>
            <a:endParaRPr lang="es-AR" sz="1984" b="1" dirty="0">
              <a:solidFill>
                <a:srgbClr val="FF0000"/>
              </a:solidFill>
              <a:latin typeface="Arial" charset="0"/>
            </a:endParaRPr>
          </a:p>
        </p:txBody>
      </p:sp>
      <p:sp>
        <p:nvSpPr>
          <p:cNvPr id="12" name="TextBox 1"/>
          <p:cNvSpPr txBox="1"/>
          <p:nvPr/>
        </p:nvSpPr>
        <p:spPr>
          <a:xfrm>
            <a:off x="762000" y="330200"/>
            <a:ext cx="9169400"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err="1"/>
              <a:t>Introducción</a:t>
            </a:r>
            <a:r>
              <a:rPr lang="en-US" altLang="zh-CN" dirty="0"/>
              <a:t> al Set de </a:t>
            </a:r>
            <a:r>
              <a:rPr lang="en-US" altLang="zh-CN" dirty="0" err="1"/>
              <a:t>Instrucciones</a:t>
            </a:r>
            <a:endParaRPr lang="en-US" altLang="zh-CN" dirty="0"/>
          </a:p>
        </p:txBody>
      </p:sp>
    </p:spTree>
    <p:extLst>
      <p:ext uri="{BB962C8B-B14F-4D97-AF65-F5344CB8AC3E}">
        <p14:creationId xmlns:p14="http://schemas.microsoft.com/office/powerpoint/2010/main" val="41603462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241300" y="30544"/>
            <a:ext cx="10109200" cy="7559293"/>
          </a:xfrm>
          <a:prstGeom prst="rect">
            <a:avLst/>
          </a:prstGeom>
          <a:noFill/>
        </p:spPr>
      </p:pic>
      <p:sp>
        <p:nvSpPr>
          <p:cNvPr id="2" name="TextBox 1"/>
          <p:cNvSpPr txBox="1"/>
          <p:nvPr/>
        </p:nvSpPr>
        <p:spPr>
          <a:xfrm>
            <a:off x="2070100" y="317500"/>
            <a:ext cx="6935297" cy="475836"/>
          </a:xfrm>
          <a:prstGeom prst="rect">
            <a:avLst/>
          </a:prstGeom>
          <a:noFill/>
        </p:spPr>
        <p:txBody>
          <a:bodyPr wrap="none" lIns="0" tIns="0" rIns="0" rtlCol="0">
            <a:spAutoFit/>
          </a:bodyPr>
          <a:lstStyle/>
          <a:p>
            <a:pPr>
              <a:lnSpc>
                <a:spcPts val="3200"/>
              </a:lnSpc>
              <a:tabLst/>
            </a:pPr>
            <a:r>
              <a:rPr lang="en-US" altLang="zh-CN" sz="3600" b="1" i="1" dirty="0">
                <a:solidFill>
                  <a:srgbClr val="FF0000"/>
                </a:solidFill>
                <a:effectLst>
                  <a:outerShdw blurRad="38100" dist="38100" dir="2700000" algn="tl">
                    <a:srgbClr val="000000">
                      <a:alpha val="43137"/>
                    </a:srgbClr>
                  </a:outerShdw>
                </a:effectLst>
                <a:latin typeface="Calibri" panose="020F0502020204030204" pitchFamily="34" charset="0"/>
              </a:rPr>
              <a:t>Set de instrucciones de la Linea Base</a:t>
            </a:r>
          </a:p>
        </p:txBody>
      </p:sp>
      <p:sp>
        <p:nvSpPr>
          <p:cNvPr id="3" name="TextBox 1"/>
          <p:cNvSpPr txBox="1"/>
          <p:nvPr/>
        </p:nvSpPr>
        <p:spPr>
          <a:xfrm>
            <a:off x="1079500" y="1333500"/>
            <a:ext cx="3683000" cy="228600"/>
          </a:xfrm>
          <a:prstGeom prst="rect">
            <a:avLst/>
          </a:prstGeom>
          <a:noFill/>
        </p:spPr>
        <p:txBody>
          <a:bodyPr wrap="none" lIns="0" tIns="0" rIns="0" rtlCol="0">
            <a:spAutoFit/>
          </a:bodyPr>
          <a:lstStyle/>
          <a:p>
            <a:pPr>
              <a:lnSpc>
                <a:spcPts val="1800"/>
              </a:lnSpc>
              <a:tabLst/>
            </a:pPr>
            <a:r>
              <a:rPr lang="en-US" altLang="zh-CN" sz="1986" b="1" dirty="0">
                <a:solidFill>
                  <a:srgbClr val="FFFFFF"/>
                </a:solidFill>
                <a:latin typeface="Times New Roman" pitchFamily="18" charset="0"/>
                <a:cs typeface="Times New Roman" pitchFamily="18" charset="0"/>
              </a:rPr>
              <a:t>Operaciones</a:t>
            </a:r>
            <a:r>
              <a:rPr lang="en-US" altLang="zh-CN" sz="1986" dirty="0">
                <a:latin typeface="Times New Roman" pitchFamily="18" charset="0"/>
                <a:cs typeface="Times New Roman" pitchFamily="18" charset="0"/>
              </a:rPr>
              <a:t> </a:t>
            </a:r>
            <a:r>
              <a:rPr lang="en-US" altLang="zh-CN" sz="1986" b="1" dirty="0">
                <a:solidFill>
                  <a:srgbClr val="FFFFFF"/>
                </a:solidFill>
                <a:latin typeface="Times New Roman" pitchFamily="18" charset="0"/>
                <a:cs typeface="Times New Roman" pitchFamily="18" charset="0"/>
              </a:rPr>
              <a:t>orientadas</a:t>
            </a:r>
            <a:r>
              <a:rPr lang="en-US" altLang="zh-CN" sz="1986" dirty="0">
                <a:latin typeface="Times New Roman" pitchFamily="18" charset="0"/>
                <a:cs typeface="Times New Roman" pitchFamily="18" charset="0"/>
              </a:rPr>
              <a:t> </a:t>
            </a:r>
            <a:r>
              <a:rPr lang="en-US" altLang="zh-CN" sz="1986" b="1" dirty="0">
                <a:solidFill>
                  <a:srgbClr val="FFFFFF"/>
                </a:solidFill>
                <a:latin typeface="Times New Roman" pitchFamily="18" charset="0"/>
                <a:cs typeface="Times New Roman" pitchFamily="18" charset="0"/>
              </a:rPr>
              <a:t>a</a:t>
            </a:r>
            <a:r>
              <a:rPr lang="en-US" altLang="zh-CN" sz="1986" dirty="0">
                <a:latin typeface="Times New Roman" pitchFamily="18" charset="0"/>
                <a:cs typeface="Times New Roman" pitchFamily="18" charset="0"/>
              </a:rPr>
              <a:t> </a:t>
            </a:r>
            <a:r>
              <a:rPr lang="en-US" altLang="zh-CN" sz="1986" b="1" dirty="0">
                <a:solidFill>
                  <a:srgbClr val="FFFFFF"/>
                </a:solidFill>
                <a:latin typeface="Times New Roman" pitchFamily="18" charset="0"/>
                <a:cs typeface="Times New Roman" pitchFamily="18" charset="0"/>
              </a:rPr>
              <a:t>Byte</a:t>
            </a:r>
          </a:p>
        </p:txBody>
      </p:sp>
      <p:sp>
        <p:nvSpPr>
          <p:cNvPr id="4" name="TextBox 1"/>
          <p:cNvSpPr txBox="1"/>
          <p:nvPr/>
        </p:nvSpPr>
        <p:spPr>
          <a:xfrm>
            <a:off x="5994400" y="1333500"/>
            <a:ext cx="3517900" cy="228600"/>
          </a:xfrm>
          <a:prstGeom prst="rect">
            <a:avLst/>
          </a:prstGeom>
          <a:noFill/>
        </p:spPr>
        <p:txBody>
          <a:bodyPr wrap="none" lIns="0" tIns="0" rIns="0" rtlCol="0">
            <a:spAutoFit/>
          </a:bodyPr>
          <a:lstStyle/>
          <a:p>
            <a:pPr>
              <a:lnSpc>
                <a:spcPts val="1800"/>
              </a:lnSpc>
              <a:tabLst/>
            </a:pPr>
            <a:r>
              <a:rPr lang="en-US" altLang="zh-CN" sz="1986" b="1" dirty="0">
                <a:solidFill>
                  <a:srgbClr val="FFFFFF"/>
                </a:solidFill>
                <a:latin typeface="Times New Roman" pitchFamily="18" charset="0"/>
                <a:cs typeface="Times New Roman" pitchFamily="18" charset="0"/>
              </a:rPr>
              <a:t>Operaciones</a:t>
            </a:r>
            <a:r>
              <a:rPr lang="en-US" altLang="zh-CN" sz="1986" dirty="0">
                <a:latin typeface="Times New Roman" pitchFamily="18" charset="0"/>
                <a:cs typeface="Times New Roman" pitchFamily="18" charset="0"/>
              </a:rPr>
              <a:t> </a:t>
            </a:r>
            <a:r>
              <a:rPr lang="en-US" altLang="zh-CN" sz="1986" b="1" dirty="0">
                <a:solidFill>
                  <a:srgbClr val="FFFFFF"/>
                </a:solidFill>
                <a:latin typeface="Times New Roman" pitchFamily="18" charset="0"/>
                <a:cs typeface="Times New Roman" pitchFamily="18" charset="0"/>
              </a:rPr>
              <a:t>Orientadas</a:t>
            </a:r>
            <a:r>
              <a:rPr lang="en-US" altLang="zh-CN" sz="1986" dirty="0">
                <a:latin typeface="Times New Roman" pitchFamily="18" charset="0"/>
                <a:cs typeface="Times New Roman" pitchFamily="18" charset="0"/>
              </a:rPr>
              <a:t> </a:t>
            </a:r>
            <a:r>
              <a:rPr lang="en-US" altLang="zh-CN" sz="1986" b="1" dirty="0">
                <a:solidFill>
                  <a:srgbClr val="FFFFFF"/>
                </a:solidFill>
                <a:latin typeface="Times New Roman" pitchFamily="18" charset="0"/>
                <a:cs typeface="Times New Roman" pitchFamily="18" charset="0"/>
              </a:rPr>
              <a:t>a</a:t>
            </a:r>
            <a:r>
              <a:rPr lang="en-US" altLang="zh-CN" sz="1986" dirty="0">
                <a:latin typeface="Times New Roman" pitchFamily="18" charset="0"/>
                <a:cs typeface="Times New Roman" pitchFamily="18" charset="0"/>
              </a:rPr>
              <a:t> </a:t>
            </a:r>
            <a:r>
              <a:rPr lang="en-US" altLang="zh-CN" sz="1986" b="1" dirty="0">
                <a:solidFill>
                  <a:srgbClr val="FFFFFF"/>
                </a:solidFill>
                <a:latin typeface="Times New Roman" pitchFamily="18" charset="0"/>
                <a:cs typeface="Times New Roman" pitchFamily="18" charset="0"/>
              </a:rPr>
              <a:t>Bit</a:t>
            </a:r>
          </a:p>
        </p:txBody>
      </p:sp>
      <p:sp>
        <p:nvSpPr>
          <p:cNvPr id="5" name="TextBox 1"/>
          <p:cNvSpPr txBox="1"/>
          <p:nvPr/>
        </p:nvSpPr>
        <p:spPr>
          <a:xfrm>
            <a:off x="876300" y="1701800"/>
            <a:ext cx="558800" cy="11303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addwf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andwf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clrf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clrw</a:t>
            </a:r>
          </a:p>
        </p:txBody>
      </p:sp>
      <p:sp>
        <p:nvSpPr>
          <p:cNvPr id="6" name="TextBox 1"/>
          <p:cNvSpPr txBox="1"/>
          <p:nvPr/>
        </p:nvSpPr>
        <p:spPr>
          <a:xfrm>
            <a:off x="1879600" y="1701800"/>
            <a:ext cx="228600" cy="11303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f,d</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f,d</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a:t>
            </a:r>
          </a:p>
        </p:txBody>
      </p:sp>
      <p:sp>
        <p:nvSpPr>
          <p:cNvPr id="7" name="TextBox 1"/>
          <p:cNvSpPr txBox="1"/>
          <p:nvPr/>
        </p:nvSpPr>
        <p:spPr>
          <a:xfrm>
            <a:off x="876300" y="2933700"/>
            <a:ext cx="457200" cy="1778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comf</a:t>
            </a:r>
          </a:p>
        </p:txBody>
      </p:sp>
      <p:sp>
        <p:nvSpPr>
          <p:cNvPr id="8" name="TextBox 1"/>
          <p:cNvSpPr txBox="1"/>
          <p:nvPr/>
        </p:nvSpPr>
        <p:spPr>
          <a:xfrm>
            <a:off x="1879600" y="2933700"/>
            <a:ext cx="228600" cy="1778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f,d</a:t>
            </a:r>
          </a:p>
        </p:txBody>
      </p:sp>
      <p:sp>
        <p:nvSpPr>
          <p:cNvPr id="9" name="TextBox 1"/>
          <p:cNvSpPr txBox="1"/>
          <p:nvPr/>
        </p:nvSpPr>
        <p:spPr>
          <a:xfrm>
            <a:off x="2324100" y="1701800"/>
            <a:ext cx="1219200" cy="11303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Add</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and</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AND</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with</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Clear</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Clear</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p>
        </p:txBody>
      </p:sp>
      <p:sp>
        <p:nvSpPr>
          <p:cNvPr id="10" name="TextBox 1"/>
          <p:cNvSpPr txBox="1"/>
          <p:nvPr/>
        </p:nvSpPr>
        <p:spPr>
          <a:xfrm>
            <a:off x="2324100" y="2933700"/>
            <a:ext cx="1295400" cy="1778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Complement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p:txBody>
      </p:sp>
      <p:sp>
        <p:nvSpPr>
          <p:cNvPr id="11" name="TextBox 1"/>
          <p:cNvSpPr txBox="1"/>
          <p:nvPr/>
        </p:nvSpPr>
        <p:spPr>
          <a:xfrm>
            <a:off x="5689600" y="1701800"/>
            <a:ext cx="457200" cy="11303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bcf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bsf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btfsc</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btfss</a:t>
            </a:r>
          </a:p>
        </p:txBody>
      </p:sp>
      <p:sp>
        <p:nvSpPr>
          <p:cNvPr id="12" name="TextBox 1"/>
          <p:cNvSpPr txBox="1"/>
          <p:nvPr/>
        </p:nvSpPr>
        <p:spPr>
          <a:xfrm>
            <a:off x="6705600" y="1701800"/>
            <a:ext cx="228600" cy="11303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f,b</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f,b</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f,b</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f,b</a:t>
            </a:r>
          </a:p>
        </p:txBody>
      </p:sp>
      <p:sp>
        <p:nvSpPr>
          <p:cNvPr id="13" name="TextBox 1"/>
          <p:cNvSpPr txBox="1"/>
          <p:nvPr/>
        </p:nvSpPr>
        <p:spPr>
          <a:xfrm>
            <a:off x="7150100" y="1701800"/>
            <a:ext cx="2057400" cy="11303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Bit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Clear</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Bit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Set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Bit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Test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Skip</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if</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Clear</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Bit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Test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Skip</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if</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Set</a:t>
            </a:r>
          </a:p>
        </p:txBody>
      </p:sp>
      <p:sp>
        <p:nvSpPr>
          <p:cNvPr id="14" name="TextBox 1"/>
          <p:cNvSpPr txBox="1"/>
          <p:nvPr/>
        </p:nvSpPr>
        <p:spPr>
          <a:xfrm>
            <a:off x="5613400" y="2921000"/>
            <a:ext cx="4279900" cy="228600"/>
          </a:xfrm>
          <a:prstGeom prst="rect">
            <a:avLst/>
          </a:prstGeom>
          <a:noFill/>
        </p:spPr>
        <p:txBody>
          <a:bodyPr wrap="none" lIns="0" tIns="0" rIns="0" rtlCol="0">
            <a:spAutoFit/>
          </a:bodyPr>
          <a:lstStyle/>
          <a:p>
            <a:pPr>
              <a:lnSpc>
                <a:spcPts val="1800"/>
              </a:lnSpc>
              <a:tabLst/>
            </a:pPr>
            <a:r>
              <a:rPr lang="en-US" altLang="zh-CN" sz="1986" b="1" dirty="0">
                <a:solidFill>
                  <a:srgbClr val="FFFFFF"/>
                </a:solidFill>
                <a:latin typeface="Times New Roman" pitchFamily="18" charset="0"/>
                <a:cs typeface="Times New Roman" pitchFamily="18" charset="0"/>
              </a:rPr>
              <a:t>Operaciones</a:t>
            </a:r>
            <a:r>
              <a:rPr lang="en-US" altLang="zh-CN" sz="1986" dirty="0">
                <a:latin typeface="Times New Roman" pitchFamily="18" charset="0"/>
                <a:cs typeface="Times New Roman" pitchFamily="18" charset="0"/>
              </a:rPr>
              <a:t> </a:t>
            </a:r>
            <a:r>
              <a:rPr lang="en-US" altLang="zh-CN" sz="1986" b="1" dirty="0">
                <a:solidFill>
                  <a:srgbClr val="FFFFFF"/>
                </a:solidFill>
                <a:latin typeface="Times New Roman" pitchFamily="18" charset="0"/>
                <a:cs typeface="Times New Roman" pitchFamily="18" charset="0"/>
              </a:rPr>
              <a:t>con</a:t>
            </a:r>
            <a:r>
              <a:rPr lang="en-US" altLang="zh-CN" sz="1986" dirty="0">
                <a:latin typeface="Times New Roman" pitchFamily="18" charset="0"/>
                <a:cs typeface="Times New Roman" pitchFamily="18" charset="0"/>
              </a:rPr>
              <a:t> </a:t>
            </a:r>
            <a:r>
              <a:rPr lang="en-US" altLang="zh-CN" sz="1986" b="1" dirty="0">
                <a:solidFill>
                  <a:srgbClr val="FFFFFF"/>
                </a:solidFill>
                <a:latin typeface="Times New Roman" pitchFamily="18" charset="0"/>
                <a:cs typeface="Times New Roman" pitchFamily="18" charset="0"/>
              </a:rPr>
              <a:t>Literales</a:t>
            </a:r>
            <a:r>
              <a:rPr lang="en-US" altLang="zh-CN" sz="1986" dirty="0">
                <a:latin typeface="Times New Roman" pitchFamily="18" charset="0"/>
                <a:cs typeface="Times New Roman" pitchFamily="18" charset="0"/>
              </a:rPr>
              <a:t> </a:t>
            </a:r>
            <a:r>
              <a:rPr lang="en-US" altLang="zh-CN" sz="1986" b="1" dirty="0">
                <a:solidFill>
                  <a:srgbClr val="FFFFFF"/>
                </a:solidFill>
                <a:latin typeface="Times New Roman" pitchFamily="18" charset="0"/>
                <a:cs typeface="Times New Roman" pitchFamily="18" charset="0"/>
              </a:rPr>
              <a:t>y</a:t>
            </a:r>
            <a:r>
              <a:rPr lang="en-US" altLang="zh-CN" sz="1986" dirty="0">
                <a:latin typeface="Times New Roman" pitchFamily="18" charset="0"/>
                <a:cs typeface="Times New Roman" pitchFamily="18" charset="0"/>
              </a:rPr>
              <a:t> </a:t>
            </a:r>
            <a:r>
              <a:rPr lang="en-US" altLang="zh-CN" sz="1986" b="1" dirty="0">
                <a:solidFill>
                  <a:srgbClr val="FFFFFF"/>
                </a:solidFill>
                <a:latin typeface="Times New Roman" pitchFamily="18" charset="0"/>
                <a:cs typeface="Times New Roman" pitchFamily="18" charset="0"/>
              </a:rPr>
              <a:t>control</a:t>
            </a:r>
          </a:p>
        </p:txBody>
      </p:sp>
      <p:sp>
        <p:nvSpPr>
          <p:cNvPr id="15" name="TextBox 1"/>
          <p:cNvSpPr txBox="1"/>
          <p:nvPr/>
        </p:nvSpPr>
        <p:spPr>
          <a:xfrm>
            <a:off x="876300" y="3365500"/>
            <a:ext cx="609600" cy="33528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decf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decfsz</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incf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incfsz</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iorwf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movf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movwf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nop</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rlf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rrf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subwf</a:t>
            </a:r>
          </a:p>
        </p:txBody>
      </p:sp>
      <p:sp>
        <p:nvSpPr>
          <p:cNvPr id="16" name="TextBox 1"/>
          <p:cNvSpPr txBox="1"/>
          <p:nvPr/>
        </p:nvSpPr>
        <p:spPr>
          <a:xfrm>
            <a:off x="1879600" y="3365500"/>
            <a:ext cx="228600" cy="33528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f,d</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f,d</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f,d</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f,d</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f,d</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f,d</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f,d</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f,d</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f,d</a:t>
            </a:r>
          </a:p>
        </p:txBody>
      </p:sp>
      <p:sp>
        <p:nvSpPr>
          <p:cNvPr id="17" name="TextBox 1"/>
          <p:cNvSpPr txBox="1"/>
          <p:nvPr/>
        </p:nvSpPr>
        <p:spPr>
          <a:xfrm>
            <a:off x="2324100" y="3365500"/>
            <a:ext cx="2628900" cy="33528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Decrement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Decrement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Skip</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if</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0</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Increment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Increment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Skip</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if</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0</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Inclusive</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OR</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with</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Move</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Move</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to</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No</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Operation</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Rotate</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Left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through</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Carry</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Rotate</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Right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through</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Carry</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Subtract</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from</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p:txBody>
      </p:sp>
      <p:sp>
        <p:nvSpPr>
          <p:cNvPr id="18" name="TextBox 1"/>
          <p:cNvSpPr txBox="1"/>
          <p:nvPr/>
        </p:nvSpPr>
        <p:spPr>
          <a:xfrm>
            <a:off x="5689600" y="3365500"/>
            <a:ext cx="596900" cy="33401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andlw</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call</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clrwdt</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goto</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iorlw</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movlw</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option</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retlw</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sleep</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tris</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xorlw</a:t>
            </a:r>
          </a:p>
        </p:txBody>
      </p:sp>
      <p:sp>
        <p:nvSpPr>
          <p:cNvPr id="19" name="TextBox 1"/>
          <p:cNvSpPr txBox="1"/>
          <p:nvPr/>
        </p:nvSpPr>
        <p:spPr>
          <a:xfrm>
            <a:off x="6705600" y="3365500"/>
            <a:ext cx="101600" cy="33401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k</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k</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k</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k</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k</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k</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k</a:t>
            </a:r>
          </a:p>
        </p:txBody>
      </p:sp>
      <p:sp>
        <p:nvSpPr>
          <p:cNvPr id="20" name="TextBox 1"/>
          <p:cNvSpPr txBox="1"/>
          <p:nvPr/>
        </p:nvSpPr>
        <p:spPr>
          <a:xfrm>
            <a:off x="7150100" y="3365500"/>
            <a:ext cx="2501900" cy="33401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AND</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literal</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with</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Call</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subroutine</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Clear</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Watchdog</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Timer</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Go</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to</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address</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Inclusive</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OR</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literal</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with</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Move</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literal</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to</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Load</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OPTION</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Register</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Return</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with</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literal</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in</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Go</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into</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standby</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mode</a:t>
            </a:r>
          </a:p>
          <a:p>
            <a:pPr>
              <a:lnSpc>
                <a:spcPts val="1000"/>
              </a:lnSpc>
            </a:pPr>
            <a:endParaRPr lang="en-US" altLang="zh-CN" dirty="0"/>
          </a:p>
          <a:p>
            <a:pPr>
              <a:lnSpc>
                <a:spcPts val="1400"/>
              </a:lnSpc>
              <a:tabLst/>
            </a:pPr>
            <a:r>
              <a:rPr lang="en-US" altLang="zh-CN" sz="1542" b="1" dirty="0">
                <a:solidFill>
                  <a:srgbClr val="000000"/>
                </a:solidFill>
                <a:latin typeface="Times New Roman" pitchFamily="18" charset="0"/>
                <a:cs typeface="Times New Roman" pitchFamily="18" charset="0"/>
              </a:rPr>
              <a:t>Load</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TRIS</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Register</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Exclusive</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OR</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literal</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with</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p>
        </p:txBody>
      </p:sp>
      <p:sp>
        <p:nvSpPr>
          <p:cNvPr id="24" name="TextBox 1"/>
          <p:cNvSpPr txBox="1"/>
          <p:nvPr/>
        </p:nvSpPr>
        <p:spPr>
          <a:xfrm>
            <a:off x="876300" y="6756400"/>
            <a:ext cx="546100" cy="4953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swapf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xorwf</a:t>
            </a:r>
          </a:p>
        </p:txBody>
      </p:sp>
      <p:sp>
        <p:nvSpPr>
          <p:cNvPr id="25" name="TextBox 1"/>
          <p:cNvSpPr txBox="1"/>
          <p:nvPr/>
        </p:nvSpPr>
        <p:spPr>
          <a:xfrm>
            <a:off x="1879600" y="6756400"/>
            <a:ext cx="228600" cy="4953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f,d</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f,d</a:t>
            </a:r>
          </a:p>
        </p:txBody>
      </p:sp>
      <p:sp>
        <p:nvSpPr>
          <p:cNvPr id="26" name="TextBox 1"/>
          <p:cNvSpPr txBox="1"/>
          <p:nvPr/>
        </p:nvSpPr>
        <p:spPr>
          <a:xfrm>
            <a:off x="2324100" y="6756400"/>
            <a:ext cx="2044700" cy="495300"/>
          </a:xfrm>
          <a:prstGeom prst="rect">
            <a:avLst/>
          </a:prstGeom>
          <a:noFill/>
        </p:spPr>
        <p:txBody>
          <a:bodyPr wrap="none" lIns="0" tIns="0" rIns="0" rtlCol="0">
            <a:spAutoFit/>
          </a:bodyPr>
          <a:lstStyle/>
          <a:p>
            <a:pPr>
              <a:lnSpc>
                <a:spcPts val="1400"/>
              </a:lnSpc>
              <a:tabLst/>
            </a:pPr>
            <a:r>
              <a:rPr lang="en-US" altLang="zh-CN" sz="1542" b="1" dirty="0">
                <a:solidFill>
                  <a:srgbClr val="000000"/>
                </a:solidFill>
                <a:latin typeface="Times New Roman" pitchFamily="18" charset="0"/>
                <a:cs typeface="Times New Roman" pitchFamily="18" charset="0"/>
              </a:rPr>
              <a:t>Swap</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nibbles</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in</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a:p>
            <a:pPr>
              <a:lnSpc>
                <a:spcPts val="1000"/>
              </a:lnSpc>
            </a:pPr>
            <a:endParaRPr lang="en-US" altLang="zh-CN" dirty="0"/>
          </a:p>
          <a:p>
            <a:pPr>
              <a:lnSpc>
                <a:spcPts val="1500"/>
              </a:lnSpc>
              <a:tabLst/>
            </a:pPr>
            <a:r>
              <a:rPr lang="en-US" altLang="zh-CN" sz="1542" b="1" dirty="0">
                <a:solidFill>
                  <a:srgbClr val="000000"/>
                </a:solidFill>
                <a:latin typeface="Times New Roman" pitchFamily="18" charset="0"/>
                <a:cs typeface="Times New Roman" pitchFamily="18" charset="0"/>
              </a:rPr>
              <a:t>Exclusive</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OR</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with</a:t>
            </a:r>
            <a:r>
              <a:rPr lang="en-US" altLang="zh-CN" sz="1542" dirty="0">
                <a:latin typeface="Times New Roman" pitchFamily="18" charset="0"/>
                <a:cs typeface="Times New Roman" pitchFamily="18" charset="0"/>
              </a:rPr>
              <a:t> </a:t>
            </a:r>
            <a:r>
              <a:rPr lang="en-US" altLang="zh-CN" sz="1542" b="1" dirty="0">
                <a:solidFill>
                  <a:srgbClr val="000000"/>
                </a:solidFill>
                <a:latin typeface="Times New Roman" pitchFamily="18" charset="0"/>
                <a:cs typeface="Times New Roman" pitchFamily="18" charset="0"/>
              </a:rPr>
              <a:t>f</a:t>
            </a:r>
          </a:p>
        </p:txBody>
      </p:sp>
    </p:spTree>
    <p:extLst>
      <p:ext uri="{BB962C8B-B14F-4D97-AF65-F5344CB8AC3E}">
        <p14:creationId xmlns:p14="http://schemas.microsoft.com/office/powerpoint/2010/main" val="26385076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55700" y="1171583"/>
            <a:ext cx="8462313" cy="6189654"/>
          </a:xfrm>
          <a:prstGeom prst="rect">
            <a:avLst/>
          </a:prstGeom>
        </p:spPr>
      </p:pic>
      <p:sp>
        <p:nvSpPr>
          <p:cNvPr id="5" name="CuadroTexto 4"/>
          <p:cNvSpPr txBox="1"/>
          <p:nvPr/>
        </p:nvSpPr>
        <p:spPr>
          <a:xfrm>
            <a:off x="981293" y="427037"/>
            <a:ext cx="8480207" cy="584775"/>
          </a:xfrm>
          <a:prstGeom prst="rect">
            <a:avLst/>
          </a:prstGeom>
          <a:noFill/>
        </p:spPr>
        <p:txBody>
          <a:bodyPr wrap="none" rtlCol="0">
            <a:spAutoFit/>
          </a:bodyPr>
          <a:lstStyle/>
          <a:p>
            <a:r>
              <a:rPr lang="es-ES" sz="3200" i="1" u="sng" dirty="0">
                <a:solidFill>
                  <a:srgbClr val="FF0000"/>
                </a:solidFill>
                <a:effectLst>
                  <a:outerShdw blurRad="38100" dist="38100" dir="2700000" algn="tl">
                    <a:srgbClr val="000000">
                      <a:alpha val="43137"/>
                    </a:srgbClr>
                  </a:outerShdw>
                </a:effectLst>
              </a:rPr>
              <a:t>01 El lenguaje ensamblador del PIC16F84A V1.pdf</a:t>
            </a:r>
          </a:p>
        </p:txBody>
      </p:sp>
    </p:spTree>
    <p:extLst>
      <p:ext uri="{BB962C8B-B14F-4D97-AF65-F5344CB8AC3E}">
        <p14:creationId xmlns:p14="http://schemas.microsoft.com/office/powerpoint/2010/main" val="3885041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8500" y="431922"/>
            <a:ext cx="7875554" cy="828432"/>
          </a:xfrm>
          <a:noFill/>
        </p:spPr>
        <p:txBody>
          <a:bodyPr wrap="none" lIns="0" tIns="0" rIns="0" rtlCol="0">
            <a:spAutoFit/>
          </a:bodyPr>
          <a:lstStyle/>
          <a:p>
            <a:pPr algn="l">
              <a:lnSpc>
                <a:spcPts val="6100"/>
              </a:lnSpc>
            </a:pPr>
            <a:r>
              <a:rPr lang="es-ES" sz="4397" b="1" i="1" dirty="0">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Sistemas </a:t>
            </a:r>
            <a:r>
              <a:rPr lang="es-ES" sz="4397" b="1" i="1" dirty="0" err="1">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Microprogramables</a:t>
            </a:r>
            <a:endParaRPr lang="es-ES" sz="4397" b="1" i="1" dirty="0">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pic>
        <p:nvPicPr>
          <p:cNvPr id="4" name="Marcador de contenido 3" descr="http://perso.wanadoo.es/pictob/imagenes/microp.jp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81933" y="1570037"/>
            <a:ext cx="1969168" cy="1652321"/>
          </a:xfrm>
          <a:prstGeom prst="rect">
            <a:avLst/>
          </a:prstGeom>
          <a:noFill/>
          <a:ln>
            <a:noFill/>
          </a:ln>
        </p:spPr>
      </p:pic>
      <p:pic>
        <p:nvPicPr>
          <p:cNvPr id="5" name="Imagen 4" descr="http://perso.wanadoo.es/pictob/imagenes/microc2.jpg"/>
          <p:cNvPicPr/>
          <p:nvPr/>
        </p:nvPicPr>
        <p:blipFill>
          <a:blip r:embed="rId4">
            <a:extLst>
              <a:ext uri="{28A0092B-C50C-407E-A947-70E740481C1C}">
                <a14:useLocalDpi xmlns:a14="http://schemas.microsoft.com/office/drawing/2010/main" val="0"/>
              </a:ext>
            </a:extLst>
          </a:blip>
          <a:srcRect/>
          <a:stretch>
            <a:fillRect/>
          </a:stretch>
        </p:blipFill>
        <p:spPr bwMode="auto">
          <a:xfrm>
            <a:off x="4508500" y="1507136"/>
            <a:ext cx="3581400" cy="1524000"/>
          </a:xfrm>
          <a:prstGeom prst="rect">
            <a:avLst/>
          </a:prstGeom>
          <a:noFill/>
          <a:ln>
            <a:noFill/>
          </a:ln>
        </p:spPr>
      </p:pic>
      <p:sp>
        <p:nvSpPr>
          <p:cNvPr id="7" name="CuadroTexto 6"/>
          <p:cNvSpPr txBox="1"/>
          <p:nvPr/>
        </p:nvSpPr>
        <p:spPr>
          <a:xfrm>
            <a:off x="1917700" y="3246437"/>
            <a:ext cx="7968229" cy="1200329"/>
          </a:xfrm>
          <a:prstGeom prst="rect">
            <a:avLst/>
          </a:prstGeom>
          <a:noFill/>
        </p:spPr>
        <p:txBody>
          <a:bodyPr wrap="square" rtlCol="0">
            <a:spAutoFit/>
          </a:bodyPr>
          <a:lstStyle/>
          <a:p>
            <a:r>
              <a:rPr lang="es-AR" b="1" dirty="0">
                <a:effectLst>
                  <a:outerShdw blurRad="38100" dist="38100" dir="2700000" algn="tl">
                    <a:srgbClr val="000000">
                      <a:alpha val="43137"/>
                    </a:srgbClr>
                  </a:outerShdw>
                </a:effectLst>
              </a:rPr>
              <a:t>La clasificación de los sistemas </a:t>
            </a:r>
            <a:r>
              <a:rPr lang="es-AR" b="1" dirty="0" err="1">
                <a:effectLst>
                  <a:outerShdw blurRad="38100" dist="38100" dir="2700000" algn="tl">
                    <a:srgbClr val="000000">
                      <a:alpha val="43137"/>
                    </a:srgbClr>
                  </a:outerShdw>
                </a:effectLst>
              </a:rPr>
              <a:t>microprogramables</a:t>
            </a:r>
            <a:r>
              <a:rPr lang="es-AR" b="1" dirty="0">
                <a:effectLst>
                  <a:outerShdw blurRad="38100" dist="38100" dir="2700000" algn="tl">
                    <a:srgbClr val="000000">
                      <a:alpha val="43137"/>
                    </a:srgbClr>
                  </a:outerShdw>
                </a:effectLst>
              </a:rPr>
              <a:t> se basa en:</a:t>
            </a:r>
          </a:p>
          <a:p>
            <a:pPr marL="285750" indent="-285750">
              <a:buFont typeface="Arial" panose="020B0604020202020204" pitchFamily="34" charset="0"/>
              <a:buChar char="•"/>
            </a:pPr>
            <a:r>
              <a:rPr lang="es-AR" b="1" dirty="0">
                <a:effectLst>
                  <a:outerShdw blurRad="38100" dist="38100" dir="2700000" algn="tl">
                    <a:srgbClr val="000000">
                      <a:alpha val="43137"/>
                    </a:srgbClr>
                  </a:outerShdw>
                </a:effectLst>
              </a:rPr>
              <a:t> El número de distintos circuitos integrados que lo forman, </a:t>
            </a:r>
          </a:p>
          <a:p>
            <a:pPr marL="285750" indent="-285750">
              <a:buFont typeface="Arial" panose="020B0604020202020204" pitchFamily="34" charset="0"/>
              <a:buChar char="•"/>
            </a:pPr>
            <a:r>
              <a:rPr lang="es-AR" b="1" dirty="0">
                <a:effectLst>
                  <a:outerShdw blurRad="38100" dist="38100" dir="2700000" algn="tl">
                    <a:srgbClr val="000000">
                      <a:alpha val="43137"/>
                    </a:srgbClr>
                  </a:outerShdw>
                </a:effectLst>
              </a:rPr>
              <a:t>Su capacidad de trabajo </a:t>
            </a:r>
          </a:p>
          <a:p>
            <a:pPr marL="285750" indent="-285750">
              <a:buFont typeface="Arial" panose="020B0604020202020204" pitchFamily="34" charset="0"/>
              <a:buChar char="•"/>
            </a:pPr>
            <a:r>
              <a:rPr lang="es-AR" b="1" dirty="0">
                <a:solidFill>
                  <a:srgbClr val="FF0000"/>
                </a:solidFill>
                <a:effectLst>
                  <a:outerShdw blurRad="38100" dist="38100" dir="2700000" algn="tl">
                    <a:srgbClr val="000000">
                      <a:alpha val="43137"/>
                    </a:srgbClr>
                  </a:outerShdw>
                </a:effectLst>
              </a:rPr>
              <a:t>El tratamiento de programas y datos basados en CPU</a:t>
            </a:r>
            <a:endParaRPr lang="es-ES" b="1" dirty="0">
              <a:solidFill>
                <a:srgbClr val="FF0000"/>
              </a:solidFill>
              <a:effectLst>
                <a:outerShdw blurRad="38100" dist="38100" dir="2700000" algn="tl">
                  <a:srgbClr val="000000">
                    <a:alpha val="43137"/>
                  </a:srgbClr>
                </a:outerShdw>
              </a:effectLst>
            </a:endParaRPr>
          </a:p>
        </p:txBody>
      </p:sp>
      <p:pic>
        <p:nvPicPr>
          <p:cNvPr id="8" name="Imagen 7" descr="http://perso.wanadoo.es/pictob/imagenes/pld.jpg"/>
          <p:cNvPicPr/>
          <p:nvPr/>
        </p:nvPicPr>
        <p:blipFill>
          <a:blip r:embed="rId5">
            <a:extLst>
              <a:ext uri="{28A0092B-C50C-407E-A947-70E740481C1C}">
                <a14:useLocalDpi xmlns:a14="http://schemas.microsoft.com/office/drawing/2010/main" val="0"/>
              </a:ext>
            </a:extLst>
          </a:blip>
          <a:srcRect/>
          <a:stretch>
            <a:fillRect/>
          </a:stretch>
        </p:blipFill>
        <p:spPr bwMode="auto">
          <a:xfrm>
            <a:off x="544831" y="5633686"/>
            <a:ext cx="3518502" cy="1136821"/>
          </a:xfrm>
          <a:prstGeom prst="rect">
            <a:avLst/>
          </a:prstGeom>
          <a:noFill/>
          <a:ln>
            <a:noFill/>
          </a:ln>
        </p:spPr>
      </p:pic>
      <p:sp>
        <p:nvSpPr>
          <p:cNvPr id="9" name="CuadroTexto 8"/>
          <p:cNvSpPr txBox="1"/>
          <p:nvPr/>
        </p:nvSpPr>
        <p:spPr>
          <a:xfrm>
            <a:off x="2560071" y="1646237"/>
            <a:ext cx="2016706" cy="369332"/>
          </a:xfrm>
          <a:prstGeom prst="rect">
            <a:avLst/>
          </a:prstGeom>
          <a:noFill/>
        </p:spPr>
        <p:txBody>
          <a:bodyPr wrap="none" rtlCol="0">
            <a:spAutoFit/>
          </a:bodyPr>
          <a:lstStyle/>
          <a:p>
            <a:r>
              <a:rPr lang="es-ES" b="1" i="1" dirty="0">
                <a:solidFill>
                  <a:schemeClr val="tx2">
                    <a:lumMod val="50000"/>
                  </a:schemeClr>
                </a:solidFill>
                <a:effectLst>
                  <a:outerShdw blurRad="38100" dist="38100" dir="2700000" algn="tl">
                    <a:srgbClr val="000000">
                      <a:alpha val="43137"/>
                    </a:srgbClr>
                  </a:outerShdw>
                </a:effectLst>
              </a:rPr>
              <a:t>Microprocesadores</a:t>
            </a:r>
          </a:p>
        </p:txBody>
      </p:sp>
      <p:sp>
        <p:nvSpPr>
          <p:cNvPr id="10" name="CuadroTexto 9"/>
          <p:cNvSpPr txBox="1"/>
          <p:nvPr/>
        </p:nvSpPr>
        <p:spPr>
          <a:xfrm>
            <a:off x="8210816" y="1427579"/>
            <a:ext cx="2067169" cy="369332"/>
          </a:xfrm>
          <a:prstGeom prst="rect">
            <a:avLst/>
          </a:prstGeom>
          <a:noFill/>
        </p:spPr>
        <p:txBody>
          <a:bodyPr wrap="none" rtlCol="0">
            <a:spAutoFit/>
          </a:bodyPr>
          <a:lstStyle/>
          <a:p>
            <a:r>
              <a:rPr lang="es-ES" b="1" i="1" dirty="0">
                <a:solidFill>
                  <a:schemeClr val="tx2">
                    <a:lumMod val="50000"/>
                  </a:schemeClr>
                </a:solidFill>
                <a:effectLst>
                  <a:outerShdw blurRad="38100" dist="38100" dir="2700000" algn="tl">
                    <a:srgbClr val="000000">
                      <a:alpha val="43137"/>
                    </a:srgbClr>
                  </a:outerShdw>
                </a:effectLst>
              </a:rPr>
              <a:t>Microcontroladores</a:t>
            </a:r>
          </a:p>
        </p:txBody>
      </p:sp>
      <p:sp>
        <p:nvSpPr>
          <p:cNvPr id="12" name="CuadroTexto 11"/>
          <p:cNvSpPr txBox="1"/>
          <p:nvPr/>
        </p:nvSpPr>
        <p:spPr>
          <a:xfrm>
            <a:off x="4203700" y="5703708"/>
            <a:ext cx="5845126" cy="1200329"/>
          </a:xfrm>
          <a:prstGeom prst="rect">
            <a:avLst/>
          </a:prstGeom>
          <a:noFill/>
        </p:spPr>
        <p:txBody>
          <a:bodyPr wrap="none" rtlCol="0">
            <a:spAutoFit/>
          </a:bodyPr>
          <a:lstStyle/>
          <a:p>
            <a:r>
              <a:rPr lang="es-AR" i="1" dirty="0">
                <a:effectLst>
                  <a:outerShdw blurRad="38100" dist="38100" dir="2700000" algn="tl">
                    <a:srgbClr val="000000">
                      <a:alpha val="43137"/>
                    </a:srgbClr>
                  </a:outerShdw>
                </a:effectLst>
              </a:rPr>
              <a:t>Son los circuitos integrados con función lógica fija.</a:t>
            </a:r>
          </a:p>
          <a:p>
            <a:r>
              <a:rPr lang="es-AR" i="1" dirty="0">
                <a:effectLst>
                  <a:outerShdw blurRad="38100" dist="38100" dir="2700000" algn="tl">
                    <a:srgbClr val="000000">
                      <a:alpha val="43137"/>
                    </a:srgbClr>
                  </a:outerShdw>
                </a:effectLst>
              </a:rPr>
              <a:t>internamente no tienen la estructura de microprocesadores </a:t>
            </a:r>
          </a:p>
          <a:p>
            <a:r>
              <a:rPr lang="es-AR" i="1" dirty="0">
                <a:effectLst>
                  <a:outerShdw blurRad="38100" dist="38100" dir="2700000" algn="tl">
                    <a:srgbClr val="000000">
                      <a:alpha val="43137"/>
                    </a:srgbClr>
                  </a:outerShdw>
                </a:effectLst>
              </a:rPr>
              <a:t>y microcontroladores pues no están basados en una CPU </a:t>
            </a:r>
          </a:p>
          <a:p>
            <a:r>
              <a:rPr lang="es-AR" i="1" dirty="0">
                <a:effectLst>
                  <a:outerShdw blurRad="38100" dist="38100" dir="2700000" algn="tl">
                    <a:srgbClr val="000000">
                      <a:alpha val="43137"/>
                    </a:srgbClr>
                  </a:outerShdw>
                </a:effectLst>
              </a:rPr>
              <a:t>que lea un programa de una memoria.</a:t>
            </a:r>
            <a:endParaRPr lang="es-ES" i="1" dirty="0">
              <a:effectLst>
                <a:outerShdw blurRad="38100" dist="38100" dir="2700000" algn="tl">
                  <a:srgbClr val="000000">
                    <a:alpha val="43137"/>
                  </a:srgbClr>
                </a:outerShdw>
              </a:effectLst>
            </a:endParaRPr>
          </a:p>
        </p:txBody>
      </p:sp>
      <p:sp>
        <p:nvSpPr>
          <p:cNvPr id="13" name="Rectángulo 12"/>
          <p:cNvSpPr/>
          <p:nvPr/>
        </p:nvSpPr>
        <p:spPr>
          <a:xfrm>
            <a:off x="469900" y="4465637"/>
            <a:ext cx="967866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p:cNvSpPr/>
          <p:nvPr/>
        </p:nvSpPr>
        <p:spPr>
          <a:xfrm>
            <a:off x="4183973" y="4629705"/>
            <a:ext cx="1829347" cy="769441"/>
          </a:xfrm>
          <a:prstGeom prst="rect">
            <a:avLst/>
          </a:prstGeom>
        </p:spPr>
        <p:txBody>
          <a:bodyPr wrap="none">
            <a:spAutoFit/>
          </a:bodyPr>
          <a:lstStyle/>
          <a:p>
            <a:r>
              <a:rPr lang="es-ES" sz="4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s-ES" sz="4400" b="1" i="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PLD´s</a:t>
            </a:r>
            <a:endParaRPr lang="es-ES" sz="4400" dirty="0"/>
          </a:p>
        </p:txBody>
      </p:sp>
    </p:spTree>
    <p:extLst>
      <p:ext uri="{BB962C8B-B14F-4D97-AF65-F5344CB8AC3E}">
        <p14:creationId xmlns:p14="http://schemas.microsoft.com/office/powerpoint/2010/main" val="28910110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713037"/>
            <a:ext cx="10693400" cy="1470025"/>
          </a:xfrm>
        </p:spPr>
        <p:txBody>
          <a:bodyPr/>
          <a:lstStyle/>
          <a:p>
            <a:r>
              <a:rPr lang="es-ES" sz="4409" b="1" i="1" u="sng" dirty="0">
                <a:solidFill>
                  <a:srgbClr val="FF0000"/>
                </a:solidFill>
                <a:latin typeface="Arial" pitchFamily="34" charset="0"/>
                <a:ea typeface="+mn-ea"/>
                <a:cs typeface="Arial" pitchFamily="34" charset="0"/>
              </a:rPr>
              <a:t>Configuración</a:t>
            </a:r>
            <a:r>
              <a:rPr lang="es-ES" b="1" i="1" u="sng" dirty="0">
                <a:solidFill>
                  <a:srgbClr val="FF0000"/>
                </a:solidFill>
              </a:rPr>
              <a:t> Básica MP LAB</a:t>
            </a:r>
          </a:p>
        </p:txBody>
      </p:sp>
      <p:sp>
        <p:nvSpPr>
          <p:cNvPr id="3" name="CuadroTexto 2">
            <a:extLst>
              <a:ext uri="{FF2B5EF4-FFF2-40B4-BE49-F238E27FC236}">
                <a16:creationId xmlns:a16="http://schemas.microsoft.com/office/drawing/2014/main" id="{801D5686-6523-417E-A74E-39FED8563DA7}"/>
              </a:ext>
            </a:extLst>
          </p:cNvPr>
          <p:cNvSpPr txBox="1"/>
          <p:nvPr/>
        </p:nvSpPr>
        <p:spPr>
          <a:xfrm>
            <a:off x="3477950" y="4008437"/>
            <a:ext cx="2188100" cy="1477328"/>
          </a:xfrm>
          <a:prstGeom prst="rect">
            <a:avLst/>
          </a:prstGeom>
          <a:noFill/>
        </p:spPr>
        <p:txBody>
          <a:bodyPr wrap="none" rtlCol="0">
            <a:spAutoFit/>
          </a:bodyPr>
          <a:lstStyle/>
          <a:p>
            <a:r>
              <a:rPr lang="es-ES" i="1" dirty="0">
                <a:effectLst>
                  <a:outerShdw blurRad="38100" dist="38100" dir="2700000" algn="tl">
                    <a:srgbClr val="000000">
                      <a:alpha val="43137"/>
                    </a:srgbClr>
                  </a:outerShdw>
                </a:effectLst>
              </a:rPr>
              <a:t>mplab_capitulo1.PDF</a:t>
            </a:r>
          </a:p>
          <a:p>
            <a:r>
              <a:rPr lang="es-ES" i="1" dirty="0">
                <a:effectLst>
                  <a:outerShdw blurRad="38100" dist="38100" dir="2700000" algn="tl">
                    <a:srgbClr val="000000">
                      <a:alpha val="43137"/>
                    </a:srgbClr>
                  </a:outerShdw>
                </a:effectLst>
              </a:rPr>
              <a:t>mplab_capitulo2.PDF</a:t>
            </a:r>
          </a:p>
          <a:p>
            <a:r>
              <a:rPr lang="es-ES" i="1" dirty="0">
                <a:effectLst>
                  <a:outerShdw blurRad="38100" dist="38100" dir="2700000" algn="tl">
                    <a:srgbClr val="000000">
                      <a:alpha val="43137"/>
                    </a:srgbClr>
                  </a:outerShdw>
                </a:effectLst>
              </a:rPr>
              <a:t>mplab_capitulo3.PDF</a:t>
            </a:r>
          </a:p>
          <a:p>
            <a:r>
              <a:rPr lang="es-ES" i="1" dirty="0">
                <a:effectLst>
                  <a:outerShdw blurRad="38100" dist="38100" dir="2700000" algn="tl">
                    <a:srgbClr val="000000">
                      <a:alpha val="43137"/>
                    </a:srgbClr>
                  </a:outerShdw>
                </a:effectLst>
              </a:rPr>
              <a:t>mplab_capitulo4.PDF</a:t>
            </a:r>
          </a:p>
          <a:p>
            <a:r>
              <a:rPr lang="es-ES" i="1" dirty="0">
                <a:effectLst>
                  <a:outerShdw blurRad="38100" dist="38100" dir="2700000" algn="tl">
                    <a:srgbClr val="000000">
                      <a:alpha val="43137"/>
                    </a:srgbClr>
                  </a:outerShdw>
                </a:effectLst>
              </a:rPr>
              <a:t>mplab_capitulo5.PDF</a:t>
            </a:r>
          </a:p>
        </p:txBody>
      </p:sp>
    </p:spTree>
    <p:extLst>
      <p:ext uri="{BB962C8B-B14F-4D97-AF65-F5344CB8AC3E}">
        <p14:creationId xmlns:p14="http://schemas.microsoft.com/office/powerpoint/2010/main" val="27980673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a:t>MPLab</a:t>
            </a:r>
            <a:r>
              <a:rPr lang="es-ES" dirty="0"/>
              <a:t> Pantalla Inicial</a:t>
            </a:r>
          </a:p>
        </p:txBody>
      </p:sp>
      <p:pic>
        <p:nvPicPr>
          <p:cNvPr id="6" name="Marcador de contenido 5"/>
          <p:cNvPicPr>
            <a:picLocks noGrp="1" noChangeAspect="1"/>
          </p:cNvPicPr>
          <p:nvPr>
            <p:ph idx="1"/>
          </p:nvPr>
        </p:nvPicPr>
        <p:blipFill>
          <a:blip r:embed="rId2"/>
          <a:stretch>
            <a:fillRect/>
          </a:stretch>
        </p:blipFill>
        <p:spPr>
          <a:xfrm>
            <a:off x="1496088" y="2012413"/>
            <a:ext cx="7659110" cy="5411948"/>
          </a:xfrm>
          <a:prstGeom prst="rect">
            <a:avLst/>
          </a:prstGeom>
        </p:spPr>
      </p:pic>
    </p:spTree>
    <p:extLst>
      <p:ext uri="{BB962C8B-B14F-4D97-AF65-F5344CB8AC3E}">
        <p14:creationId xmlns:p14="http://schemas.microsoft.com/office/powerpoint/2010/main" val="12124530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MPLab</a:t>
            </a:r>
            <a:r>
              <a:rPr lang="es-ES" dirty="0"/>
              <a:t> – </a:t>
            </a:r>
            <a:r>
              <a:rPr lang="es-ES" dirty="0" err="1"/>
              <a:t>Proyect</a:t>
            </a:r>
            <a:r>
              <a:rPr lang="es-ES" dirty="0"/>
              <a:t> </a:t>
            </a:r>
            <a:r>
              <a:rPr lang="es-ES" dirty="0" err="1"/>
              <a:t>Wizard</a:t>
            </a:r>
            <a:endParaRPr lang="es-ES" dirty="0"/>
          </a:p>
        </p:txBody>
      </p:sp>
      <p:pic>
        <p:nvPicPr>
          <p:cNvPr id="4" name="Marcador de contenido 3"/>
          <p:cNvPicPr>
            <a:picLocks noGrp="1" noChangeAspect="1"/>
          </p:cNvPicPr>
          <p:nvPr>
            <p:ph idx="1"/>
          </p:nvPr>
        </p:nvPicPr>
        <p:blipFill>
          <a:blip r:embed="rId2"/>
          <a:stretch>
            <a:fillRect/>
          </a:stretch>
        </p:blipFill>
        <p:spPr>
          <a:xfrm>
            <a:off x="1537171" y="2074442"/>
            <a:ext cx="7630357" cy="5391631"/>
          </a:xfrm>
          <a:prstGeom prst="rect">
            <a:avLst/>
          </a:prstGeom>
        </p:spPr>
      </p:pic>
    </p:spTree>
    <p:extLst>
      <p:ext uri="{BB962C8B-B14F-4D97-AF65-F5344CB8AC3E}">
        <p14:creationId xmlns:p14="http://schemas.microsoft.com/office/powerpoint/2010/main" val="19729103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err="1"/>
              <a:t>MPLab</a:t>
            </a:r>
            <a:r>
              <a:rPr lang="es-ES" dirty="0"/>
              <a:t> – Seleccionar Microcontrolador</a:t>
            </a:r>
          </a:p>
        </p:txBody>
      </p:sp>
      <p:pic>
        <p:nvPicPr>
          <p:cNvPr id="4" name="Marcador de contenido 3"/>
          <p:cNvPicPr>
            <a:picLocks noGrp="1" noChangeAspect="1"/>
          </p:cNvPicPr>
          <p:nvPr>
            <p:ph idx="1"/>
          </p:nvPr>
        </p:nvPicPr>
        <p:blipFill>
          <a:blip r:embed="rId2"/>
          <a:stretch>
            <a:fillRect/>
          </a:stretch>
        </p:blipFill>
        <p:spPr>
          <a:xfrm>
            <a:off x="1459074" y="2012413"/>
            <a:ext cx="7757815" cy="5481694"/>
          </a:xfrm>
          <a:prstGeom prst="rect">
            <a:avLst/>
          </a:prstGeom>
        </p:spPr>
      </p:pic>
    </p:spTree>
    <p:extLst>
      <p:ext uri="{BB962C8B-B14F-4D97-AF65-F5344CB8AC3E}">
        <p14:creationId xmlns:p14="http://schemas.microsoft.com/office/powerpoint/2010/main" val="42031976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sz="4000" dirty="0" err="1"/>
              <a:t>MPLab</a:t>
            </a:r>
            <a:r>
              <a:rPr lang="es-ES" sz="4000" dirty="0"/>
              <a:t> – Seleccionar Lenguaje de Programación</a:t>
            </a:r>
          </a:p>
        </p:txBody>
      </p:sp>
      <p:pic>
        <p:nvPicPr>
          <p:cNvPr id="4" name="Marcador de contenido 3"/>
          <p:cNvPicPr>
            <a:picLocks noGrp="1" noChangeAspect="1"/>
          </p:cNvPicPr>
          <p:nvPr>
            <p:ph idx="1"/>
          </p:nvPr>
        </p:nvPicPr>
        <p:blipFill>
          <a:blip r:embed="rId2"/>
          <a:stretch>
            <a:fillRect/>
          </a:stretch>
        </p:blipFill>
        <p:spPr>
          <a:xfrm>
            <a:off x="-62857" y="960437"/>
            <a:ext cx="10286357" cy="6599238"/>
          </a:xfrm>
          <a:prstGeom prst="rect">
            <a:avLst/>
          </a:prstGeom>
        </p:spPr>
      </p:pic>
    </p:spTree>
    <p:extLst>
      <p:ext uri="{BB962C8B-B14F-4D97-AF65-F5344CB8AC3E}">
        <p14:creationId xmlns:p14="http://schemas.microsoft.com/office/powerpoint/2010/main" val="18417919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MPLab</a:t>
            </a:r>
            <a:r>
              <a:rPr lang="es-ES" dirty="0"/>
              <a:t> – Identificar Proyecto</a:t>
            </a:r>
          </a:p>
        </p:txBody>
      </p:sp>
      <p:pic>
        <p:nvPicPr>
          <p:cNvPr id="4" name="Marcador de contenido 3"/>
          <p:cNvPicPr>
            <a:picLocks noGrp="1" noChangeAspect="1"/>
          </p:cNvPicPr>
          <p:nvPr>
            <p:ph idx="1"/>
          </p:nvPr>
        </p:nvPicPr>
        <p:blipFill>
          <a:blip r:embed="rId2"/>
          <a:stretch>
            <a:fillRect/>
          </a:stretch>
        </p:blipFill>
        <p:spPr>
          <a:xfrm>
            <a:off x="1437893" y="2012413"/>
            <a:ext cx="7850609" cy="5547262"/>
          </a:xfrm>
          <a:prstGeom prst="rect">
            <a:avLst/>
          </a:prstGeom>
        </p:spPr>
      </p:pic>
    </p:spTree>
    <p:extLst>
      <p:ext uri="{BB962C8B-B14F-4D97-AF65-F5344CB8AC3E}">
        <p14:creationId xmlns:p14="http://schemas.microsoft.com/office/powerpoint/2010/main" val="15799964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1460500" y="1189037"/>
            <a:ext cx="7648346" cy="5404342"/>
          </a:xfrm>
          <a:prstGeom prst="rect">
            <a:avLst/>
          </a:prstGeom>
        </p:spPr>
      </p:pic>
    </p:spTree>
    <p:extLst>
      <p:ext uri="{BB962C8B-B14F-4D97-AF65-F5344CB8AC3E}">
        <p14:creationId xmlns:p14="http://schemas.microsoft.com/office/powerpoint/2010/main" val="327330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stretch>
            <a:fillRect/>
          </a:stretch>
        </p:blipFill>
        <p:spPr>
          <a:xfrm>
            <a:off x="1425921" y="1341437"/>
            <a:ext cx="7850609" cy="5547262"/>
          </a:xfrm>
          <a:prstGeom prst="rect">
            <a:avLst/>
          </a:prstGeom>
        </p:spPr>
      </p:pic>
      <p:sp>
        <p:nvSpPr>
          <p:cNvPr id="5" name="Título 1"/>
          <p:cNvSpPr>
            <a:spLocks noGrp="1"/>
          </p:cNvSpPr>
          <p:nvPr>
            <p:ph type="title"/>
          </p:nvPr>
        </p:nvSpPr>
        <p:spPr>
          <a:xfrm>
            <a:off x="457200" y="274638"/>
            <a:ext cx="8229600" cy="1143000"/>
          </a:xfrm>
        </p:spPr>
        <p:txBody>
          <a:bodyPr>
            <a:normAutofit/>
          </a:bodyPr>
          <a:lstStyle/>
          <a:p>
            <a:r>
              <a:rPr lang="es-ES" dirty="0" err="1"/>
              <a:t>MPLab</a:t>
            </a:r>
            <a:r>
              <a:rPr lang="es-ES" dirty="0"/>
              <a:t> – Estructura de un Proyecto</a:t>
            </a:r>
          </a:p>
        </p:txBody>
      </p:sp>
    </p:spTree>
    <p:extLst>
      <p:ext uri="{BB962C8B-B14F-4D97-AF65-F5344CB8AC3E}">
        <p14:creationId xmlns:p14="http://schemas.microsoft.com/office/powerpoint/2010/main" val="33767056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Menú Project, </a:t>
            </a:r>
            <a:r>
              <a:rPr lang="es-ES" dirty="0" err="1"/>
              <a:t>Build</a:t>
            </a:r>
            <a:r>
              <a:rPr lang="es-ES" dirty="0"/>
              <a:t> </a:t>
            </a:r>
            <a:r>
              <a:rPr lang="es-ES" dirty="0" err="1"/>
              <a:t>options</a:t>
            </a:r>
            <a:endParaRPr lang="es-ES" dirty="0"/>
          </a:p>
        </p:txBody>
      </p:sp>
      <p:pic>
        <p:nvPicPr>
          <p:cNvPr id="4" name="Marcador de contenido 3"/>
          <p:cNvPicPr>
            <a:picLocks noGrp="1" noChangeAspect="1"/>
          </p:cNvPicPr>
          <p:nvPr>
            <p:ph idx="1"/>
          </p:nvPr>
        </p:nvPicPr>
        <p:blipFill>
          <a:blip r:embed="rId2"/>
          <a:stretch>
            <a:fillRect/>
          </a:stretch>
        </p:blipFill>
        <p:spPr>
          <a:xfrm>
            <a:off x="6095465" y="1485240"/>
            <a:ext cx="3862764" cy="5982460"/>
          </a:xfrm>
          <a:prstGeom prst="rect">
            <a:avLst/>
          </a:prstGeom>
        </p:spPr>
      </p:pic>
      <p:sp>
        <p:nvSpPr>
          <p:cNvPr id="5" name="CuadroTexto 4"/>
          <p:cNvSpPr txBox="1"/>
          <p:nvPr/>
        </p:nvSpPr>
        <p:spPr>
          <a:xfrm>
            <a:off x="550630" y="2392017"/>
            <a:ext cx="4796070" cy="3416320"/>
          </a:xfrm>
          <a:prstGeom prst="rect">
            <a:avLst/>
          </a:prstGeom>
          <a:noFill/>
        </p:spPr>
        <p:txBody>
          <a:bodyPr wrap="square" rtlCol="0">
            <a:spAutoFit/>
          </a:bodyPr>
          <a:lstStyle/>
          <a:p>
            <a:pPr marL="342900" indent="-342900">
              <a:buFont typeface="+mj-lt"/>
              <a:buAutoNum type="arabicPeriod"/>
            </a:pPr>
            <a:r>
              <a:rPr lang="es-ES" b="1" dirty="0">
                <a:effectLst>
                  <a:outerShdw blurRad="38100" dist="38100" dir="2700000" algn="tl">
                    <a:srgbClr val="000000">
                      <a:alpha val="43137"/>
                    </a:srgbClr>
                  </a:outerShdw>
                </a:effectLst>
              </a:rPr>
              <a:t>Ir al menú Project, </a:t>
            </a:r>
            <a:r>
              <a:rPr lang="es-ES" b="1" dirty="0" err="1">
                <a:effectLst>
                  <a:outerShdw blurRad="38100" dist="38100" dir="2700000" algn="tl">
                    <a:srgbClr val="000000">
                      <a:alpha val="43137"/>
                    </a:srgbClr>
                  </a:outerShdw>
                </a:effectLst>
              </a:rPr>
              <a:t>Build</a:t>
            </a:r>
            <a:r>
              <a:rPr lang="es-ES" b="1" dirty="0">
                <a:effectLst>
                  <a:outerShdw blurRad="38100" dist="38100" dir="2700000" algn="tl">
                    <a:srgbClr val="000000">
                      <a:alpha val="43137"/>
                    </a:srgbClr>
                  </a:outerShdw>
                </a:effectLst>
              </a:rPr>
              <a:t> </a:t>
            </a:r>
            <a:r>
              <a:rPr lang="es-ES" b="1" dirty="0" err="1">
                <a:effectLst>
                  <a:outerShdw blurRad="38100" dist="38100" dir="2700000" algn="tl">
                    <a:srgbClr val="000000">
                      <a:alpha val="43137"/>
                    </a:srgbClr>
                  </a:outerShdw>
                </a:effectLst>
              </a:rPr>
              <a:t>options</a:t>
            </a:r>
            <a:r>
              <a:rPr lang="es-ES" b="1" dirty="0">
                <a:effectLst>
                  <a:outerShdw blurRad="38100" dist="38100" dir="2700000" algn="tl">
                    <a:srgbClr val="000000">
                      <a:alpha val="43137"/>
                    </a:srgbClr>
                  </a:outerShdw>
                </a:effectLst>
              </a:rPr>
              <a:t> y elegir la solapa para configurar el MPASM </a:t>
            </a:r>
            <a:r>
              <a:rPr lang="es-ES" b="1" dirty="0" err="1">
                <a:effectLst>
                  <a:outerShdw blurRad="38100" dist="38100" dir="2700000" algn="tl">
                    <a:srgbClr val="000000">
                      <a:alpha val="43137"/>
                    </a:srgbClr>
                  </a:outerShdw>
                </a:effectLst>
              </a:rPr>
              <a:t>Assembler</a:t>
            </a:r>
            <a:r>
              <a:rPr lang="es-ES" b="1" dirty="0">
                <a:effectLst>
                  <a:outerShdw blurRad="38100" dist="38100" dir="2700000" algn="tl">
                    <a:srgbClr val="000000">
                      <a:alpha val="43137"/>
                    </a:srgbClr>
                  </a:outerShdw>
                </a:effectLst>
              </a:rPr>
              <a:t>.</a:t>
            </a:r>
          </a:p>
          <a:p>
            <a:pPr marL="342900" indent="-342900">
              <a:buFont typeface="+mj-lt"/>
              <a:buAutoNum type="arabicPeriod"/>
            </a:pPr>
            <a:endParaRPr lang="es-ES" b="1" dirty="0">
              <a:effectLst>
                <a:outerShdw blurRad="38100" dist="38100" dir="2700000" algn="tl">
                  <a:srgbClr val="000000">
                    <a:alpha val="43137"/>
                  </a:srgbClr>
                </a:outerShdw>
              </a:effectLst>
            </a:endParaRPr>
          </a:p>
          <a:p>
            <a:pPr marL="342900" indent="-342900">
              <a:buFont typeface="+mj-lt"/>
              <a:buAutoNum type="arabicPeriod"/>
            </a:pPr>
            <a:r>
              <a:rPr lang="es-ES" b="1" dirty="0">
                <a:effectLst>
                  <a:outerShdw blurRad="38100" dist="38100" dir="2700000" algn="tl">
                    <a:srgbClr val="000000">
                      <a:alpha val="43137"/>
                    </a:srgbClr>
                  </a:outerShdw>
                </a:effectLst>
              </a:rPr>
              <a:t>Tildar la opción para deshabilitar la distinción entre mayúsculas y minúsculas, de forma que si editamos el programa con minúsculas, el ensamblador reconozca el archivo de encabezado que habitualmente está escrito en mayúsculas. </a:t>
            </a:r>
          </a:p>
          <a:p>
            <a:pPr marL="342900" indent="-342900">
              <a:buFont typeface="+mj-lt"/>
              <a:buAutoNum type="arabicPeriod"/>
            </a:pPr>
            <a:endParaRPr lang="es-ES" b="1" dirty="0">
              <a:effectLst>
                <a:outerShdw blurRad="38100" dist="38100" dir="2700000" algn="tl">
                  <a:srgbClr val="000000">
                    <a:alpha val="43137"/>
                  </a:srgbClr>
                </a:outerShdw>
              </a:effectLst>
            </a:endParaRPr>
          </a:p>
          <a:p>
            <a:pPr marL="342900" indent="-342900">
              <a:buFont typeface="+mj-lt"/>
              <a:buAutoNum type="arabicPeriod"/>
            </a:pPr>
            <a:r>
              <a:rPr lang="es-ES" b="1" dirty="0">
                <a:effectLst>
                  <a:outerShdw blurRad="38100" dist="38100" dir="2700000" algn="tl">
                    <a:srgbClr val="000000">
                      <a:alpha val="43137"/>
                    </a:srgbClr>
                  </a:outerShdw>
                </a:effectLst>
              </a:rPr>
              <a:t>Verificar la opción de que trabaje en hexadecimal por defecto.</a:t>
            </a:r>
          </a:p>
        </p:txBody>
      </p:sp>
      <p:sp>
        <p:nvSpPr>
          <p:cNvPr id="3" name="2 Elipse"/>
          <p:cNvSpPr/>
          <p:nvPr/>
        </p:nvSpPr>
        <p:spPr>
          <a:xfrm>
            <a:off x="6489700" y="3094037"/>
            <a:ext cx="1752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Elipse"/>
          <p:cNvSpPr/>
          <p:nvPr/>
        </p:nvSpPr>
        <p:spPr>
          <a:xfrm>
            <a:off x="8318500" y="2865437"/>
            <a:ext cx="9906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8907747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Simulador - </a:t>
            </a:r>
            <a:r>
              <a:rPr lang="es-ES" dirty="0" err="1"/>
              <a:t>Seteo</a:t>
            </a:r>
            <a:endParaRPr lang="es-ES" dirty="0"/>
          </a:p>
        </p:txBody>
      </p:sp>
      <p:sp>
        <p:nvSpPr>
          <p:cNvPr id="4" name="CuadroTexto 3"/>
          <p:cNvSpPr txBox="1"/>
          <p:nvPr/>
        </p:nvSpPr>
        <p:spPr>
          <a:xfrm>
            <a:off x="735172" y="2354918"/>
            <a:ext cx="4495816" cy="3693319"/>
          </a:xfrm>
          <a:prstGeom prst="rect">
            <a:avLst/>
          </a:prstGeom>
          <a:noFill/>
        </p:spPr>
        <p:txBody>
          <a:bodyPr wrap="square" rtlCol="0">
            <a:spAutoFit/>
          </a:bodyPr>
          <a:lstStyle/>
          <a:p>
            <a:r>
              <a:rPr lang="es-ES" b="1" dirty="0">
                <a:effectLst>
                  <a:outerShdw blurRad="38100" dist="38100" dir="2700000" algn="tl">
                    <a:srgbClr val="000000">
                      <a:alpha val="43137"/>
                    </a:srgbClr>
                  </a:outerShdw>
                </a:effectLst>
              </a:rPr>
              <a:t>Lo siguiente es elegir la herramienta para depuración (</a:t>
            </a:r>
            <a:r>
              <a:rPr lang="es-ES" b="1" dirty="0" err="1">
                <a:effectLst>
                  <a:outerShdw blurRad="38100" dist="38100" dir="2700000" algn="tl">
                    <a:srgbClr val="000000">
                      <a:alpha val="43137"/>
                    </a:srgbClr>
                  </a:outerShdw>
                </a:effectLst>
              </a:rPr>
              <a:t>debugger</a:t>
            </a:r>
            <a:r>
              <a:rPr lang="es-ES" b="1" dirty="0">
                <a:effectLst>
                  <a:outerShdw blurRad="38100" dist="38100" dir="2700000" algn="tl">
                    <a:srgbClr val="000000">
                      <a:alpha val="43137"/>
                    </a:srgbClr>
                  </a:outerShdw>
                </a:effectLst>
              </a:rPr>
              <a:t>)</a:t>
            </a:r>
          </a:p>
          <a:p>
            <a:pPr marL="342900" indent="-342900">
              <a:buFont typeface="+mj-lt"/>
              <a:buAutoNum type="arabicPeriod"/>
            </a:pPr>
            <a:r>
              <a:rPr lang="es-ES" b="1" dirty="0">
                <a:effectLst>
                  <a:outerShdw blurRad="38100" dist="38100" dir="2700000" algn="tl">
                    <a:srgbClr val="000000">
                      <a:alpha val="43137"/>
                    </a:srgbClr>
                  </a:outerShdw>
                </a:effectLst>
              </a:rPr>
              <a:t>Tildamos </a:t>
            </a:r>
            <a:r>
              <a:rPr lang="es-ES" b="1" dirty="0" err="1">
                <a:effectLst>
                  <a:outerShdw blurRad="38100" dist="38100" dir="2700000" algn="tl">
                    <a:srgbClr val="000000">
                      <a:alpha val="43137"/>
                    </a:srgbClr>
                  </a:outerShdw>
                </a:effectLst>
              </a:rPr>
              <a:t>MPLabSim</a:t>
            </a:r>
            <a:r>
              <a:rPr lang="es-ES" b="1" dirty="0">
                <a:effectLst>
                  <a:outerShdw blurRad="38100" dist="38100" dir="2700000" algn="tl">
                    <a:srgbClr val="000000">
                      <a:alpha val="43137"/>
                    </a:srgbClr>
                  </a:outerShdw>
                </a:effectLst>
              </a:rPr>
              <a:t>.</a:t>
            </a:r>
          </a:p>
          <a:p>
            <a:pPr marL="342900" indent="-342900">
              <a:buFont typeface="+mj-lt"/>
              <a:buAutoNum type="arabicPeriod"/>
            </a:pPr>
            <a:endParaRPr lang="es-ES" b="1" dirty="0">
              <a:effectLst>
                <a:outerShdw blurRad="38100" dist="38100" dir="2700000" algn="tl">
                  <a:srgbClr val="000000">
                    <a:alpha val="43137"/>
                  </a:srgbClr>
                </a:outerShdw>
              </a:effectLst>
            </a:endParaRPr>
          </a:p>
          <a:p>
            <a:pPr marL="342900" indent="-342900">
              <a:buFont typeface="+mj-lt"/>
              <a:buAutoNum type="arabicPeriod"/>
            </a:pPr>
            <a:r>
              <a:rPr lang="es-ES" b="1" dirty="0">
                <a:effectLst>
                  <a:outerShdw blurRad="38100" dist="38100" dir="2700000" algn="tl">
                    <a:srgbClr val="000000">
                      <a:alpha val="43137"/>
                    </a:srgbClr>
                  </a:outerShdw>
                </a:effectLst>
              </a:rPr>
              <a:t>Después de esta elección debería aparecer una barra de herramientas que nos permitirá compilar y correr la compilación, ejecutar instrucción por instrucción, colocar puntos de detención, etc.; es decir serán las herramientas de depuración de nuestro programa (subrutina, función).</a:t>
            </a:r>
          </a:p>
          <a:p>
            <a:endParaRPr lang="es-ES" dirty="0"/>
          </a:p>
        </p:txBody>
      </p:sp>
      <p:pic>
        <p:nvPicPr>
          <p:cNvPr id="5" name="Imagen 4"/>
          <p:cNvPicPr>
            <a:picLocks noChangeAspect="1"/>
          </p:cNvPicPr>
          <p:nvPr/>
        </p:nvPicPr>
        <p:blipFill>
          <a:blip r:embed="rId2"/>
          <a:stretch>
            <a:fillRect/>
          </a:stretch>
        </p:blipFill>
        <p:spPr>
          <a:xfrm>
            <a:off x="5892280" y="1189037"/>
            <a:ext cx="4102620" cy="5562599"/>
          </a:xfrm>
          <a:prstGeom prst="rect">
            <a:avLst/>
          </a:prstGeom>
        </p:spPr>
      </p:pic>
      <p:sp>
        <p:nvSpPr>
          <p:cNvPr id="6" name="5 Elipse"/>
          <p:cNvSpPr/>
          <p:nvPr/>
        </p:nvSpPr>
        <p:spPr>
          <a:xfrm>
            <a:off x="6032500" y="4160837"/>
            <a:ext cx="9906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6 Elipse"/>
          <p:cNvSpPr/>
          <p:nvPr/>
        </p:nvSpPr>
        <p:spPr>
          <a:xfrm>
            <a:off x="6032500" y="2865437"/>
            <a:ext cx="9906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7 Elipse"/>
          <p:cNvSpPr/>
          <p:nvPr/>
        </p:nvSpPr>
        <p:spPr>
          <a:xfrm>
            <a:off x="8318500" y="2865437"/>
            <a:ext cx="9906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578836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9690100" cy="1143000"/>
          </a:xfrm>
        </p:spPr>
        <p:txBody>
          <a:bodyPr vert="horz" lIns="91440" tIns="45720" rIns="91440" bIns="45720" rtlCol="0" anchor="ctr">
            <a:normAutofit fontScale="90000"/>
          </a:bodyPr>
          <a:lstStyle/>
          <a:p>
            <a:r>
              <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Estructura Básica de un </a:t>
            </a:r>
            <a:r>
              <a:rPr lang="es-ES" sz="4397" b="1" i="1" dirty="0" err="1">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Microprogramable</a:t>
            </a:r>
            <a:endPar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pic>
        <p:nvPicPr>
          <p:cNvPr id="4" name="Marcador de contenido 3" descr="http://perso.wanadoo.es/pictob/imagenes/sm1b.gif"/>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57462" y="2634456"/>
            <a:ext cx="5837238" cy="4726781"/>
          </a:xfrm>
          <a:prstGeom prst="rect">
            <a:avLst/>
          </a:prstGeom>
          <a:noFill/>
          <a:ln>
            <a:noFill/>
          </a:ln>
        </p:spPr>
      </p:pic>
      <p:sp>
        <p:nvSpPr>
          <p:cNvPr id="5" name="CuadroTexto 4"/>
          <p:cNvSpPr txBox="1"/>
          <p:nvPr/>
        </p:nvSpPr>
        <p:spPr>
          <a:xfrm>
            <a:off x="5473696" y="1722437"/>
            <a:ext cx="2692404" cy="461665"/>
          </a:xfrm>
          <a:prstGeom prst="rect">
            <a:avLst/>
          </a:prstGeom>
          <a:noFill/>
        </p:spPr>
        <p:txBody>
          <a:bodyPr wrap="none" rtlCol="0">
            <a:spAutoFit/>
          </a:bodyPr>
          <a:lstStyle/>
          <a:p>
            <a:r>
              <a:rPr lang="es-ES" sz="2400" b="1" i="1" dirty="0">
                <a:solidFill>
                  <a:schemeClr val="tx2">
                    <a:lumMod val="50000"/>
                  </a:schemeClr>
                </a:solidFill>
                <a:effectLst>
                  <a:outerShdw blurRad="38100" dist="38100" dir="2700000" algn="tl">
                    <a:srgbClr val="000000">
                      <a:alpha val="43137"/>
                    </a:srgbClr>
                  </a:outerShdw>
                </a:effectLst>
              </a:rPr>
              <a:t>Microcontroladores</a:t>
            </a:r>
          </a:p>
        </p:txBody>
      </p:sp>
      <p:sp>
        <p:nvSpPr>
          <p:cNvPr id="6" name="CuadroTexto 5"/>
          <p:cNvSpPr txBox="1"/>
          <p:nvPr/>
        </p:nvSpPr>
        <p:spPr>
          <a:xfrm>
            <a:off x="2603500" y="1722437"/>
            <a:ext cx="2623795" cy="461665"/>
          </a:xfrm>
          <a:prstGeom prst="rect">
            <a:avLst/>
          </a:prstGeom>
          <a:noFill/>
        </p:spPr>
        <p:txBody>
          <a:bodyPr wrap="none" rtlCol="0">
            <a:spAutoFit/>
          </a:bodyPr>
          <a:lstStyle/>
          <a:p>
            <a:r>
              <a:rPr lang="es-ES" sz="2400" b="1" i="1" dirty="0">
                <a:solidFill>
                  <a:schemeClr val="tx2">
                    <a:lumMod val="50000"/>
                  </a:schemeClr>
                </a:solidFill>
                <a:effectLst>
                  <a:outerShdw blurRad="38100" dist="38100" dir="2700000" algn="tl">
                    <a:srgbClr val="000000">
                      <a:alpha val="43137"/>
                    </a:srgbClr>
                  </a:outerShdw>
                </a:effectLst>
              </a:rPr>
              <a:t>Microprocesadores</a:t>
            </a:r>
          </a:p>
        </p:txBody>
      </p:sp>
    </p:spTree>
    <p:extLst>
      <p:ext uri="{BB962C8B-B14F-4D97-AF65-F5344CB8AC3E}">
        <p14:creationId xmlns:p14="http://schemas.microsoft.com/office/powerpoint/2010/main" val="3435034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35172" y="1722437"/>
            <a:ext cx="4328233" cy="4796544"/>
          </a:xfrm>
        </p:spPr>
        <p:txBody>
          <a:bodyPr>
            <a:normAutofit fontScale="92500" lnSpcReduction="20000"/>
          </a:bodyPr>
          <a:lstStyle/>
          <a:p>
            <a:r>
              <a:rPr lang="es-ES" dirty="0"/>
              <a:t>Lo que deberemos elegir a continuación es la frecuencia del reloj para la simulación: menú </a:t>
            </a:r>
            <a:r>
              <a:rPr lang="es-ES" dirty="0" err="1"/>
              <a:t>Debugger</a:t>
            </a:r>
            <a:r>
              <a:rPr lang="es-ES" dirty="0"/>
              <a:t> (depuración), </a:t>
            </a:r>
            <a:r>
              <a:rPr lang="es-ES" dirty="0" err="1"/>
              <a:t>Settings</a:t>
            </a:r>
            <a:r>
              <a:rPr lang="es-ES" dirty="0"/>
              <a:t> (configuración), solapa </a:t>
            </a:r>
            <a:r>
              <a:rPr lang="es-ES" dirty="0" err="1"/>
              <a:t>Osc</a:t>
            </a:r>
            <a:r>
              <a:rPr lang="es-ES" dirty="0"/>
              <a:t>/Trace: elegir la frecuencia en el valor que usaremos comúnmente: 4 MHz. </a:t>
            </a:r>
          </a:p>
          <a:p>
            <a:r>
              <a:rPr lang="es-ES" dirty="0"/>
              <a:t>Se podría elegir la otra</a:t>
            </a:r>
          </a:p>
        </p:txBody>
      </p:sp>
      <p:pic>
        <p:nvPicPr>
          <p:cNvPr id="4" name="Imagen 3"/>
          <p:cNvPicPr>
            <a:picLocks noChangeAspect="1"/>
          </p:cNvPicPr>
          <p:nvPr/>
        </p:nvPicPr>
        <p:blipFill>
          <a:blip r:embed="rId2"/>
          <a:stretch>
            <a:fillRect/>
          </a:stretch>
        </p:blipFill>
        <p:spPr>
          <a:xfrm>
            <a:off x="5473322" y="2218853"/>
            <a:ext cx="4942556" cy="4927109"/>
          </a:xfrm>
          <a:prstGeom prst="rect">
            <a:avLst/>
          </a:prstGeom>
        </p:spPr>
      </p:pic>
      <p:sp>
        <p:nvSpPr>
          <p:cNvPr id="5" name="4 Elipse"/>
          <p:cNvSpPr/>
          <p:nvPr/>
        </p:nvSpPr>
        <p:spPr>
          <a:xfrm>
            <a:off x="5727700" y="3627437"/>
            <a:ext cx="9906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Elipse"/>
          <p:cNvSpPr/>
          <p:nvPr/>
        </p:nvSpPr>
        <p:spPr>
          <a:xfrm>
            <a:off x="8470900" y="3551237"/>
            <a:ext cx="9906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6 Elipse"/>
          <p:cNvSpPr/>
          <p:nvPr/>
        </p:nvSpPr>
        <p:spPr>
          <a:xfrm>
            <a:off x="5727700" y="4846637"/>
            <a:ext cx="9906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Título 1"/>
          <p:cNvSpPr>
            <a:spLocks noGrp="1"/>
          </p:cNvSpPr>
          <p:nvPr>
            <p:ph type="title"/>
          </p:nvPr>
        </p:nvSpPr>
        <p:spPr>
          <a:xfrm>
            <a:off x="457200" y="274638"/>
            <a:ext cx="8229600" cy="1143000"/>
          </a:xfrm>
        </p:spPr>
        <p:txBody>
          <a:bodyPr/>
          <a:lstStyle/>
          <a:p>
            <a:r>
              <a:rPr lang="es-ES" dirty="0"/>
              <a:t>Simulador - </a:t>
            </a:r>
            <a:r>
              <a:rPr lang="es-ES" dirty="0" err="1"/>
              <a:t>Seteo</a:t>
            </a:r>
            <a:endParaRPr lang="es-ES" dirty="0"/>
          </a:p>
        </p:txBody>
      </p:sp>
    </p:spTree>
    <p:extLst>
      <p:ext uri="{BB962C8B-B14F-4D97-AF65-F5344CB8AC3E}">
        <p14:creationId xmlns:p14="http://schemas.microsoft.com/office/powerpoint/2010/main" val="18562795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35171" y="1341437"/>
            <a:ext cx="4611529" cy="5562600"/>
          </a:xfrm>
        </p:spPr>
        <p:txBody>
          <a:bodyPr>
            <a:noAutofit/>
          </a:bodyPr>
          <a:lstStyle/>
          <a:p>
            <a:pPr marL="0" indent="0">
              <a:buNone/>
            </a:pPr>
            <a:r>
              <a:rPr lang="es-ES" sz="1400" b="1" dirty="0">
                <a:effectLst>
                  <a:outerShdw blurRad="38100" dist="38100" dir="2700000" algn="tl">
                    <a:srgbClr val="000000">
                      <a:alpha val="43137"/>
                    </a:srgbClr>
                  </a:outerShdw>
                </a:effectLst>
              </a:rPr>
              <a:t>Ahora sigue configurar al PIC, a través de la “palabra de configuración”. Esta palabra puede estar definida en el programa o aquí.</a:t>
            </a:r>
          </a:p>
          <a:p>
            <a:pPr marL="0" indent="0">
              <a:buNone/>
            </a:pPr>
            <a:r>
              <a:rPr lang="es-ES" sz="1400" b="1" dirty="0">
                <a:effectLst>
                  <a:outerShdw blurRad="38100" dist="38100" dir="2700000" algn="tl">
                    <a:srgbClr val="000000">
                      <a:alpha val="43137"/>
                    </a:srgbClr>
                  </a:outerShdw>
                </a:effectLst>
              </a:rPr>
              <a:t>Esta palabra establece los siguientes parámetros para el funcionamiento del PIC:</a:t>
            </a:r>
          </a:p>
          <a:p>
            <a:pPr marL="514350" lvl="0" indent="-514350">
              <a:buFont typeface="+mj-lt"/>
              <a:buAutoNum type="arabicPeriod"/>
            </a:pPr>
            <a:r>
              <a:rPr lang="es-ES" sz="1400" b="1" dirty="0">
                <a:effectLst>
                  <a:outerShdw blurRad="38100" dist="38100" dir="2700000" algn="tl">
                    <a:srgbClr val="000000">
                      <a:alpha val="43137"/>
                    </a:srgbClr>
                  </a:outerShdw>
                </a:effectLst>
              </a:rPr>
              <a:t>El tipo de reloj (oscilador) que va a usar (interno, externo, por cristal, etc.) Nosotros usaremos el RC interno porque no necesitamos una precisión extrema y no inutilizamos dos de las patas de E/S del PIC.</a:t>
            </a:r>
          </a:p>
          <a:p>
            <a:pPr marL="514350" lvl="0" indent="-514350">
              <a:buFont typeface="+mj-lt"/>
              <a:buAutoNum type="arabicPeriod"/>
            </a:pPr>
            <a:r>
              <a:rPr lang="es-ES" sz="1400" b="1" dirty="0">
                <a:effectLst>
                  <a:outerShdw blurRad="38100" dist="38100" dir="2700000" algn="tl">
                    <a:srgbClr val="000000">
                      <a:alpha val="43137"/>
                    </a:srgbClr>
                  </a:outerShdw>
                </a:effectLst>
              </a:rPr>
              <a:t>El </a:t>
            </a:r>
            <a:r>
              <a:rPr lang="es-ES" sz="1400" b="1" dirty="0" err="1">
                <a:effectLst>
                  <a:outerShdw blurRad="38100" dist="38100" dir="2700000" algn="tl">
                    <a:srgbClr val="000000">
                      <a:alpha val="43137"/>
                    </a:srgbClr>
                  </a:outerShdw>
                </a:effectLst>
              </a:rPr>
              <a:t>timer</a:t>
            </a:r>
            <a:r>
              <a:rPr lang="es-ES" sz="1400" b="1" dirty="0">
                <a:effectLst>
                  <a:outerShdw blurRad="38100" dist="38100" dir="2700000" algn="tl">
                    <a:srgbClr val="000000">
                      <a:alpha val="43137"/>
                    </a:srgbClr>
                  </a:outerShdw>
                </a:effectLst>
              </a:rPr>
              <a:t> denominado ”perro guardián” lo usaremos deshabilitado</a:t>
            </a:r>
          </a:p>
          <a:p>
            <a:pPr marL="514350" lvl="0" indent="-514350">
              <a:buFont typeface="+mj-lt"/>
              <a:buAutoNum type="arabicPeriod"/>
            </a:pPr>
            <a:r>
              <a:rPr lang="es-ES" sz="1400" b="1" dirty="0">
                <a:effectLst>
                  <a:outerShdw blurRad="38100" dist="38100" dir="2700000" algn="tl">
                    <a:srgbClr val="000000">
                      <a:alpha val="43137"/>
                    </a:srgbClr>
                  </a:outerShdw>
                </a:effectLst>
              </a:rPr>
              <a:t>El </a:t>
            </a:r>
            <a:r>
              <a:rPr lang="es-ES" sz="1400" b="1" dirty="0" err="1">
                <a:effectLst>
                  <a:outerShdw blurRad="38100" dist="38100" dir="2700000" algn="tl">
                    <a:srgbClr val="000000">
                      <a:alpha val="43137"/>
                    </a:srgbClr>
                  </a:outerShdw>
                </a:effectLst>
              </a:rPr>
              <a:t>timer</a:t>
            </a:r>
            <a:r>
              <a:rPr lang="es-ES" sz="1400" b="1" dirty="0">
                <a:effectLst>
                  <a:outerShdw blurRad="38100" dist="38100" dir="2700000" algn="tl">
                    <a:srgbClr val="000000">
                      <a:alpha val="43137"/>
                    </a:srgbClr>
                  </a:outerShdw>
                </a:effectLst>
              </a:rPr>
              <a:t> de encendido también deshabilitado</a:t>
            </a:r>
          </a:p>
          <a:p>
            <a:pPr marL="514350" lvl="0" indent="-514350">
              <a:buFont typeface="+mj-lt"/>
              <a:buAutoNum type="arabicPeriod"/>
            </a:pPr>
            <a:r>
              <a:rPr lang="es-ES" sz="1400" b="1" dirty="0">
                <a:effectLst>
                  <a:outerShdw blurRad="38100" dist="38100" dir="2700000" algn="tl">
                    <a:srgbClr val="000000">
                      <a:alpha val="43137"/>
                    </a:srgbClr>
                  </a:outerShdw>
                </a:effectLst>
              </a:rPr>
              <a:t>Habilitaremos el borrado total en un </a:t>
            </a:r>
            <a:r>
              <a:rPr lang="es-ES" sz="1400" b="1" dirty="0" err="1">
                <a:effectLst>
                  <a:outerShdw blurRad="38100" dist="38100" dir="2700000" algn="tl">
                    <a:srgbClr val="000000">
                      <a:alpha val="43137"/>
                    </a:srgbClr>
                  </a:outerShdw>
                </a:effectLst>
              </a:rPr>
              <a:t>reset</a:t>
            </a:r>
            <a:r>
              <a:rPr lang="es-ES" sz="1400" b="1" dirty="0">
                <a:effectLst>
                  <a:outerShdw blurRad="38100" dist="38100" dir="2700000" algn="tl">
                    <a:srgbClr val="000000">
                      <a:alpha val="43137"/>
                    </a:srgbClr>
                  </a:outerShdw>
                </a:effectLst>
              </a:rPr>
              <a:t>.</a:t>
            </a:r>
          </a:p>
          <a:p>
            <a:pPr marL="514350" lvl="0" indent="-514350">
              <a:buFont typeface="+mj-lt"/>
              <a:buAutoNum type="arabicPeriod"/>
            </a:pPr>
            <a:r>
              <a:rPr lang="es-ES" sz="1400" b="1" dirty="0">
                <a:effectLst>
                  <a:outerShdw blurRad="38100" dist="38100" dir="2700000" algn="tl">
                    <a:srgbClr val="000000">
                      <a:alpha val="43137"/>
                    </a:srgbClr>
                  </a:outerShdw>
                </a:effectLst>
              </a:rPr>
              <a:t>No interesa el siguiente que es la detección de apagado</a:t>
            </a:r>
          </a:p>
          <a:p>
            <a:pPr marL="514350" lvl="0" indent="-514350">
              <a:buFont typeface="+mj-lt"/>
              <a:buAutoNum type="arabicPeriod"/>
            </a:pPr>
            <a:r>
              <a:rPr lang="es-ES" sz="1400" b="1" dirty="0">
                <a:effectLst>
                  <a:outerShdw blurRad="38100" dist="38100" dir="2700000" algn="tl">
                    <a:srgbClr val="000000">
                      <a:alpha val="43137"/>
                    </a:srgbClr>
                  </a:outerShdw>
                </a:effectLst>
              </a:rPr>
              <a:t>La siguiente opción debe habilitarse para poder luego programar el PIC con tensiones normales (de lo contrario hace falta mayor tensión para programarlo)</a:t>
            </a:r>
          </a:p>
          <a:p>
            <a:pPr marL="514350" lvl="0" indent="-514350">
              <a:buFont typeface="+mj-lt"/>
              <a:buAutoNum type="arabicPeriod"/>
            </a:pPr>
            <a:r>
              <a:rPr lang="es-ES" sz="1400" b="1" dirty="0">
                <a:effectLst>
                  <a:outerShdw blurRad="38100" dist="38100" dir="2700000" algn="tl">
                    <a:srgbClr val="000000">
                      <a:alpha val="43137"/>
                    </a:srgbClr>
                  </a:outerShdw>
                </a:effectLst>
              </a:rPr>
              <a:t>Deshabilitamos la protección de lectura de la EEPROM</a:t>
            </a:r>
          </a:p>
          <a:p>
            <a:pPr marL="514350" lvl="0" indent="-514350">
              <a:buFont typeface="+mj-lt"/>
              <a:buAutoNum type="arabicPeriod"/>
            </a:pPr>
            <a:r>
              <a:rPr lang="es-ES" sz="1400" b="1" dirty="0">
                <a:effectLst>
                  <a:outerShdw blurRad="38100" dist="38100" dir="2700000" algn="tl">
                    <a:srgbClr val="000000">
                      <a:alpha val="43137"/>
                    </a:srgbClr>
                  </a:outerShdw>
                </a:effectLst>
              </a:rPr>
              <a:t>Deshabilitamos la protección del código del programa</a:t>
            </a:r>
          </a:p>
        </p:txBody>
      </p:sp>
      <p:pic>
        <p:nvPicPr>
          <p:cNvPr id="4" name="Imagen 3"/>
          <p:cNvPicPr>
            <a:picLocks noChangeAspect="1"/>
          </p:cNvPicPr>
          <p:nvPr/>
        </p:nvPicPr>
        <p:blipFill>
          <a:blip r:embed="rId2"/>
          <a:stretch>
            <a:fillRect/>
          </a:stretch>
        </p:blipFill>
        <p:spPr>
          <a:xfrm>
            <a:off x="5346700" y="2255837"/>
            <a:ext cx="5187097" cy="3017054"/>
          </a:xfrm>
          <a:prstGeom prst="rect">
            <a:avLst/>
          </a:prstGeom>
        </p:spPr>
      </p:pic>
      <p:sp>
        <p:nvSpPr>
          <p:cNvPr id="5" name="Elipse 4"/>
          <p:cNvSpPr/>
          <p:nvPr/>
        </p:nvSpPr>
        <p:spPr>
          <a:xfrm>
            <a:off x="6164666" y="3144224"/>
            <a:ext cx="251375" cy="330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p:cNvSpPr>
            <a:spLocks noGrp="1"/>
          </p:cNvSpPr>
          <p:nvPr>
            <p:ph type="title"/>
          </p:nvPr>
        </p:nvSpPr>
        <p:spPr>
          <a:xfrm>
            <a:off x="457200" y="274638"/>
            <a:ext cx="8229600" cy="1143000"/>
          </a:xfrm>
        </p:spPr>
        <p:txBody>
          <a:bodyPr/>
          <a:lstStyle/>
          <a:p>
            <a:r>
              <a:rPr lang="es-ES" dirty="0"/>
              <a:t>Simulador - </a:t>
            </a:r>
            <a:r>
              <a:rPr lang="es-ES" dirty="0" err="1"/>
              <a:t>Seteo</a:t>
            </a:r>
            <a:endParaRPr lang="es-ES" dirty="0"/>
          </a:p>
        </p:txBody>
      </p:sp>
    </p:spTree>
    <p:extLst>
      <p:ext uri="{BB962C8B-B14F-4D97-AF65-F5344CB8AC3E}">
        <p14:creationId xmlns:p14="http://schemas.microsoft.com/office/powerpoint/2010/main" val="1887217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713037"/>
            <a:ext cx="10693400" cy="1470025"/>
          </a:xfrm>
        </p:spPr>
        <p:txBody>
          <a:bodyPr/>
          <a:lstStyle/>
          <a:p>
            <a:r>
              <a:rPr lang="es-ES" b="1" dirty="0">
                <a:solidFill>
                  <a:srgbClr val="FF0000"/>
                </a:solidFill>
                <a:effectLst>
                  <a:outerShdw blurRad="38100" dist="38100" dir="2700000" algn="tl">
                    <a:srgbClr val="000000">
                      <a:alpha val="43137"/>
                    </a:srgbClr>
                  </a:outerShdw>
                </a:effectLst>
              </a:rPr>
              <a:t>Practica Programación </a:t>
            </a:r>
            <a:r>
              <a:rPr lang="es-ES" b="1" dirty="0" err="1">
                <a:solidFill>
                  <a:srgbClr val="FF0000"/>
                </a:solidFill>
                <a:effectLst>
                  <a:outerShdw blurRad="38100" dist="38100" dir="2700000" algn="tl">
                    <a:srgbClr val="000000">
                      <a:alpha val="43137"/>
                    </a:srgbClr>
                  </a:outerShdw>
                </a:effectLst>
              </a:rPr>
              <a:t>Assembler</a:t>
            </a:r>
            <a:endParaRPr lang="es-ES" b="1" dirty="0">
              <a:solidFill>
                <a:srgbClr val="FF0000"/>
              </a:solidFill>
              <a:effectLst>
                <a:outerShdw blurRad="38100" dist="38100" dir="2700000" algn="tl">
                  <a:srgbClr val="000000">
                    <a:alpha val="43137"/>
                  </a:srgbClr>
                </a:outerShdw>
              </a:effectLst>
            </a:endParaRPr>
          </a:p>
        </p:txBody>
      </p:sp>
      <p:sp>
        <p:nvSpPr>
          <p:cNvPr id="3" name="Subtítulo 2"/>
          <p:cNvSpPr>
            <a:spLocks noGrp="1"/>
          </p:cNvSpPr>
          <p:nvPr>
            <p:ph type="subTitle" idx="1"/>
          </p:nvPr>
        </p:nvSpPr>
        <p:spPr>
          <a:xfrm>
            <a:off x="1917700" y="4389437"/>
            <a:ext cx="6400800" cy="1752600"/>
          </a:xfrm>
        </p:spPr>
        <p:txBody>
          <a:bodyPr/>
          <a:lstStyle/>
          <a:p>
            <a:r>
              <a:rPr lang="es-ES" u="sng" dirty="0">
                <a:solidFill>
                  <a:schemeClr val="accent5">
                    <a:lumMod val="50000"/>
                  </a:schemeClr>
                </a:solidFill>
                <a:effectLst>
                  <a:outerShdw blurRad="38100" dist="38100" dir="2700000" algn="tl">
                    <a:srgbClr val="000000">
                      <a:alpha val="43137"/>
                    </a:srgbClr>
                  </a:outerShdw>
                </a:effectLst>
              </a:rPr>
              <a:t>Programas Simple</a:t>
            </a:r>
          </a:p>
        </p:txBody>
      </p:sp>
    </p:spTree>
    <p:extLst>
      <p:ext uri="{BB962C8B-B14F-4D97-AF65-F5344CB8AC3E}">
        <p14:creationId xmlns:p14="http://schemas.microsoft.com/office/powerpoint/2010/main" val="22168585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93700" y="847739"/>
            <a:ext cx="9829800" cy="6270516"/>
          </a:xfrm>
          <a:prstGeom prst="rect">
            <a:avLst/>
          </a:prstGeom>
        </p:spPr>
      </p:pic>
      <p:sp>
        <p:nvSpPr>
          <p:cNvPr id="3" name="CuadroTexto 2"/>
          <p:cNvSpPr txBox="1"/>
          <p:nvPr/>
        </p:nvSpPr>
        <p:spPr>
          <a:xfrm>
            <a:off x="1604011" y="293358"/>
            <a:ext cx="7529271" cy="362279"/>
          </a:xfrm>
          <a:prstGeom prst="rect">
            <a:avLst/>
          </a:prstGeom>
          <a:solidFill>
            <a:schemeClr val="tx1">
              <a:lumMod val="95000"/>
              <a:lumOff val="5000"/>
            </a:schemeClr>
          </a:solidFill>
        </p:spPr>
        <p:txBody>
          <a:bodyPr wrap="square" rtlCol="0">
            <a:spAutoFit/>
          </a:bodyPr>
          <a:lstStyle/>
          <a:p>
            <a:pPr algn="ctr"/>
            <a:r>
              <a:rPr lang="es-ES" sz="1754" b="1" dirty="0">
                <a:solidFill>
                  <a:schemeClr val="bg1"/>
                </a:solidFill>
              </a:rPr>
              <a:t>Estructura de un Programa Simple</a:t>
            </a:r>
          </a:p>
        </p:txBody>
      </p:sp>
    </p:spTree>
    <p:extLst>
      <p:ext uri="{BB962C8B-B14F-4D97-AF65-F5344CB8AC3E}">
        <p14:creationId xmlns:p14="http://schemas.microsoft.com/office/powerpoint/2010/main" val="41233802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330502" y="1218146"/>
            <a:ext cx="8054153" cy="5647164"/>
          </a:xfrm>
          <a:prstGeom prst="rect">
            <a:avLst/>
          </a:prstGeom>
        </p:spPr>
      </p:pic>
    </p:spTree>
    <p:extLst>
      <p:ext uri="{BB962C8B-B14F-4D97-AF65-F5344CB8AC3E}">
        <p14:creationId xmlns:p14="http://schemas.microsoft.com/office/powerpoint/2010/main" val="32014638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0D9AF18-42C9-4B86-A0B5-B753A42ADD1A}"/>
              </a:ext>
            </a:extLst>
          </p:cNvPr>
          <p:cNvPicPr>
            <a:picLocks noChangeAspect="1"/>
          </p:cNvPicPr>
          <p:nvPr/>
        </p:nvPicPr>
        <p:blipFill>
          <a:blip r:embed="rId2"/>
          <a:stretch>
            <a:fillRect/>
          </a:stretch>
        </p:blipFill>
        <p:spPr>
          <a:xfrm>
            <a:off x="1460500" y="240606"/>
            <a:ext cx="8001000" cy="7120631"/>
          </a:xfrm>
          <a:prstGeom prst="rect">
            <a:avLst/>
          </a:prstGeom>
        </p:spPr>
      </p:pic>
    </p:spTree>
    <p:extLst>
      <p:ext uri="{BB962C8B-B14F-4D97-AF65-F5344CB8AC3E}">
        <p14:creationId xmlns:p14="http://schemas.microsoft.com/office/powerpoint/2010/main" val="5719807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5482CF3-0EC8-412A-AAE2-62DB0D4B8A54}"/>
              </a:ext>
            </a:extLst>
          </p:cNvPr>
          <p:cNvPicPr>
            <a:picLocks noChangeAspect="1"/>
          </p:cNvPicPr>
          <p:nvPr/>
        </p:nvPicPr>
        <p:blipFill>
          <a:blip r:embed="rId2"/>
          <a:stretch>
            <a:fillRect/>
          </a:stretch>
        </p:blipFill>
        <p:spPr>
          <a:xfrm>
            <a:off x="774700" y="317328"/>
            <a:ext cx="8915400" cy="6751891"/>
          </a:xfrm>
          <a:prstGeom prst="rect">
            <a:avLst/>
          </a:prstGeom>
        </p:spPr>
      </p:pic>
    </p:spTree>
    <p:extLst>
      <p:ext uri="{BB962C8B-B14F-4D97-AF65-F5344CB8AC3E}">
        <p14:creationId xmlns:p14="http://schemas.microsoft.com/office/powerpoint/2010/main" val="7578403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98500" y="2843212"/>
            <a:ext cx="9385300" cy="1470025"/>
          </a:xfrm>
        </p:spPr>
        <p:txBody>
          <a:bodyPr/>
          <a:lstStyle/>
          <a:p>
            <a:r>
              <a:rPr lang="es-ES" dirty="0">
                <a:effectLst>
                  <a:outerShdw blurRad="38100" dist="38100" dir="2700000" algn="tl">
                    <a:srgbClr val="000000">
                      <a:alpha val="43137"/>
                    </a:srgbClr>
                  </a:outerShdw>
                </a:effectLst>
              </a:rPr>
              <a:t>Primer Programa </a:t>
            </a:r>
            <a:r>
              <a:rPr lang="es-ES" dirty="0" err="1">
                <a:effectLst>
                  <a:outerShdw blurRad="38100" dist="38100" dir="2700000" algn="tl">
                    <a:srgbClr val="000000">
                      <a:alpha val="43137"/>
                    </a:srgbClr>
                  </a:outerShdw>
                </a:effectLst>
              </a:rPr>
              <a:t>Assembler</a:t>
            </a:r>
            <a:endParaRPr lang="es-E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81556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 Título"/>
          <p:cNvSpPr>
            <a:spLocks noGrp="1"/>
          </p:cNvSpPr>
          <p:nvPr>
            <p:ph type="title"/>
          </p:nvPr>
        </p:nvSpPr>
        <p:spPr>
          <a:xfrm>
            <a:off x="810895" y="302738"/>
            <a:ext cx="9071610" cy="619473"/>
          </a:xfrm>
          <a:ln>
            <a:solidFill>
              <a:schemeClr val="tx1"/>
            </a:solidFill>
            <a:miter lim="800000"/>
            <a:headEnd/>
            <a:tailEnd/>
          </a:ln>
        </p:spPr>
        <p:txBody>
          <a:bodyPr/>
          <a:lstStyle/>
          <a:p>
            <a:r>
              <a:rPr lang="es-AR" altLang="es-ES" sz="2646"/>
              <a:t>Primer Programa ASSEMBLER</a:t>
            </a:r>
          </a:p>
        </p:txBody>
      </p:sp>
      <p:pic>
        <p:nvPicPr>
          <p:cNvPr id="27651" name="3 Im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45" y="1240697"/>
            <a:ext cx="4955787" cy="29678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2" name="4 Image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6255" y="4446559"/>
            <a:ext cx="5500014" cy="2904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4414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1 Título"/>
          <p:cNvSpPr>
            <a:spLocks noGrp="1"/>
          </p:cNvSpPr>
          <p:nvPr>
            <p:ph type="title"/>
          </p:nvPr>
        </p:nvSpPr>
        <p:spPr>
          <a:xfrm>
            <a:off x="810895" y="302738"/>
            <a:ext cx="9071610" cy="619473"/>
          </a:xfrm>
          <a:ln>
            <a:solidFill>
              <a:schemeClr val="tx1"/>
            </a:solidFill>
            <a:miter lim="800000"/>
            <a:headEnd/>
            <a:tailEnd/>
          </a:ln>
        </p:spPr>
        <p:txBody>
          <a:bodyPr/>
          <a:lstStyle/>
          <a:p>
            <a:r>
              <a:rPr lang="es-AR" altLang="es-ES" sz="2646"/>
              <a:t>Primer Programa ASSEMBLER (14 bits)</a:t>
            </a:r>
          </a:p>
        </p:txBody>
      </p:sp>
      <p:pic>
        <p:nvPicPr>
          <p:cNvPr id="30723" name="4 Im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885" y="1415689"/>
            <a:ext cx="8887868" cy="275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7 Rectángulo"/>
          <p:cNvSpPr/>
          <p:nvPr/>
        </p:nvSpPr>
        <p:spPr>
          <a:xfrm>
            <a:off x="1139881" y="2747381"/>
            <a:ext cx="8492385" cy="432056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AR" sz="1543" b="1" i="1" dirty="0">
                <a:solidFill>
                  <a:schemeClr val="tx1">
                    <a:lumMod val="85000"/>
                    <a:lumOff val="15000"/>
                  </a:schemeClr>
                </a:solidFill>
              </a:rPr>
              <a:t>LIST P  = 16F628</a:t>
            </a:r>
            <a:r>
              <a:rPr lang="es-AR" sz="1543" b="1" i="1" dirty="0">
                <a:solidFill>
                  <a:srgbClr val="FF0000"/>
                </a:solidFill>
              </a:rPr>
              <a:t>	   ; Indica el modelo PIC que se utiliza</a:t>
            </a:r>
          </a:p>
          <a:p>
            <a:pPr>
              <a:defRPr/>
            </a:pPr>
            <a:r>
              <a:rPr lang="es-AR" sz="1543" b="1" i="1" dirty="0">
                <a:solidFill>
                  <a:srgbClr val="FF0000"/>
                </a:solidFill>
              </a:rPr>
              <a:t>		   ; Es una directiva del Ensamblador</a:t>
            </a:r>
          </a:p>
          <a:p>
            <a:pPr>
              <a:defRPr/>
            </a:pPr>
            <a:r>
              <a:rPr lang="es-AR" sz="1543" b="1" i="1" dirty="0">
                <a:solidFill>
                  <a:srgbClr val="FF0000"/>
                </a:solidFill>
              </a:rPr>
              <a:t>		   ; ZONA de ETIQUETAS</a:t>
            </a:r>
          </a:p>
          <a:p>
            <a:pPr>
              <a:defRPr/>
            </a:pPr>
            <a:r>
              <a:rPr lang="es-AR" sz="1543" b="1" i="1" dirty="0">
                <a:solidFill>
                  <a:schemeClr val="tx2">
                    <a:lumMod val="60000"/>
                    <a:lumOff val="40000"/>
                  </a:schemeClr>
                </a:solidFill>
              </a:rPr>
              <a:t>OPERANDO1</a:t>
            </a:r>
            <a:r>
              <a:rPr lang="es-AR" sz="1543" b="1" i="1" dirty="0">
                <a:solidFill>
                  <a:srgbClr val="FF0000"/>
                </a:solidFill>
              </a:rPr>
              <a:t> EQU 0x0c  ;Define la posición del operando 1</a:t>
            </a:r>
          </a:p>
          <a:p>
            <a:pPr>
              <a:defRPr/>
            </a:pPr>
            <a:r>
              <a:rPr lang="es-AR" sz="1543" b="1" i="1" dirty="0">
                <a:solidFill>
                  <a:schemeClr val="tx2">
                    <a:lumMod val="60000"/>
                    <a:lumOff val="40000"/>
                  </a:schemeClr>
                </a:solidFill>
              </a:rPr>
              <a:t>OPERANDO2</a:t>
            </a:r>
            <a:r>
              <a:rPr lang="es-AR" sz="1543" b="1" i="1" dirty="0">
                <a:solidFill>
                  <a:srgbClr val="FF0000"/>
                </a:solidFill>
              </a:rPr>
              <a:t> EQU 0x0d  ;Define la posición del operando 2</a:t>
            </a:r>
          </a:p>
          <a:p>
            <a:pPr>
              <a:defRPr/>
            </a:pPr>
            <a:r>
              <a:rPr lang="es-AR" sz="1543" b="1" i="1" dirty="0">
                <a:solidFill>
                  <a:schemeClr val="tx2">
                    <a:lumMod val="60000"/>
                    <a:lumOff val="40000"/>
                  </a:schemeClr>
                </a:solidFill>
              </a:rPr>
              <a:t>RESULTADO</a:t>
            </a:r>
            <a:r>
              <a:rPr lang="es-AR" sz="1543" b="1" i="1" dirty="0">
                <a:solidFill>
                  <a:srgbClr val="FF0000"/>
                </a:solidFill>
              </a:rPr>
              <a:t>   EQU 0x0e  ;Define la posición del resultado</a:t>
            </a:r>
          </a:p>
          <a:p>
            <a:pPr>
              <a:defRPr/>
            </a:pPr>
            <a:r>
              <a:rPr lang="es-AR" sz="1543" b="1" i="1" dirty="0">
                <a:solidFill>
                  <a:schemeClr val="tx1">
                    <a:lumMod val="85000"/>
                    <a:lumOff val="15000"/>
                  </a:schemeClr>
                </a:solidFill>
              </a:rPr>
              <a:t>ORG0</a:t>
            </a:r>
            <a:r>
              <a:rPr lang="es-AR" sz="1543" b="1" i="1" dirty="0">
                <a:solidFill>
                  <a:srgbClr val="FF0000"/>
                </a:solidFill>
              </a:rPr>
              <a:t>		   ;Comando que indica al ensamblador </a:t>
            </a:r>
          </a:p>
          <a:p>
            <a:pPr>
              <a:defRPr/>
            </a:pPr>
            <a:r>
              <a:rPr lang="es-AR" sz="1543" b="1" i="1" dirty="0">
                <a:solidFill>
                  <a:srgbClr val="FF0000"/>
                </a:solidFill>
              </a:rPr>
              <a:t>		   ;la dirección de memoria de programa </a:t>
            </a:r>
          </a:p>
          <a:p>
            <a:pPr>
              <a:defRPr/>
            </a:pPr>
            <a:r>
              <a:rPr lang="es-AR" sz="1543" b="1" i="1" dirty="0">
                <a:solidFill>
                  <a:srgbClr val="FF0000"/>
                </a:solidFill>
              </a:rPr>
              <a:t>		   ; donde se situará  la siguiente instrucción</a:t>
            </a:r>
          </a:p>
          <a:p>
            <a:pPr>
              <a:defRPr/>
            </a:pPr>
            <a:r>
              <a:rPr lang="es-AR" sz="1543" b="1" i="1" dirty="0">
                <a:solidFill>
                  <a:srgbClr val="FF0000"/>
                </a:solidFill>
              </a:rPr>
              <a:t> </a:t>
            </a:r>
            <a:r>
              <a:rPr lang="es-AR" sz="1543" b="1" i="1" dirty="0" err="1">
                <a:solidFill>
                  <a:srgbClr val="FF0000"/>
                </a:solidFill>
              </a:rPr>
              <a:t>movlw</a:t>
            </a:r>
            <a:r>
              <a:rPr lang="es-AR" sz="1543" b="1" i="1" dirty="0">
                <a:solidFill>
                  <a:srgbClr val="FF0000"/>
                </a:solidFill>
              </a:rPr>
              <a:t>  </a:t>
            </a:r>
            <a:r>
              <a:rPr lang="es-AR" sz="1543" b="1" i="1" dirty="0">
                <a:solidFill>
                  <a:srgbClr val="00B050"/>
                </a:solidFill>
              </a:rPr>
              <a:t>05</a:t>
            </a:r>
            <a:r>
              <a:rPr lang="es-AR" sz="1543" b="1" i="1" dirty="0">
                <a:solidFill>
                  <a:srgbClr val="FF0000"/>
                </a:solidFill>
              </a:rPr>
              <a:t>		  ; 5 =&gt; W (primera instrucción)</a:t>
            </a:r>
          </a:p>
          <a:p>
            <a:pPr>
              <a:defRPr/>
            </a:pPr>
            <a:r>
              <a:rPr lang="es-AR" sz="1543" b="1" i="1" dirty="0">
                <a:solidFill>
                  <a:srgbClr val="FF0000"/>
                </a:solidFill>
              </a:rPr>
              <a:t> </a:t>
            </a:r>
            <a:r>
              <a:rPr lang="es-AR" sz="1543" b="1" i="1" dirty="0" err="1">
                <a:solidFill>
                  <a:srgbClr val="FF0000"/>
                </a:solidFill>
              </a:rPr>
              <a:t>movwf</a:t>
            </a:r>
            <a:r>
              <a:rPr lang="es-AR" sz="1543" b="1" i="1" dirty="0">
                <a:solidFill>
                  <a:srgbClr val="FF0000"/>
                </a:solidFill>
              </a:rPr>
              <a:t>   </a:t>
            </a:r>
            <a:r>
              <a:rPr lang="es-AR" sz="1543" b="1" i="1" dirty="0">
                <a:solidFill>
                  <a:schemeClr val="tx2">
                    <a:lumMod val="60000"/>
                    <a:lumOff val="40000"/>
                  </a:schemeClr>
                </a:solidFill>
              </a:rPr>
              <a:t>OPERANDO1 </a:t>
            </a:r>
            <a:r>
              <a:rPr lang="es-AR" sz="1543" b="1" i="1" dirty="0">
                <a:solidFill>
                  <a:srgbClr val="FF0000"/>
                </a:solidFill>
              </a:rPr>
              <a:t>	  ; W =&gt; operando1</a:t>
            </a:r>
          </a:p>
          <a:p>
            <a:pPr>
              <a:defRPr/>
            </a:pPr>
            <a:r>
              <a:rPr lang="es-AR" sz="1543" b="1" i="1" dirty="0">
                <a:solidFill>
                  <a:srgbClr val="FF0000"/>
                </a:solidFill>
              </a:rPr>
              <a:t> </a:t>
            </a:r>
            <a:r>
              <a:rPr lang="es-AR" sz="1543" b="1" i="1" dirty="0" err="1">
                <a:solidFill>
                  <a:srgbClr val="FF0000"/>
                </a:solidFill>
              </a:rPr>
              <a:t>movlw</a:t>
            </a:r>
            <a:r>
              <a:rPr lang="es-AR" sz="1543" b="1" i="1" dirty="0">
                <a:solidFill>
                  <a:srgbClr val="FF0000"/>
                </a:solidFill>
              </a:rPr>
              <a:t>   </a:t>
            </a:r>
            <a:r>
              <a:rPr lang="es-AR" sz="1543" b="1" i="1" dirty="0">
                <a:solidFill>
                  <a:srgbClr val="00B050"/>
                </a:solidFill>
              </a:rPr>
              <a:t>02</a:t>
            </a:r>
            <a:r>
              <a:rPr lang="es-AR" sz="1543" b="1" i="1" dirty="0">
                <a:solidFill>
                  <a:srgbClr val="FF0000"/>
                </a:solidFill>
              </a:rPr>
              <a:t> 	  ; 2 =&gt; W</a:t>
            </a:r>
          </a:p>
          <a:p>
            <a:pPr>
              <a:defRPr/>
            </a:pPr>
            <a:r>
              <a:rPr lang="es-AR" sz="1543" b="1" i="1" dirty="0">
                <a:solidFill>
                  <a:srgbClr val="FF0000"/>
                </a:solidFill>
              </a:rPr>
              <a:t> </a:t>
            </a:r>
            <a:r>
              <a:rPr lang="es-AR" sz="1543" b="1" i="1" dirty="0" err="1">
                <a:solidFill>
                  <a:srgbClr val="FF0000"/>
                </a:solidFill>
              </a:rPr>
              <a:t>movwf</a:t>
            </a:r>
            <a:r>
              <a:rPr lang="es-AR" sz="1543" b="1" i="1" dirty="0">
                <a:solidFill>
                  <a:srgbClr val="FF0000"/>
                </a:solidFill>
              </a:rPr>
              <a:t>   </a:t>
            </a:r>
            <a:r>
              <a:rPr lang="es-AR" sz="1543" b="1" i="1" dirty="0">
                <a:solidFill>
                  <a:schemeClr val="tx2">
                    <a:lumMod val="60000"/>
                    <a:lumOff val="40000"/>
                  </a:schemeClr>
                </a:solidFill>
              </a:rPr>
              <a:t>OPERANDO2 </a:t>
            </a:r>
            <a:r>
              <a:rPr lang="es-AR" sz="1543" b="1" i="1" dirty="0">
                <a:solidFill>
                  <a:srgbClr val="FF0000"/>
                </a:solidFill>
              </a:rPr>
              <a:t>	  ; W =&gt; operando2 </a:t>
            </a:r>
          </a:p>
          <a:p>
            <a:pPr>
              <a:defRPr/>
            </a:pPr>
            <a:r>
              <a:rPr lang="es-AR" sz="1543" b="1" i="1" dirty="0">
                <a:solidFill>
                  <a:srgbClr val="FF0000"/>
                </a:solidFill>
              </a:rPr>
              <a:t> </a:t>
            </a:r>
            <a:r>
              <a:rPr lang="es-AR" sz="1543" b="1" i="1" dirty="0" err="1">
                <a:solidFill>
                  <a:srgbClr val="FF0000"/>
                </a:solidFill>
              </a:rPr>
              <a:t>movfw</a:t>
            </a:r>
            <a:r>
              <a:rPr lang="es-AR" sz="1543" b="1" i="1" dirty="0">
                <a:solidFill>
                  <a:srgbClr val="FF0000"/>
                </a:solidFill>
              </a:rPr>
              <a:t>   </a:t>
            </a:r>
            <a:r>
              <a:rPr lang="es-AR" sz="1543" b="1" i="1" dirty="0">
                <a:solidFill>
                  <a:schemeClr val="tx2">
                    <a:lumMod val="60000"/>
                    <a:lumOff val="40000"/>
                  </a:schemeClr>
                </a:solidFill>
              </a:rPr>
              <a:t>OPERANDO1   </a:t>
            </a:r>
            <a:r>
              <a:rPr lang="es-AR" sz="1543" b="1" i="1" dirty="0">
                <a:solidFill>
                  <a:srgbClr val="FF0000"/>
                </a:solidFill>
              </a:rPr>
              <a:t>; operando 1 =&gt; W</a:t>
            </a:r>
          </a:p>
          <a:p>
            <a:pPr>
              <a:defRPr/>
            </a:pPr>
            <a:r>
              <a:rPr lang="es-AR" sz="1543" b="1" i="1" dirty="0">
                <a:solidFill>
                  <a:srgbClr val="FF0000"/>
                </a:solidFill>
              </a:rPr>
              <a:t> </a:t>
            </a:r>
            <a:r>
              <a:rPr lang="es-AR" sz="1543" b="1" i="1" dirty="0" err="1">
                <a:solidFill>
                  <a:srgbClr val="FF0000"/>
                </a:solidFill>
              </a:rPr>
              <a:t>addwf</a:t>
            </a:r>
            <a:r>
              <a:rPr lang="es-AR" sz="1543" b="1" i="1" dirty="0">
                <a:solidFill>
                  <a:srgbClr val="FF0000"/>
                </a:solidFill>
              </a:rPr>
              <a:t>   </a:t>
            </a:r>
            <a:r>
              <a:rPr lang="es-AR" sz="1543" b="1" i="1" dirty="0">
                <a:solidFill>
                  <a:schemeClr val="tx2">
                    <a:lumMod val="60000"/>
                    <a:lumOff val="40000"/>
                  </a:schemeClr>
                </a:solidFill>
              </a:rPr>
              <a:t>OPERANDO2</a:t>
            </a:r>
            <a:r>
              <a:rPr lang="es-AR" sz="1543" b="1" i="1" dirty="0">
                <a:solidFill>
                  <a:srgbClr val="FF0000"/>
                </a:solidFill>
              </a:rPr>
              <a:t>,  </a:t>
            </a:r>
            <a:r>
              <a:rPr lang="es-AR" sz="1543" b="1" i="1" dirty="0">
                <a:solidFill>
                  <a:srgbClr val="00B050"/>
                </a:solidFill>
              </a:rPr>
              <a:t>0  </a:t>
            </a:r>
            <a:r>
              <a:rPr lang="es-AR" sz="1543" b="1" i="1" dirty="0">
                <a:solidFill>
                  <a:srgbClr val="FF0000"/>
                </a:solidFill>
              </a:rPr>
              <a:t>; W + operando2 =&gt; W</a:t>
            </a:r>
          </a:p>
          <a:p>
            <a:pPr>
              <a:defRPr/>
            </a:pPr>
            <a:r>
              <a:rPr lang="es-AR" sz="1543" b="1" i="1" dirty="0">
                <a:solidFill>
                  <a:srgbClr val="FF0000"/>
                </a:solidFill>
              </a:rPr>
              <a:t> </a:t>
            </a:r>
            <a:r>
              <a:rPr lang="es-AR" sz="1543" b="1" i="1" dirty="0" err="1">
                <a:solidFill>
                  <a:srgbClr val="FF0000"/>
                </a:solidFill>
              </a:rPr>
              <a:t>movwf</a:t>
            </a:r>
            <a:r>
              <a:rPr lang="es-AR" sz="1543" b="1" i="1" dirty="0">
                <a:solidFill>
                  <a:srgbClr val="FF0000"/>
                </a:solidFill>
              </a:rPr>
              <a:t>  </a:t>
            </a:r>
            <a:r>
              <a:rPr lang="es-AR" sz="1543" b="1" i="1" dirty="0">
                <a:solidFill>
                  <a:schemeClr val="tx2">
                    <a:lumMod val="60000"/>
                    <a:lumOff val="40000"/>
                  </a:schemeClr>
                </a:solidFill>
              </a:rPr>
              <a:t>RESULTADO</a:t>
            </a:r>
            <a:r>
              <a:rPr lang="es-AR" sz="1543" b="1" i="1" dirty="0">
                <a:solidFill>
                  <a:srgbClr val="FF0000"/>
                </a:solidFill>
              </a:rPr>
              <a:t>	  ; W =&gt; resultado</a:t>
            </a:r>
          </a:p>
          <a:p>
            <a:pPr>
              <a:defRPr/>
            </a:pPr>
            <a:r>
              <a:rPr lang="es-AR" sz="1543" b="1" i="1" dirty="0">
                <a:solidFill>
                  <a:srgbClr val="FF0000"/>
                </a:solidFill>
              </a:rPr>
              <a:t> </a:t>
            </a:r>
            <a:r>
              <a:rPr lang="es-AR" sz="1543" b="1" i="1" dirty="0">
                <a:solidFill>
                  <a:schemeClr val="tx1">
                    <a:lumMod val="85000"/>
                    <a:lumOff val="15000"/>
                  </a:schemeClr>
                </a:solidFill>
              </a:rPr>
              <a:t>END</a:t>
            </a:r>
            <a:r>
              <a:rPr lang="es-AR" sz="1543" b="1" i="1" dirty="0">
                <a:solidFill>
                  <a:srgbClr val="FF0000"/>
                </a:solidFill>
              </a:rPr>
              <a:t>	</a:t>
            </a:r>
            <a:r>
              <a:rPr lang="es-AR" sz="1543" b="1" i="1">
                <a:solidFill>
                  <a:srgbClr val="FF0000"/>
                </a:solidFill>
              </a:rPr>
              <a:t>	  ; </a:t>
            </a:r>
            <a:r>
              <a:rPr lang="es-AR" sz="1543" b="1" i="1" dirty="0">
                <a:solidFill>
                  <a:srgbClr val="FF0000"/>
                </a:solidFill>
              </a:rPr>
              <a:t>Directiva de fin de programa</a:t>
            </a:r>
          </a:p>
        </p:txBody>
      </p:sp>
      <p:sp>
        <p:nvSpPr>
          <p:cNvPr id="30725" name="Rectangle 3"/>
          <p:cNvSpPr>
            <a:spLocks noChangeArrowheads="1"/>
          </p:cNvSpPr>
          <p:nvPr/>
        </p:nvSpPr>
        <p:spPr bwMode="auto">
          <a:xfrm>
            <a:off x="306917" y="53152"/>
            <a:ext cx="184731"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ES" sz="1984">
              <a:cs typeface="Arial" panose="020B0604020202020204" pitchFamily="34" charset="0"/>
            </a:endParaRPr>
          </a:p>
        </p:txBody>
      </p:sp>
      <p:sp>
        <p:nvSpPr>
          <p:cNvPr id="30726" name="Rectangle 4"/>
          <p:cNvSpPr>
            <a:spLocks noChangeArrowheads="1"/>
          </p:cNvSpPr>
          <p:nvPr/>
        </p:nvSpPr>
        <p:spPr bwMode="auto">
          <a:xfrm>
            <a:off x="376914" y="609629"/>
            <a:ext cx="184731"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ES" sz="1984"/>
          </a:p>
        </p:txBody>
      </p:sp>
      <p:sp>
        <p:nvSpPr>
          <p:cNvPr id="30727" name="Rectangle 5"/>
          <p:cNvSpPr>
            <a:spLocks noChangeArrowheads="1"/>
          </p:cNvSpPr>
          <p:nvPr/>
        </p:nvSpPr>
        <p:spPr bwMode="auto">
          <a:xfrm>
            <a:off x="376914" y="1181478"/>
            <a:ext cx="300082" cy="261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altLang="es-ES" sz="1102">
                <a:ea typeface="Calibri" panose="020F0502020204030204" pitchFamily="34" charset="0"/>
                <a:cs typeface="Arial" panose="020B0604020202020204" pitchFamily="34" charset="0"/>
              </a:rPr>
              <a:t>   </a:t>
            </a:r>
            <a:endParaRPr lang="es-AR" altLang="es-ES" sz="1984">
              <a:ea typeface="Calibri" panose="020F0502020204030204" pitchFamily="34" charset="0"/>
              <a:cs typeface="Arial" panose="020B0604020202020204" pitchFamily="34" charset="0"/>
            </a:endParaRPr>
          </a:p>
        </p:txBody>
      </p:sp>
      <p:sp>
        <p:nvSpPr>
          <p:cNvPr id="12" name="11 CuadroTexto"/>
          <p:cNvSpPr txBox="1"/>
          <p:nvPr/>
        </p:nvSpPr>
        <p:spPr>
          <a:xfrm>
            <a:off x="6102668" y="5682006"/>
            <a:ext cx="3688841" cy="1347677"/>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5875">
            <a:solidFill>
              <a:srgbClr val="C00000"/>
            </a:solidFill>
            <a:prstDash val="sysDash"/>
          </a:ln>
          <a:effectLst>
            <a:outerShdw blurRad="50800" dist="38100" dir="2700000" algn="tl" rotWithShape="0">
              <a:prstClr val="black">
                <a:alpha val="40000"/>
              </a:prstClr>
            </a:outerShdw>
          </a:effectLst>
        </p:spPr>
        <p:txBody>
          <a:bodyPr>
            <a:spAutoFit/>
          </a:bodyPr>
          <a:lstStyle/>
          <a:p>
            <a:pPr marL="188989" indent="-188989">
              <a:buFont typeface="Arial" pitchFamily="34" charset="0"/>
              <a:buChar char="•"/>
              <a:defRPr/>
            </a:pPr>
            <a:r>
              <a:rPr lang="es-AR" sz="1323" b="1" dirty="0">
                <a:solidFill>
                  <a:schemeClr val="tx1">
                    <a:lumMod val="85000"/>
                    <a:lumOff val="15000"/>
                  </a:schemeClr>
                </a:solidFill>
                <a:latin typeface="Arial" charset="0"/>
              </a:rPr>
              <a:t>Directivas del Compilador en mayúsculas</a:t>
            </a:r>
          </a:p>
          <a:p>
            <a:pPr marL="188989" indent="-188989">
              <a:buFont typeface="Arial" pitchFamily="34" charset="0"/>
              <a:buChar char="•"/>
              <a:defRPr/>
            </a:pPr>
            <a:r>
              <a:rPr lang="es-AR" sz="1323" b="1" dirty="0">
                <a:solidFill>
                  <a:schemeClr val="tx2">
                    <a:lumMod val="60000"/>
                    <a:lumOff val="40000"/>
                  </a:schemeClr>
                </a:solidFill>
                <a:latin typeface="Arial" charset="0"/>
              </a:rPr>
              <a:t>Nombre de variables en mayúsculas</a:t>
            </a:r>
          </a:p>
          <a:p>
            <a:pPr marL="188989" indent="-188989">
              <a:buFont typeface="Arial" pitchFamily="34" charset="0"/>
              <a:buChar char="•"/>
              <a:defRPr/>
            </a:pPr>
            <a:r>
              <a:rPr lang="es-AR" sz="1323" b="1" dirty="0">
                <a:solidFill>
                  <a:srgbClr val="FF0000"/>
                </a:solidFill>
                <a:latin typeface="Arial" charset="0"/>
              </a:rPr>
              <a:t>Nemónicos en minúsculas</a:t>
            </a:r>
          </a:p>
          <a:p>
            <a:pPr marL="188989" indent="-188989">
              <a:buFont typeface="Arial" pitchFamily="34" charset="0"/>
              <a:buChar char="•"/>
              <a:defRPr/>
            </a:pPr>
            <a:r>
              <a:rPr lang="es-AR" sz="1543" b="1" i="1" dirty="0">
                <a:solidFill>
                  <a:srgbClr val="00B050"/>
                </a:solidFill>
                <a:latin typeface="Arial" charset="0"/>
              </a:rPr>
              <a:t>Valores de operando (constantes)</a:t>
            </a:r>
          </a:p>
          <a:p>
            <a:pPr marL="188989" indent="-188989">
              <a:buFont typeface="Arial" pitchFamily="34" charset="0"/>
              <a:buChar char="•"/>
              <a:defRPr/>
            </a:pPr>
            <a:r>
              <a:rPr lang="es-AR" sz="1323" dirty="0">
                <a:latin typeface="Arial" charset="0"/>
              </a:rPr>
              <a:t>Programas bien estructurado</a:t>
            </a:r>
          </a:p>
        </p:txBody>
      </p:sp>
      <p:sp>
        <p:nvSpPr>
          <p:cNvPr id="2" name="1 Cerrar llave"/>
          <p:cNvSpPr/>
          <p:nvPr/>
        </p:nvSpPr>
        <p:spPr>
          <a:xfrm>
            <a:off x="6655644" y="2906625"/>
            <a:ext cx="118995" cy="2001914"/>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AR" sz="1984"/>
          </a:p>
        </p:txBody>
      </p:sp>
      <p:sp>
        <p:nvSpPr>
          <p:cNvPr id="3" name="2 CuadroTexto"/>
          <p:cNvSpPr txBox="1"/>
          <p:nvPr/>
        </p:nvSpPr>
        <p:spPr>
          <a:xfrm>
            <a:off x="6874270" y="3690592"/>
            <a:ext cx="3076483" cy="397673"/>
          </a:xfrm>
          <a:prstGeom prst="rect">
            <a:avLst/>
          </a:prstGeom>
          <a:solidFill>
            <a:schemeClr val="accent3">
              <a:lumMod val="40000"/>
              <a:lumOff val="60000"/>
            </a:schemeClr>
          </a:solidFill>
        </p:spPr>
        <p:txBody>
          <a:bodyPr wrap="none">
            <a:spAutoFit/>
          </a:bodyPr>
          <a:lstStyle/>
          <a:p>
            <a:pPr algn="r">
              <a:defRPr/>
            </a:pPr>
            <a:r>
              <a:rPr lang="es-AR" sz="1984" i="1" dirty="0">
                <a:latin typeface="Arial" charset="0"/>
              </a:rPr>
              <a:t>Directivas del Compilador</a:t>
            </a:r>
          </a:p>
        </p:txBody>
      </p:sp>
    </p:spTree>
    <p:extLst>
      <p:ext uri="{BB962C8B-B14F-4D97-AF65-F5344CB8AC3E}">
        <p14:creationId xmlns:p14="http://schemas.microsoft.com/office/powerpoint/2010/main" val="82510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1600200"/>
            <a:ext cx="8229600" cy="5456237"/>
          </a:xfrm>
        </p:spPr>
        <p:txBody>
          <a:bodyPr>
            <a:noAutofit/>
          </a:bodyPr>
          <a:lstStyle/>
          <a:p>
            <a:pPr marL="0" indent="0">
              <a:buNone/>
            </a:pPr>
            <a:r>
              <a:rPr lang="es-AR" sz="2000" b="1" dirty="0"/>
              <a:t>Reloj:</a:t>
            </a:r>
            <a:r>
              <a:rPr lang="es-AR" sz="2000" dirty="0"/>
              <a:t> es un generador de ondas cuadradas periódicas, utilizado para que todo el sistema esté sincronizado.</a:t>
            </a:r>
            <a:endParaRPr lang="es-ES" sz="2000" dirty="0"/>
          </a:p>
          <a:p>
            <a:pPr marL="0" indent="0">
              <a:buNone/>
            </a:pPr>
            <a:r>
              <a:rPr lang="es-AR" sz="2000" b="1" dirty="0"/>
              <a:t>Unidad Central de Proceso o CPU: </a:t>
            </a:r>
            <a:r>
              <a:rPr lang="es-MX" sz="2000" dirty="0"/>
              <a:t>E</a:t>
            </a:r>
            <a:r>
              <a:rPr lang="es-AR" sz="2000" dirty="0"/>
              <a:t>s la parte mas importante del sistema </a:t>
            </a:r>
            <a:r>
              <a:rPr lang="es-AR" sz="2000" dirty="0" err="1"/>
              <a:t>microprogramable</a:t>
            </a:r>
            <a:r>
              <a:rPr lang="es-AR" sz="2000" dirty="0"/>
              <a:t>. Es donde se realiza la </a:t>
            </a:r>
            <a:r>
              <a:rPr lang="es-AR" sz="2000" b="1" dirty="0"/>
              <a:t>interpretación y ejecución de las instrucciones</a:t>
            </a:r>
            <a:r>
              <a:rPr lang="es-AR" sz="2000" dirty="0"/>
              <a:t>, se </a:t>
            </a:r>
            <a:r>
              <a:rPr lang="es-AR" sz="2000" b="1" dirty="0"/>
              <a:t>generan todas las órdenes de control</a:t>
            </a:r>
            <a:r>
              <a:rPr lang="es-AR" sz="2000" dirty="0"/>
              <a:t> para gobernar todo el sistema y </a:t>
            </a:r>
            <a:r>
              <a:rPr lang="es-AR" sz="2000" b="1" dirty="0"/>
              <a:t>se realizan las operaciones aritméticas y lógicas</a:t>
            </a:r>
            <a:r>
              <a:rPr lang="es-AR" sz="2000" dirty="0"/>
              <a:t>. </a:t>
            </a:r>
          </a:p>
          <a:p>
            <a:pPr marL="0" indent="0">
              <a:buNone/>
            </a:pPr>
            <a:r>
              <a:rPr lang="es-AR" sz="2000" dirty="0"/>
              <a:t>Todo ello se realiza con los datos procedentes de la Memoria Interna o de registros internos. También, es la encargada de realizar todas las transferencias de datos hacia la memoria o desde esta.</a:t>
            </a:r>
            <a:endParaRPr lang="es-ES" sz="2000" dirty="0"/>
          </a:p>
          <a:p>
            <a:pPr marL="0" indent="0">
              <a:buNone/>
            </a:pPr>
            <a:r>
              <a:rPr lang="es-AR" sz="2000" dirty="0"/>
              <a:t> La CPU está formada por:</a:t>
            </a:r>
            <a:endParaRPr lang="es-ES" sz="2000" dirty="0"/>
          </a:p>
          <a:p>
            <a:pPr marL="457200" lvl="1" indent="0">
              <a:buNone/>
            </a:pPr>
            <a:r>
              <a:rPr lang="es-AR" sz="2000" b="1" dirty="0"/>
              <a:t>Unidad Aritmética-Lógica</a:t>
            </a:r>
            <a:endParaRPr lang="es-ES" sz="2000" dirty="0"/>
          </a:p>
          <a:p>
            <a:pPr marL="457200" lvl="1" indent="0">
              <a:buNone/>
            </a:pPr>
            <a:r>
              <a:rPr lang="es-AR" sz="2000" b="1" dirty="0"/>
              <a:t>Acumuladores y Registros</a:t>
            </a:r>
            <a:endParaRPr lang="es-ES" sz="2000" dirty="0"/>
          </a:p>
          <a:p>
            <a:pPr marL="457200" lvl="1" indent="0">
              <a:buNone/>
            </a:pPr>
            <a:r>
              <a:rPr lang="es-AR" sz="2000" b="1" dirty="0"/>
              <a:t>Unidad de Control</a:t>
            </a:r>
            <a:endParaRPr lang="es-ES" sz="2000" dirty="0"/>
          </a:p>
          <a:p>
            <a:pPr marL="0" indent="0">
              <a:buNone/>
            </a:pPr>
            <a:r>
              <a:rPr lang="es-AR" sz="2000" dirty="0"/>
              <a:t> Todas sus funciones se realizan en sincronía con la señal del reloj, por ello, la frecuencia del reloj define la velocidad del sistema. </a:t>
            </a:r>
          </a:p>
          <a:p>
            <a:pPr marL="0" indent="0">
              <a:buNone/>
            </a:pPr>
            <a:r>
              <a:rPr lang="es-AR" sz="2000" b="1" dirty="0"/>
              <a:t> </a:t>
            </a:r>
            <a:endParaRPr lang="es-ES" sz="2000" b="1" dirty="0"/>
          </a:p>
          <a:p>
            <a:pPr marL="0" indent="0">
              <a:buNone/>
            </a:pPr>
            <a:endParaRPr lang="es-AR" sz="2000" dirty="0"/>
          </a:p>
        </p:txBody>
      </p:sp>
      <p:sp>
        <p:nvSpPr>
          <p:cNvPr id="4" name="Título 1"/>
          <p:cNvSpPr>
            <a:spLocks noGrp="1"/>
          </p:cNvSpPr>
          <p:nvPr>
            <p:ph type="title"/>
          </p:nvPr>
        </p:nvSpPr>
        <p:spPr>
          <a:xfrm>
            <a:off x="457200" y="274638"/>
            <a:ext cx="9690100" cy="1143000"/>
          </a:xfrm>
        </p:spPr>
        <p:txBody>
          <a:bodyPr vert="horz" lIns="91440" tIns="45720" rIns="91440" bIns="45720" rtlCol="0" anchor="ctr">
            <a:normAutofit fontScale="90000"/>
          </a:bodyPr>
          <a:lstStyle/>
          <a:p>
            <a:r>
              <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Estructura Básica de un </a:t>
            </a:r>
            <a:r>
              <a:rPr lang="es-ES" sz="4397" b="1" i="1" dirty="0" err="1">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Microprogramable</a:t>
            </a:r>
            <a:endPar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8174060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810895" y="302738"/>
            <a:ext cx="9071610" cy="619473"/>
          </a:xfrm>
          <a:ln>
            <a:solidFill>
              <a:schemeClr val="tx1"/>
            </a:solidFill>
          </a:ln>
        </p:spPr>
        <p:txBody>
          <a:bodyPr>
            <a:normAutofit fontScale="90000"/>
          </a:bodyPr>
          <a:lstStyle/>
          <a:p>
            <a:pPr>
              <a:defRPr/>
            </a:pPr>
            <a:r>
              <a:rPr lang="es-AR" sz="2646" dirty="0"/>
              <a:t>Primer Programa ASSEMBLER</a:t>
            </a:r>
            <a:br>
              <a:rPr lang="es-AR" sz="2646" dirty="0"/>
            </a:br>
            <a:r>
              <a:rPr lang="es-AR" sz="2646" i="1" dirty="0"/>
              <a:t>(Comportamiento de las instrucciones)</a:t>
            </a:r>
            <a:endParaRPr lang="es-AR" sz="2646" dirty="0"/>
          </a:p>
        </p:txBody>
      </p:sp>
      <p:graphicFrame>
        <p:nvGraphicFramePr>
          <p:cNvPr id="5" name="4 Tabla"/>
          <p:cNvGraphicFramePr>
            <a:graphicFrameLocks noGrp="1"/>
          </p:cNvGraphicFramePr>
          <p:nvPr>
            <p:extLst>
              <p:ext uri="{D42A27DB-BD31-4B8C-83A1-F6EECF244321}">
                <p14:modId xmlns:p14="http://schemas.microsoft.com/office/powerpoint/2010/main" val="1422249292"/>
              </p:ext>
            </p:extLst>
          </p:nvPr>
        </p:nvGraphicFramePr>
        <p:xfrm>
          <a:off x="1986845" y="1240697"/>
          <a:ext cx="7169442" cy="5789443"/>
        </p:xfrm>
        <a:graphic>
          <a:graphicData uri="http://schemas.openxmlformats.org/drawingml/2006/table">
            <a:tbl>
              <a:tblPr firstRow="1" bandRow="1">
                <a:tableStyleId>{5C22544A-7EE6-4342-B048-85BDC9FD1C3A}</a:tableStyleId>
              </a:tblPr>
              <a:tblGrid>
                <a:gridCol w="1382836">
                  <a:extLst>
                    <a:ext uri="{9D8B030D-6E8A-4147-A177-3AD203B41FA5}">
                      <a16:colId xmlns:a16="http://schemas.microsoft.com/office/drawing/2014/main" val="20000"/>
                    </a:ext>
                  </a:extLst>
                </a:gridCol>
                <a:gridCol w="5786606">
                  <a:extLst>
                    <a:ext uri="{9D8B030D-6E8A-4147-A177-3AD203B41FA5}">
                      <a16:colId xmlns:a16="http://schemas.microsoft.com/office/drawing/2014/main" val="20001"/>
                    </a:ext>
                  </a:extLst>
                </a:gridCol>
              </a:tblGrid>
              <a:tr h="408733">
                <a:tc>
                  <a:txBody>
                    <a:bodyPr/>
                    <a:lstStyle/>
                    <a:p>
                      <a:endParaRPr lang="es-AR" sz="2000" dirty="0"/>
                    </a:p>
                  </a:txBody>
                  <a:tcPr marL="100789" marR="100789" marT="50391" marB="50391"/>
                </a:tc>
                <a:tc>
                  <a:txBody>
                    <a:bodyPr/>
                    <a:lstStyle/>
                    <a:p>
                      <a:endParaRPr lang="es-AR" sz="2000"/>
                    </a:p>
                  </a:txBody>
                  <a:tcPr marL="100789" marR="100789" marT="50391" marB="50391"/>
                </a:tc>
                <a:extLst>
                  <a:ext uri="{0D108BD9-81ED-4DB2-BD59-A6C34878D82A}">
                    <a16:rowId xmlns:a16="http://schemas.microsoft.com/office/drawing/2014/main" val="10000"/>
                  </a:ext>
                </a:extLst>
              </a:tr>
              <a:tr h="13103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2000" b="1" i="1" kern="1200" dirty="0" err="1">
                          <a:solidFill>
                            <a:schemeClr val="dk1"/>
                          </a:solidFill>
                          <a:effectLst/>
                          <a:latin typeface="+mn-lt"/>
                          <a:ea typeface="+mn-ea"/>
                          <a:cs typeface="+mn-cs"/>
                        </a:rPr>
                        <a:t>movlf</a:t>
                      </a:r>
                      <a:r>
                        <a:rPr lang="es-AR" sz="2000" b="1" i="1" kern="1200" dirty="0">
                          <a:solidFill>
                            <a:schemeClr val="dk1"/>
                          </a:solidFill>
                          <a:effectLst/>
                          <a:latin typeface="+mn-lt"/>
                          <a:ea typeface="+mn-ea"/>
                          <a:cs typeface="+mn-cs"/>
                        </a:rPr>
                        <a:t> </a:t>
                      </a:r>
                      <a:r>
                        <a:rPr lang="es-AR" sz="2000" b="1" i="1" kern="1200" dirty="0" err="1">
                          <a:solidFill>
                            <a:schemeClr val="dk1"/>
                          </a:solidFill>
                          <a:effectLst/>
                          <a:latin typeface="+mn-lt"/>
                          <a:ea typeface="+mn-ea"/>
                          <a:cs typeface="+mn-cs"/>
                        </a:rPr>
                        <a:t>f,d</a:t>
                      </a:r>
                      <a:r>
                        <a:rPr lang="es-AR" sz="2000" b="1" i="1" kern="1200" dirty="0">
                          <a:solidFill>
                            <a:schemeClr val="dk1"/>
                          </a:solidFill>
                          <a:effectLst/>
                          <a:latin typeface="+mn-lt"/>
                          <a:ea typeface="+mn-ea"/>
                          <a:cs typeface="+mn-cs"/>
                        </a:rPr>
                        <a:t>:</a:t>
                      </a:r>
                      <a:endParaRPr lang="es-AR" sz="2000" dirty="0"/>
                    </a:p>
                  </a:txBody>
                  <a:tcPr marL="100789" marR="100789" marT="50391" marB="50391"/>
                </a:tc>
                <a:tc>
                  <a:txBody>
                    <a:bodyPr/>
                    <a:lstStyle/>
                    <a:p>
                      <a:r>
                        <a:rPr lang="es-AR" sz="2000" kern="1200" dirty="0">
                          <a:solidFill>
                            <a:schemeClr val="dk1"/>
                          </a:solidFill>
                          <a:effectLst/>
                          <a:latin typeface="+mn-lt"/>
                          <a:ea typeface="+mn-ea"/>
                          <a:cs typeface="+mn-cs"/>
                        </a:rPr>
                        <a:t>Mueve el contenido del operando fuente, que es una posición de memoria de datos, al destino, que bien puede ser el </a:t>
                      </a:r>
                      <a:r>
                        <a:rPr lang="es-AR" sz="2000" i="1" u="sng" kern="1200" dirty="0">
                          <a:solidFill>
                            <a:schemeClr val="dk1"/>
                          </a:solidFill>
                          <a:effectLst/>
                          <a:latin typeface="+mn-lt"/>
                          <a:ea typeface="+mn-ea"/>
                          <a:cs typeface="+mn-cs"/>
                        </a:rPr>
                        <a:t>registro W</a:t>
                      </a:r>
                      <a:r>
                        <a:rPr lang="es-AR" sz="2000" kern="1200" dirty="0">
                          <a:solidFill>
                            <a:schemeClr val="dk1"/>
                          </a:solidFill>
                          <a:effectLst/>
                          <a:latin typeface="+mn-lt"/>
                          <a:ea typeface="+mn-ea"/>
                          <a:cs typeface="+mn-cs"/>
                        </a:rPr>
                        <a:t> cuando </a:t>
                      </a:r>
                      <a:r>
                        <a:rPr lang="es-AR" sz="2000" i="1" kern="1200" dirty="0">
                          <a:solidFill>
                            <a:schemeClr val="dk1"/>
                          </a:solidFill>
                          <a:effectLst/>
                          <a:latin typeface="+mn-lt"/>
                          <a:ea typeface="+mn-ea"/>
                          <a:cs typeface="+mn-cs"/>
                        </a:rPr>
                        <a:t>d=0, </a:t>
                      </a:r>
                      <a:r>
                        <a:rPr lang="es-AR" sz="2000" kern="1200" dirty="0">
                          <a:solidFill>
                            <a:schemeClr val="dk1"/>
                          </a:solidFill>
                          <a:effectLst/>
                          <a:latin typeface="+mn-lt"/>
                          <a:ea typeface="+mn-ea"/>
                          <a:cs typeface="+mn-cs"/>
                        </a:rPr>
                        <a:t> o el propio fuente cuando </a:t>
                      </a:r>
                      <a:r>
                        <a:rPr lang="es-AR" sz="2000" i="1" u="sng" kern="1200" dirty="0">
                          <a:solidFill>
                            <a:schemeClr val="dk1"/>
                          </a:solidFill>
                          <a:effectLst/>
                          <a:latin typeface="+mn-lt"/>
                          <a:ea typeface="+mn-ea"/>
                          <a:cs typeface="+mn-cs"/>
                        </a:rPr>
                        <a:t>d=1</a:t>
                      </a:r>
                      <a:r>
                        <a:rPr lang="es-AR" sz="2000" kern="1200" dirty="0">
                          <a:solidFill>
                            <a:schemeClr val="dk1"/>
                          </a:solidFill>
                          <a:effectLst/>
                          <a:latin typeface="+mn-lt"/>
                          <a:ea typeface="+mn-ea"/>
                          <a:cs typeface="+mn-cs"/>
                        </a:rPr>
                        <a:t>.</a:t>
                      </a:r>
                      <a:endParaRPr lang="es-AR" sz="2000" dirty="0"/>
                    </a:p>
                  </a:txBody>
                  <a:tcPr marL="100789" marR="100789" marT="50391" marB="50391"/>
                </a:tc>
                <a:extLst>
                  <a:ext uri="{0D108BD9-81ED-4DB2-BD59-A6C34878D82A}">
                    <a16:rowId xmlns:a16="http://schemas.microsoft.com/office/drawing/2014/main" val="10001"/>
                  </a:ext>
                </a:extLst>
              </a:tr>
              <a:tr h="1007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2000" b="1" i="1" kern="1200" dirty="0" err="1">
                          <a:solidFill>
                            <a:schemeClr val="dk1"/>
                          </a:solidFill>
                          <a:effectLst/>
                          <a:latin typeface="+mn-lt"/>
                          <a:ea typeface="+mn-ea"/>
                          <a:cs typeface="+mn-cs"/>
                        </a:rPr>
                        <a:t>movwf</a:t>
                      </a:r>
                      <a:r>
                        <a:rPr lang="es-AR" sz="2000" b="1" i="1" kern="1200" dirty="0">
                          <a:solidFill>
                            <a:schemeClr val="dk1"/>
                          </a:solidFill>
                          <a:effectLst/>
                          <a:latin typeface="+mn-lt"/>
                          <a:ea typeface="+mn-ea"/>
                          <a:cs typeface="+mn-cs"/>
                        </a:rPr>
                        <a:t> f:</a:t>
                      </a:r>
                    </a:p>
                  </a:txBody>
                  <a:tcPr marL="100789" marR="100789" marT="50391" marB="50391"/>
                </a:tc>
                <a:tc>
                  <a:txBody>
                    <a:bodyPr/>
                    <a:lstStyle/>
                    <a:p>
                      <a:r>
                        <a:rPr lang="es-AR" sz="2000" dirty="0"/>
                        <a:t>Mueve el contenido del registro W a la posición de la memoria de datos identificada</a:t>
                      </a:r>
                      <a:r>
                        <a:rPr lang="es-AR" sz="2000" baseline="0" dirty="0"/>
                        <a:t> por </a:t>
                      </a:r>
                      <a:r>
                        <a:rPr lang="es-AR" sz="2000" i="1" u="sng" baseline="0" dirty="0"/>
                        <a:t>f</a:t>
                      </a:r>
                      <a:r>
                        <a:rPr lang="es-AR" sz="2000" baseline="0" dirty="0"/>
                        <a:t>. Realiza la transferencia W =&gt; f.</a:t>
                      </a:r>
                      <a:endParaRPr lang="es-AR" sz="2000" dirty="0"/>
                    </a:p>
                  </a:txBody>
                  <a:tcPr marL="100789" marR="100789" marT="50391" marB="50391"/>
                </a:tc>
                <a:extLst>
                  <a:ext uri="{0D108BD9-81ED-4DB2-BD59-A6C34878D82A}">
                    <a16:rowId xmlns:a16="http://schemas.microsoft.com/office/drawing/2014/main" val="10002"/>
                  </a:ext>
                </a:extLst>
              </a:tr>
              <a:tr h="1007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2000" b="1" i="1" kern="1200" dirty="0" err="1">
                          <a:solidFill>
                            <a:schemeClr val="dk1"/>
                          </a:solidFill>
                          <a:effectLst/>
                          <a:latin typeface="+mn-lt"/>
                          <a:ea typeface="+mn-ea"/>
                          <a:cs typeface="+mn-cs"/>
                        </a:rPr>
                        <a:t>movlw</a:t>
                      </a:r>
                      <a:r>
                        <a:rPr lang="es-AR" sz="2000" b="1" i="1" kern="1200" dirty="0">
                          <a:solidFill>
                            <a:schemeClr val="dk1"/>
                          </a:solidFill>
                          <a:effectLst/>
                          <a:latin typeface="+mn-lt"/>
                          <a:ea typeface="+mn-ea"/>
                          <a:cs typeface="+mn-cs"/>
                        </a:rPr>
                        <a:t> k:</a:t>
                      </a:r>
                    </a:p>
                  </a:txBody>
                  <a:tcPr marL="100789" marR="100789" marT="50391" marB="50391"/>
                </a:tc>
                <a:tc>
                  <a:txBody>
                    <a:bodyPr/>
                    <a:lstStyle/>
                    <a:p>
                      <a:r>
                        <a:rPr lang="es-AR" sz="2000" dirty="0"/>
                        <a:t>Mueve el literal </a:t>
                      </a:r>
                      <a:r>
                        <a:rPr lang="es-AR" sz="2000" i="1" u="sng" dirty="0"/>
                        <a:t>k </a:t>
                      </a:r>
                      <a:r>
                        <a:rPr lang="es-AR" sz="2000" i="0" u="none" dirty="0"/>
                        <a:t>incluido en el código de la instrucción al registro W. </a:t>
                      </a:r>
                      <a:r>
                        <a:rPr lang="es-AR" sz="2000" baseline="0" dirty="0"/>
                        <a:t>Realiza la transferencia </a:t>
                      </a:r>
                      <a:r>
                        <a:rPr lang="es-AR" sz="2000" i="1" u="sng" baseline="0" dirty="0"/>
                        <a:t>k</a:t>
                      </a:r>
                      <a:r>
                        <a:rPr lang="es-AR" sz="2000" baseline="0" dirty="0"/>
                        <a:t> =&gt; W.</a:t>
                      </a:r>
                      <a:r>
                        <a:rPr lang="es-AR" sz="2000" i="0" u="none" dirty="0"/>
                        <a:t> </a:t>
                      </a:r>
                      <a:r>
                        <a:rPr lang="es-AR" sz="2000" dirty="0"/>
                        <a:t> </a:t>
                      </a:r>
                    </a:p>
                  </a:txBody>
                  <a:tcPr marL="100789" marR="100789" marT="50391" marB="50391"/>
                </a:tc>
                <a:extLst>
                  <a:ext uri="{0D108BD9-81ED-4DB2-BD59-A6C34878D82A}">
                    <a16:rowId xmlns:a16="http://schemas.microsoft.com/office/drawing/2014/main" val="10003"/>
                  </a:ext>
                </a:extLst>
              </a:tr>
              <a:tr h="1007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2000" b="1" i="1" kern="1200" dirty="0" err="1">
                          <a:solidFill>
                            <a:schemeClr val="dk1"/>
                          </a:solidFill>
                          <a:effectLst/>
                          <a:latin typeface="+mn-lt"/>
                          <a:ea typeface="+mn-ea"/>
                          <a:cs typeface="+mn-cs"/>
                        </a:rPr>
                        <a:t>addwf</a:t>
                      </a:r>
                      <a:r>
                        <a:rPr lang="es-AR" sz="2000" b="1" i="1" kern="1200" dirty="0">
                          <a:solidFill>
                            <a:schemeClr val="dk1"/>
                          </a:solidFill>
                          <a:effectLst/>
                          <a:latin typeface="+mn-lt"/>
                          <a:ea typeface="+mn-ea"/>
                          <a:cs typeface="+mn-cs"/>
                        </a:rPr>
                        <a:t> </a:t>
                      </a:r>
                      <a:r>
                        <a:rPr lang="es-AR" sz="2000" b="1" i="1" kern="1200" dirty="0" err="1">
                          <a:solidFill>
                            <a:schemeClr val="dk1"/>
                          </a:solidFill>
                          <a:effectLst/>
                          <a:latin typeface="+mn-lt"/>
                          <a:ea typeface="+mn-ea"/>
                          <a:cs typeface="+mn-cs"/>
                        </a:rPr>
                        <a:t>f,d</a:t>
                      </a:r>
                      <a:r>
                        <a:rPr lang="es-AR" sz="2000" b="1" i="1" kern="1200" dirty="0">
                          <a:solidFill>
                            <a:schemeClr val="dk1"/>
                          </a:solidFill>
                          <a:effectLst/>
                          <a:latin typeface="+mn-lt"/>
                          <a:ea typeface="+mn-ea"/>
                          <a:cs typeface="+mn-cs"/>
                        </a:rPr>
                        <a:t>:</a:t>
                      </a:r>
                    </a:p>
                  </a:txBody>
                  <a:tcPr marL="100789" marR="100789" marT="50391" marB="5039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2000" b="0" i="0" kern="1200" dirty="0">
                          <a:solidFill>
                            <a:schemeClr val="dk1"/>
                          </a:solidFill>
                          <a:effectLst/>
                          <a:latin typeface="+mn-lt"/>
                          <a:ea typeface="+mn-ea"/>
                          <a:cs typeface="+mn-cs"/>
                        </a:rPr>
                        <a:t>Suma el contenido</a:t>
                      </a:r>
                      <a:r>
                        <a:rPr lang="es-AR" sz="2000" b="0" i="0" kern="1200" baseline="0" dirty="0">
                          <a:solidFill>
                            <a:schemeClr val="dk1"/>
                          </a:solidFill>
                          <a:effectLst/>
                          <a:latin typeface="+mn-lt"/>
                          <a:ea typeface="+mn-ea"/>
                          <a:cs typeface="+mn-cs"/>
                        </a:rPr>
                        <a:t> del</a:t>
                      </a:r>
                      <a:r>
                        <a:rPr lang="es-AR" sz="2000" b="0" i="1" kern="1200" baseline="0" dirty="0">
                          <a:solidFill>
                            <a:schemeClr val="dk1"/>
                          </a:solidFill>
                          <a:effectLst/>
                          <a:latin typeface="+mn-lt"/>
                          <a:ea typeface="+mn-ea"/>
                          <a:cs typeface="+mn-cs"/>
                        </a:rPr>
                        <a:t> </a:t>
                      </a:r>
                      <a:r>
                        <a:rPr lang="es-AR" sz="2000" b="0" i="1" u="sng" kern="1200" baseline="0" dirty="0">
                          <a:solidFill>
                            <a:schemeClr val="dk1"/>
                          </a:solidFill>
                          <a:effectLst/>
                          <a:latin typeface="+mn-lt"/>
                          <a:ea typeface="+mn-ea"/>
                          <a:cs typeface="+mn-cs"/>
                        </a:rPr>
                        <a:t>registro W</a:t>
                      </a:r>
                      <a:r>
                        <a:rPr lang="es-AR" sz="2000" b="0" i="0" u="none" kern="1200" baseline="0" dirty="0">
                          <a:solidFill>
                            <a:schemeClr val="dk1"/>
                          </a:solidFill>
                          <a:effectLst/>
                          <a:latin typeface="+mn-lt"/>
                          <a:ea typeface="+mn-ea"/>
                          <a:cs typeface="+mn-cs"/>
                        </a:rPr>
                        <a:t> con el de </a:t>
                      </a:r>
                      <a:r>
                        <a:rPr lang="es-AR" sz="2000" b="0" i="1" u="sng" kern="1200" baseline="0" dirty="0">
                          <a:solidFill>
                            <a:schemeClr val="dk1"/>
                          </a:solidFill>
                          <a:effectLst/>
                          <a:latin typeface="+mn-lt"/>
                          <a:ea typeface="+mn-ea"/>
                          <a:cs typeface="+mn-cs"/>
                        </a:rPr>
                        <a:t>f</a:t>
                      </a:r>
                      <a:r>
                        <a:rPr lang="es-AR" sz="2000" b="0" i="0" u="none" kern="1200" baseline="0" dirty="0">
                          <a:solidFill>
                            <a:schemeClr val="dk1"/>
                          </a:solidFill>
                          <a:effectLst/>
                          <a:latin typeface="+mn-lt"/>
                          <a:ea typeface="+mn-ea"/>
                          <a:cs typeface="+mn-cs"/>
                        </a:rPr>
                        <a:t> y deposita el resultado en </a:t>
                      </a:r>
                      <a:r>
                        <a:rPr lang="es-AR" sz="2000" b="0" i="0" u="sng" kern="1200" baseline="0" dirty="0">
                          <a:solidFill>
                            <a:schemeClr val="dk1"/>
                          </a:solidFill>
                          <a:effectLst/>
                          <a:latin typeface="+mn-lt"/>
                          <a:ea typeface="+mn-ea"/>
                          <a:cs typeface="+mn-cs"/>
                        </a:rPr>
                        <a:t>W</a:t>
                      </a:r>
                      <a:r>
                        <a:rPr lang="es-AR" sz="2000" b="0" i="0" u="none" kern="1200" baseline="0" dirty="0">
                          <a:solidFill>
                            <a:schemeClr val="dk1"/>
                          </a:solidFill>
                          <a:effectLst/>
                          <a:latin typeface="+mn-lt"/>
                          <a:ea typeface="+mn-ea"/>
                          <a:cs typeface="+mn-cs"/>
                        </a:rPr>
                        <a:t> si el valor de </a:t>
                      </a:r>
                      <a:r>
                        <a:rPr lang="es-AR" sz="2000" b="0" i="1" u="sng" kern="1200" baseline="0" dirty="0">
                          <a:solidFill>
                            <a:schemeClr val="dk1"/>
                          </a:solidFill>
                          <a:effectLst/>
                          <a:latin typeface="+mn-lt"/>
                          <a:ea typeface="+mn-ea"/>
                          <a:cs typeface="+mn-cs"/>
                        </a:rPr>
                        <a:t>d= 0</a:t>
                      </a:r>
                      <a:r>
                        <a:rPr lang="es-AR" sz="2000" b="0" i="0" u="none" kern="1200" baseline="0" dirty="0">
                          <a:solidFill>
                            <a:schemeClr val="dk1"/>
                          </a:solidFill>
                          <a:effectLst/>
                          <a:latin typeface="+mn-lt"/>
                          <a:ea typeface="+mn-ea"/>
                          <a:cs typeface="+mn-cs"/>
                        </a:rPr>
                        <a:t>. Si </a:t>
                      </a:r>
                      <a:r>
                        <a:rPr lang="es-AR" sz="2000" b="0" i="1" u="sng" kern="1200" baseline="0" dirty="0">
                          <a:solidFill>
                            <a:schemeClr val="dk1"/>
                          </a:solidFill>
                          <a:effectLst/>
                          <a:latin typeface="+mn-lt"/>
                          <a:ea typeface="+mn-ea"/>
                          <a:cs typeface="+mn-cs"/>
                        </a:rPr>
                        <a:t>d= 1</a:t>
                      </a:r>
                      <a:r>
                        <a:rPr lang="es-AR" sz="2000" b="0" i="0" u="none" kern="1200" baseline="0" dirty="0">
                          <a:solidFill>
                            <a:schemeClr val="dk1"/>
                          </a:solidFill>
                          <a:effectLst/>
                          <a:latin typeface="+mn-lt"/>
                          <a:ea typeface="+mn-ea"/>
                          <a:cs typeface="+mn-cs"/>
                        </a:rPr>
                        <a:t> lo deposita en </a:t>
                      </a:r>
                      <a:r>
                        <a:rPr lang="es-AR" sz="2000" b="0" i="1" u="sng" kern="1200" baseline="0" dirty="0">
                          <a:solidFill>
                            <a:schemeClr val="dk1"/>
                          </a:solidFill>
                          <a:effectLst/>
                          <a:latin typeface="+mn-lt"/>
                          <a:ea typeface="+mn-ea"/>
                          <a:cs typeface="+mn-cs"/>
                        </a:rPr>
                        <a:t>f</a:t>
                      </a:r>
                      <a:r>
                        <a:rPr lang="es-AR" sz="2000" b="0" i="0" u="none" kern="1200" baseline="0" dirty="0">
                          <a:solidFill>
                            <a:schemeClr val="dk1"/>
                          </a:solidFill>
                          <a:effectLst/>
                          <a:latin typeface="+mn-lt"/>
                          <a:ea typeface="+mn-ea"/>
                          <a:cs typeface="+mn-cs"/>
                        </a:rPr>
                        <a:t>. </a:t>
                      </a:r>
                      <a:r>
                        <a:rPr lang="es-AR" sz="2000" b="0" i="1" u="sng" kern="1200" baseline="0" dirty="0">
                          <a:solidFill>
                            <a:schemeClr val="dk1"/>
                          </a:solidFill>
                          <a:effectLst/>
                          <a:latin typeface="+mn-lt"/>
                          <a:ea typeface="+mn-ea"/>
                          <a:cs typeface="+mn-cs"/>
                        </a:rPr>
                        <a:t> </a:t>
                      </a:r>
                      <a:r>
                        <a:rPr lang="es-AR" sz="2000" b="0" i="0" u="none" kern="1200" baseline="0" dirty="0">
                          <a:solidFill>
                            <a:schemeClr val="dk1"/>
                          </a:solidFill>
                          <a:effectLst/>
                          <a:latin typeface="+mn-lt"/>
                          <a:ea typeface="+mn-ea"/>
                          <a:cs typeface="+mn-cs"/>
                        </a:rPr>
                        <a:t> </a:t>
                      </a:r>
                      <a:endParaRPr lang="es-AR" sz="2000" b="0" i="1" u="sng" kern="1200" dirty="0">
                        <a:solidFill>
                          <a:schemeClr val="dk1"/>
                        </a:solidFill>
                        <a:effectLst/>
                        <a:latin typeface="+mn-lt"/>
                        <a:ea typeface="+mn-ea"/>
                        <a:cs typeface="+mn-cs"/>
                      </a:endParaRPr>
                    </a:p>
                  </a:txBody>
                  <a:tcPr marL="100789" marR="100789" marT="50391" marB="50391"/>
                </a:tc>
                <a:extLst>
                  <a:ext uri="{0D108BD9-81ED-4DB2-BD59-A6C34878D82A}">
                    <a16:rowId xmlns:a16="http://schemas.microsoft.com/office/drawing/2014/main" val="10004"/>
                  </a:ext>
                </a:extLst>
              </a:tr>
              <a:tr h="1007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2000" b="1" i="1" kern="1200" dirty="0" err="1">
                          <a:solidFill>
                            <a:schemeClr val="dk1"/>
                          </a:solidFill>
                          <a:effectLst/>
                          <a:latin typeface="+mn-lt"/>
                          <a:ea typeface="+mn-ea"/>
                          <a:cs typeface="+mn-cs"/>
                        </a:rPr>
                        <a:t>addlw</a:t>
                      </a:r>
                      <a:r>
                        <a:rPr lang="es-AR" sz="2000" b="1" i="1" kern="1200" dirty="0">
                          <a:solidFill>
                            <a:schemeClr val="dk1"/>
                          </a:solidFill>
                          <a:effectLst/>
                          <a:latin typeface="+mn-lt"/>
                          <a:ea typeface="+mn-ea"/>
                          <a:cs typeface="+mn-cs"/>
                        </a:rPr>
                        <a:t> k:</a:t>
                      </a:r>
                    </a:p>
                  </a:txBody>
                  <a:tcPr marL="100789" marR="100789" marT="50391" marB="50391"/>
                </a:tc>
                <a:tc>
                  <a:txBody>
                    <a:bodyPr/>
                    <a:lstStyle/>
                    <a:p>
                      <a:r>
                        <a:rPr lang="es-AR" sz="2000" b="0" dirty="0"/>
                        <a:t>Suma al contenido del </a:t>
                      </a:r>
                      <a:r>
                        <a:rPr lang="es-AR" sz="2000" b="0" i="1" u="sng" dirty="0"/>
                        <a:t>registro W</a:t>
                      </a:r>
                      <a:r>
                        <a:rPr lang="es-AR" sz="2000" b="0" i="0" u="none" dirty="0"/>
                        <a:t> el literal que acompaña</a:t>
                      </a:r>
                      <a:r>
                        <a:rPr lang="es-AR" sz="2000" b="0" i="0" u="none" baseline="0" dirty="0"/>
                        <a:t> a la instrucción y deposita el resultado en el </a:t>
                      </a:r>
                      <a:r>
                        <a:rPr lang="es-AR" sz="2000" b="0" i="1" u="sng" baseline="0" dirty="0"/>
                        <a:t>registro W</a:t>
                      </a:r>
                      <a:r>
                        <a:rPr lang="es-AR" sz="2000" b="0" i="0" u="none" baseline="0" dirty="0"/>
                        <a:t> </a:t>
                      </a:r>
                      <a:r>
                        <a:rPr lang="es-AR" sz="2000" b="0" i="1" u="none" baseline="0" dirty="0"/>
                        <a:t>(W + k =&gt; W)</a:t>
                      </a:r>
                      <a:endParaRPr lang="es-AR" sz="2000" b="0" dirty="0"/>
                    </a:p>
                  </a:txBody>
                  <a:tcPr marL="100789" marR="100789" marT="50391" marB="5039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981249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9385300" cy="1470025"/>
          </a:xfrm>
        </p:spPr>
        <p:txBody>
          <a:bodyPr/>
          <a:lstStyle/>
          <a:p>
            <a:r>
              <a:rPr lang="es-ES" b="1" dirty="0">
                <a:solidFill>
                  <a:srgbClr val="FF0000"/>
                </a:solidFill>
                <a:effectLst>
                  <a:outerShdw blurRad="38100" dist="38100" dir="2700000" algn="tl">
                    <a:srgbClr val="000000">
                      <a:alpha val="43137"/>
                    </a:srgbClr>
                  </a:outerShdw>
                </a:effectLst>
              </a:rPr>
              <a:t>Practica Programación </a:t>
            </a:r>
            <a:r>
              <a:rPr lang="es-ES" b="1" dirty="0" err="1">
                <a:solidFill>
                  <a:srgbClr val="FF0000"/>
                </a:solidFill>
                <a:effectLst>
                  <a:outerShdw blurRad="38100" dist="38100" dir="2700000" algn="tl">
                    <a:srgbClr val="000000">
                      <a:alpha val="43137"/>
                    </a:srgbClr>
                  </a:outerShdw>
                </a:effectLst>
              </a:rPr>
              <a:t>Assembler</a:t>
            </a:r>
            <a:endParaRPr lang="es-ES" b="1" dirty="0">
              <a:solidFill>
                <a:srgbClr val="FF0000"/>
              </a:solidFill>
              <a:effectLst>
                <a:outerShdw blurRad="38100" dist="38100" dir="2700000" algn="tl">
                  <a:srgbClr val="000000">
                    <a:alpha val="43137"/>
                  </a:srgbClr>
                </a:outerShdw>
              </a:effectLst>
            </a:endParaRPr>
          </a:p>
        </p:txBody>
      </p:sp>
      <p:sp>
        <p:nvSpPr>
          <p:cNvPr id="3" name="Subtítulo 2"/>
          <p:cNvSpPr>
            <a:spLocks noGrp="1"/>
          </p:cNvSpPr>
          <p:nvPr>
            <p:ph type="subTitle" idx="1"/>
          </p:nvPr>
        </p:nvSpPr>
        <p:spPr>
          <a:xfrm>
            <a:off x="850900" y="3886200"/>
            <a:ext cx="8915400" cy="1752600"/>
          </a:xfrm>
        </p:spPr>
        <p:txBody>
          <a:bodyPr/>
          <a:lstStyle/>
          <a:p>
            <a:r>
              <a:rPr lang="es-ES" u="sng" dirty="0">
                <a:solidFill>
                  <a:schemeClr val="accent5">
                    <a:lumMod val="50000"/>
                  </a:schemeClr>
                </a:solidFill>
                <a:effectLst>
                  <a:outerShdw blurRad="38100" dist="38100" dir="2700000" algn="tl">
                    <a:srgbClr val="000000">
                      <a:alpha val="43137"/>
                    </a:srgbClr>
                  </a:outerShdw>
                </a:effectLst>
              </a:rPr>
              <a:t>Practica 1</a:t>
            </a:r>
          </a:p>
        </p:txBody>
      </p:sp>
    </p:spTree>
    <p:extLst>
      <p:ext uri="{BB962C8B-B14F-4D97-AF65-F5344CB8AC3E}">
        <p14:creationId xmlns:p14="http://schemas.microsoft.com/office/powerpoint/2010/main" val="21567483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65101" y="1142900"/>
            <a:ext cx="10129292" cy="4770537"/>
          </a:xfrm>
          <a:prstGeom prst="rect">
            <a:avLst/>
          </a:prstGeom>
        </p:spPr>
        <p:txBody>
          <a:bodyPr wrap="square">
            <a:spAutoFit/>
          </a:bodyPr>
          <a:lstStyle/>
          <a:p>
            <a:r>
              <a:rPr lang="es-ES" sz="1600" b="1" dirty="0">
                <a:latin typeface="Courier New" panose="02070309020205020404" pitchFamily="49" charset="0"/>
              </a:rPr>
              <a:t>;******************************************************************************</a:t>
            </a:r>
          </a:p>
          <a:p>
            <a:r>
              <a:rPr lang="es-ES" sz="1600" b="1" dirty="0">
                <a:latin typeface="Courier New" panose="02070309020205020404" pitchFamily="49" charset="0"/>
              </a:rPr>
              <a:t>;Practica 1 - Encendido de un Led</a:t>
            </a:r>
          </a:p>
          <a:p>
            <a:r>
              <a:rPr lang="es-ES" sz="1600" b="1" dirty="0">
                <a:latin typeface="Courier New" panose="02070309020205020404" pitchFamily="49" charset="0"/>
              </a:rPr>
              <a:t>;Este programa enciende un led conectado al puerto B del micro en el placa </a:t>
            </a:r>
          </a:p>
          <a:p>
            <a:r>
              <a:rPr lang="es-ES" sz="1600" b="1" dirty="0">
                <a:latin typeface="Courier New" panose="02070309020205020404" pitchFamily="49" charset="0"/>
              </a:rPr>
              <a:t>;******************************************************************************</a:t>
            </a:r>
          </a:p>
          <a:p>
            <a:r>
              <a:rPr lang="es-ES" sz="1600" b="1" dirty="0">
                <a:latin typeface="Courier New" panose="02070309020205020404" pitchFamily="49" charset="0"/>
              </a:rPr>
              <a:t>#</a:t>
            </a:r>
            <a:r>
              <a:rPr lang="es-ES" sz="1600" b="1" dirty="0" err="1">
                <a:latin typeface="Courier New" panose="02070309020205020404" pitchFamily="49" charset="0"/>
              </a:rPr>
              <a:t>include</a:t>
            </a:r>
            <a:r>
              <a:rPr lang="es-ES" sz="1600" b="1" dirty="0">
                <a:latin typeface="Courier New" panose="02070309020205020404" pitchFamily="49" charset="0"/>
              </a:rPr>
              <a:t> &lt;p16F628.inc&gt;	    ;Incluimos el archivo que contiene los registros del </a:t>
            </a:r>
          </a:p>
          <a:p>
            <a:r>
              <a:rPr lang="es-ES" sz="1600" b="1" dirty="0">
                <a:latin typeface="Courier New" panose="02070309020205020404" pitchFamily="49" charset="0"/>
              </a:rPr>
              <a:t>			    ;micro que utilizaremos</a:t>
            </a:r>
          </a:p>
          <a:p>
            <a:endParaRPr lang="es-ES" sz="1600" b="1" dirty="0">
              <a:solidFill>
                <a:srgbClr val="FF0000"/>
              </a:solidFill>
              <a:latin typeface="Courier New" panose="02070309020205020404" pitchFamily="49" charset="0"/>
            </a:endParaRPr>
          </a:p>
          <a:p>
            <a:r>
              <a:rPr lang="es-ES" sz="1600" b="1" dirty="0">
                <a:solidFill>
                  <a:srgbClr val="FF0000"/>
                </a:solidFill>
                <a:latin typeface="Courier New" panose="02070309020205020404" pitchFamily="49" charset="0"/>
              </a:rPr>
              <a:t>     </a:t>
            </a:r>
            <a:r>
              <a:rPr lang="es-ES" sz="1600" b="1" dirty="0" err="1">
                <a:latin typeface="Courier New" panose="02070309020205020404" pitchFamily="49" charset="0"/>
              </a:rPr>
              <a:t>org</a:t>
            </a:r>
            <a:r>
              <a:rPr lang="es-ES" sz="1600" b="1" dirty="0">
                <a:latin typeface="Courier New" panose="02070309020205020404" pitchFamily="49" charset="0"/>
              </a:rPr>
              <a:t> 0		    ;</a:t>
            </a:r>
            <a:r>
              <a:rPr lang="es-ES" sz="1600" b="1" dirty="0" err="1">
                <a:latin typeface="Courier New" panose="02070309020205020404" pitchFamily="49" charset="0"/>
              </a:rPr>
              <a:t>Instruccion</a:t>
            </a:r>
            <a:r>
              <a:rPr lang="es-ES" sz="1600" b="1" dirty="0">
                <a:latin typeface="Courier New" panose="02070309020205020404" pitchFamily="49" charset="0"/>
              </a:rPr>
              <a:t> al compilador, esta indica que el </a:t>
            </a:r>
            <a:r>
              <a:rPr lang="es-ES" sz="1600" b="1" dirty="0" err="1">
                <a:latin typeface="Courier New" panose="02070309020205020404" pitchFamily="49" charset="0"/>
              </a:rPr>
              <a:t>codigo</a:t>
            </a:r>
            <a:r>
              <a:rPr lang="es-ES" sz="1600" b="1" dirty="0">
                <a:latin typeface="Courier New" panose="02070309020205020404" pitchFamily="49" charset="0"/>
              </a:rPr>
              <a:t> </a:t>
            </a:r>
          </a:p>
          <a:p>
            <a:r>
              <a:rPr lang="es-ES" sz="1600" b="1" dirty="0">
                <a:latin typeface="Courier New" panose="02070309020205020404" pitchFamily="49" charset="0"/>
              </a:rPr>
              <a:t>                           ;precedente</a:t>
            </a:r>
          </a:p>
          <a:p>
            <a:r>
              <a:rPr lang="es-ES" sz="1600" b="1" dirty="0">
                <a:latin typeface="Courier New" panose="02070309020205020404" pitchFamily="49" charset="0"/>
              </a:rPr>
              <a:t>			    ;a esta </a:t>
            </a:r>
            <a:r>
              <a:rPr lang="es-ES" sz="1600" b="1" dirty="0" err="1">
                <a:latin typeface="Courier New" panose="02070309020205020404" pitchFamily="49" charset="0"/>
              </a:rPr>
              <a:t>instruccion</a:t>
            </a:r>
            <a:r>
              <a:rPr lang="es-ES" sz="1600" b="1" dirty="0">
                <a:latin typeface="Courier New" panose="02070309020205020404" pitchFamily="49" charset="0"/>
              </a:rPr>
              <a:t> se situara en la </a:t>
            </a:r>
            <a:r>
              <a:rPr lang="es-ES" sz="1600" b="1" dirty="0" err="1">
                <a:latin typeface="Courier New" panose="02070309020205020404" pitchFamily="49" charset="0"/>
              </a:rPr>
              <a:t>direccion</a:t>
            </a:r>
            <a:r>
              <a:rPr lang="es-ES" sz="1600" b="1" dirty="0">
                <a:latin typeface="Courier New" panose="02070309020205020404" pitchFamily="49" charset="0"/>
              </a:rPr>
              <a:t> </a:t>
            </a:r>
          </a:p>
          <a:p>
            <a:r>
              <a:rPr lang="es-ES" sz="1600" b="1" dirty="0">
                <a:latin typeface="Courier New" panose="02070309020205020404" pitchFamily="49" charset="0"/>
              </a:rPr>
              <a:t>                           ;indicada, en este</a:t>
            </a:r>
          </a:p>
          <a:p>
            <a:r>
              <a:rPr lang="es-ES" sz="1600" b="1" dirty="0">
                <a:latin typeface="Courier New" panose="02070309020205020404" pitchFamily="49" charset="0"/>
              </a:rPr>
              <a:t>			    ;caso la </a:t>
            </a:r>
            <a:r>
              <a:rPr lang="es-ES" sz="1600" b="1" dirty="0" err="1">
                <a:latin typeface="Courier New" panose="02070309020205020404" pitchFamily="49" charset="0"/>
              </a:rPr>
              <a:t>direccion</a:t>
            </a:r>
            <a:r>
              <a:rPr lang="es-ES" sz="1600" b="1" dirty="0">
                <a:latin typeface="Courier New" panose="02070309020205020404" pitchFamily="49" charset="0"/>
              </a:rPr>
              <a:t> 0 </a:t>
            </a:r>
            <a:r>
              <a:rPr lang="es-ES" sz="1600" b="1" dirty="0" err="1">
                <a:latin typeface="Courier New" panose="02070309020205020404" pitchFamily="49" charset="0"/>
              </a:rPr>
              <a:t>Hexa</a:t>
            </a:r>
            <a:endParaRPr lang="es-ES" sz="1600" b="1" dirty="0">
              <a:latin typeface="Courier New" panose="02070309020205020404" pitchFamily="49" charset="0"/>
            </a:endParaRPr>
          </a:p>
          <a:p>
            <a:r>
              <a:rPr lang="es-ES" sz="1600" b="1" dirty="0">
                <a:solidFill>
                  <a:schemeClr val="accent5">
                    <a:lumMod val="50000"/>
                  </a:schemeClr>
                </a:solidFill>
                <a:latin typeface="Courier New" panose="02070309020205020404" pitchFamily="49" charset="0"/>
              </a:rPr>
              <a:t>Inicio:</a:t>
            </a:r>
          </a:p>
          <a:p>
            <a:r>
              <a:rPr lang="es-ES" sz="1600" b="1" dirty="0">
                <a:latin typeface="Courier New" panose="02070309020205020404" pitchFamily="49" charset="0"/>
              </a:rPr>
              <a:t>     </a:t>
            </a:r>
            <a:r>
              <a:rPr lang="es-ES" sz="1600" b="1" dirty="0" err="1">
                <a:solidFill>
                  <a:srgbClr val="FF0000"/>
                </a:solidFill>
                <a:latin typeface="Courier New" panose="02070309020205020404" pitchFamily="49" charset="0"/>
              </a:rPr>
              <a:t>bsf</a:t>
            </a:r>
            <a:r>
              <a:rPr lang="es-ES" sz="1600" b="1" dirty="0">
                <a:latin typeface="Courier New" panose="02070309020205020404" pitchFamily="49" charset="0"/>
              </a:rPr>
              <a:t>     </a:t>
            </a:r>
            <a:r>
              <a:rPr lang="es-ES" sz="1600" b="1" dirty="0">
                <a:solidFill>
                  <a:schemeClr val="tx2">
                    <a:lumMod val="75000"/>
                  </a:schemeClr>
                </a:solidFill>
                <a:latin typeface="Courier New" panose="02070309020205020404" pitchFamily="49" charset="0"/>
              </a:rPr>
              <a:t>STATUS</a:t>
            </a:r>
            <a:r>
              <a:rPr lang="es-ES" sz="1600" b="1" dirty="0">
                <a:latin typeface="Courier New" panose="02070309020205020404" pitchFamily="49" charset="0"/>
              </a:rPr>
              <a:t>,</a:t>
            </a:r>
            <a:r>
              <a:rPr lang="es-ES" sz="1600" b="1" dirty="0">
                <a:solidFill>
                  <a:schemeClr val="accent6">
                    <a:lumMod val="75000"/>
                  </a:schemeClr>
                </a:solidFill>
                <a:latin typeface="Courier New" panose="02070309020205020404" pitchFamily="49" charset="0"/>
              </a:rPr>
              <a:t>RP0    </a:t>
            </a:r>
            <a:r>
              <a:rPr lang="es-ES" sz="1600" b="1" dirty="0">
                <a:latin typeface="Courier New" panose="02070309020205020404" pitchFamily="49" charset="0"/>
              </a:rPr>
              <a:t>;selecciono banco 1</a:t>
            </a:r>
          </a:p>
          <a:p>
            <a:r>
              <a:rPr lang="es-ES" sz="1600" b="1" dirty="0">
                <a:latin typeface="Courier New" panose="02070309020205020404" pitchFamily="49" charset="0"/>
              </a:rPr>
              <a:t>     </a:t>
            </a:r>
            <a:r>
              <a:rPr lang="es-ES" sz="1600" b="1" dirty="0" err="1">
                <a:solidFill>
                  <a:srgbClr val="FF0000"/>
                </a:solidFill>
                <a:latin typeface="Courier New" panose="02070309020205020404" pitchFamily="49" charset="0"/>
              </a:rPr>
              <a:t>bcf</a:t>
            </a:r>
            <a:r>
              <a:rPr lang="es-ES" sz="1600" b="1" dirty="0">
                <a:latin typeface="Courier New" panose="02070309020205020404" pitchFamily="49" charset="0"/>
              </a:rPr>
              <a:t>     </a:t>
            </a:r>
            <a:r>
              <a:rPr lang="es-ES" sz="1600" b="1" dirty="0">
                <a:solidFill>
                  <a:schemeClr val="tx2">
                    <a:lumMod val="75000"/>
                  </a:schemeClr>
                </a:solidFill>
                <a:latin typeface="Courier New" panose="02070309020205020404" pitchFamily="49" charset="0"/>
              </a:rPr>
              <a:t>TRISB</a:t>
            </a:r>
            <a:r>
              <a:rPr lang="es-ES" sz="1600" b="1" dirty="0">
                <a:latin typeface="Courier New" panose="02070309020205020404" pitchFamily="49" charset="0"/>
              </a:rPr>
              <a:t>,</a:t>
            </a:r>
            <a:r>
              <a:rPr lang="es-ES" sz="1600" b="1" dirty="0">
                <a:solidFill>
                  <a:schemeClr val="accent6">
                    <a:lumMod val="75000"/>
                  </a:schemeClr>
                </a:solidFill>
                <a:latin typeface="Courier New" panose="02070309020205020404" pitchFamily="49" charset="0"/>
              </a:rPr>
              <a:t>0</a:t>
            </a:r>
            <a:r>
              <a:rPr lang="es-ES" sz="1600" b="1" dirty="0">
                <a:latin typeface="Courier New" panose="02070309020205020404" pitchFamily="49" charset="0"/>
              </a:rPr>
              <a:t>	    ;Configuro el pin RB0 como salida</a:t>
            </a:r>
          </a:p>
          <a:p>
            <a:r>
              <a:rPr lang="es-ES" sz="1600" b="1" dirty="0">
                <a:latin typeface="Courier New" panose="02070309020205020404" pitchFamily="49" charset="0"/>
              </a:rPr>
              <a:t>     </a:t>
            </a:r>
            <a:r>
              <a:rPr lang="es-ES" sz="1600" b="1" dirty="0" err="1">
                <a:solidFill>
                  <a:srgbClr val="FF0000"/>
                </a:solidFill>
                <a:latin typeface="Courier New" panose="02070309020205020404" pitchFamily="49" charset="0"/>
              </a:rPr>
              <a:t>bcf</a:t>
            </a:r>
            <a:r>
              <a:rPr lang="es-ES" sz="1600" b="1" dirty="0">
                <a:latin typeface="Courier New" panose="02070309020205020404" pitchFamily="49" charset="0"/>
              </a:rPr>
              <a:t>     </a:t>
            </a:r>
            <a:r>
              <a:rPr lang="es-ES" sz="1600" b="1" dirty="0">
                <a:solidFill>
                  <a:schemeClr val="tx2">
                    <a:lumMod val="75000"/>
                  </a:schemeClr>
                </a:solidFill>
                <a:latin typeface="Courier New" panose="02070309020205020404" pitchFamily="49" charset="0"/>
              </a:rPr>
              <a:t>STATUS</a:t>
            </a:r>
            <a:r>
              <a:rPr lang="es-ES" sz="1600" b="1" dirty="0">
                <a:latin typeface="Courier New" panose="02070309020205020404" pitchFamily="49" charset="0"/>
              </a:rPr>
              <a:t>,</a:t>
            </a:r>
            <a:r>
              <a:rPr lang="es-ES" sz="1600" b="1" dirty="0">
                <a:solidFill>
                  <a:schemeClr val="accent6">
                    <a:lumMod val="75000"/>
                  </a:schemeClr>
                </a:solidFill>
                <a:latin typeface="Courier New" panose="02070309020205020404" pitchFamily="49" charset="0"/>
              </a:rPr>
              <a:t>RP0    </a:t>
            </a:r>
            <a:r>
              <a:rPr lang="es-ES" sz="1600" b="1" dirty="0">
                <a:latin typeface="Courier New" panose="02070309020205020404" pitchFamily="49" charset="0"/>
              </a:rPr>
              <a:t>;Volvemos al banco 0</a:t>
            </a:r>
          </a:p>
          <a:p>
            <a:r>
              <a:rPr lang="es-ES" sz="1600" b="1" dirty="0">
                <a:latin typeface="Courier New" panose="02070309020205020404" pitchFamily="49" charset="0"/>
              </a:rPr>
              <a:t>     </a:t>
            </a:r>
            <a:r>
              <a:rPr lang="es-ES" sz="1600" b="1" dirty="0" err="1">
                <a:solidFill>
                  <a:srgbClr val="FF0000"/>
                </a:solidFill>
                <a:latin typeface="Courier New" panose="02070309020205020404" pitchFamily="49" charset="0"/>
              </a:rPr>
              <a:t>bsf</a:t>
            </a:r>
            <a:r>
              <a:rPr lang="es-ES" sz="1600" b="1" dirty="0">
                <a:solidFill>
                  <a:srgbClr val="FF0000"/>
                </a:solidFill>
                <a:latin typeface="Courier New" panose="02070309020205020404" pitchFamily="49" charset="0"/>
              </a:rPr>
              <a:t> </a:t>
            </a:r>
            <a:r>
              <a:rPr lang="es-ES" sz="1600" b="1" dirty="0">
                <a:latin typeface="Courier New" panose="02070309020205020404" pitchFamily="49" charset="0"/>
              </a:rPr>
              <a:t>    </a:t>
            </a:r>
            <a:r>
              <a:rPr lang="es-ES" sz="1600" b="1" dirty="0">
                <a:solidFill>
                  <a:schemeClr val="tx2">
                    <a:lumMod val="75000"/>
                  </a:schemeClr>
                </a:solidFill>
                <a:latin typeface="Courier New" panose="02070309020205020404" pitchFamily="49" charset="0"/>
              </a:rPr>
              <a:t>PORTB</a:t>
            </a:r>
            <a:r>
              <a:rPr lang="es-ES" sz="1600" b="1" dirty="0">
                <a:latin typeface="Courier New" panose="02070309020205020404" pitchFamily="49" charset="0"/>
              </a:rPr>
              <a:t>,</a:t>
            </a:r>
            <a:r>
              <a:rPr lang="es-ES" sz="1600" b="1" dirty="0">
                <a:solidFill>
                  <a:schemeClr val="accent6">
                    <a:lumMod val="75000"/>
                  </a:schemeClr>
                </a:solidFill>
                <a:latin typeface="Courier New" panose="02070309020205020404" pitchFamily="49" charset="0"/>
              </a:rPr>
              <a:t>0</a:t>
            </a:r>
            <a:r>
              <a:rPr lang="es-ES" sz="1600" b="1" dirty="0">
                <a:latin typeface="Courier New" panose="02070309020205020404" pitchFamily="49" charset="0"/>
              </a:rPr>
              <a:t>	    ;Enciendo el Led</a:t>
            </a:r>
          </a:p>
          <a:p>
            <a:r>
              <a:rPr lang="es-ES" sz="1600" b="1" dirty="0">
                <a:latin typeface="Courier New" panose="02070309020205020404" pitchFamily="49" charset="0"/>
              </a:rPr>
              <a:t>     </a:t>
            </a:r>
            <a:r>
              <a:rPr lang="es-ES" sz="1600" b="1" dirty="0" err="1">
                <a:solidFill>
                  <a:srgbClr val="FF0000"/>
                </a:solidFill>
                <a:latin typeface="Courier New" panose="02070309020205020404" pitchFamily="49" charset="0"/>
              </a:rPr>
              <a:t>goto</a:t>
            </a:r>
            <a:r>
              <a:rPr lang="es-ES" sz="1600" b="1" dirty="0">
                <a:latin typeface="Courier New" panose="02070309020205020404" pitchFamily="49" charset="0"/>
              </a:rPr>
              <a:t>     $		    ;Me quedo esperando</a:t>
            </a:r>
          </a:p>
          <a:p>
            <a:r>
              <a:rPr lang="es-ES" sz="1600" b="1" dirty="0">
                <a:latin typeface="Courier New" panose="02070309020205020404" pitchFamily="49" charset="0"/>
              </a:rPr>
              <a:t>     </a:t>
            </a:r>
            <a:r>
              <a:rPr lang="es-ES" sz="1600" b="1" dirty="0" err="1">
                <a:latin typeface="Courier New" panose="02070309020205020404" pitchFamily="49" charset="0"/>
              </a:rPr>
              <a:t>end</a:t>
            </a:r>
            <a:endParaRPr lang="es-ES" sz="1600" b="1" dirty="0">
              <a:latin typeface="Courier New" panose="02070309020205020404" pitchFamily="49" charset="0"/>
            </a:endParaRPr>
          </a:p>
        </p:txBody>
      </p:sp>
    </p:spTree>
    <p:extLst>
      <p:ext uri="{BB962C8B-B14F-4D97-AF65-F5344CB8AC3E}">
        <p14:creationId xmlns:p14="http://schemas.microsoft.com/office/powerpoint/2010/main" val="40463412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34745" y="1222822"/>
            <a:ext cx="7426713" cy="5537357"/>
          </a:xfrm>
          <a:prstGeom prst="rect">
            <a:avLst/>
          </a:prstGeom>
        </p:spPr>
      </p:pic>
    </p:spTree>
    <p:extLst>
      <p:ext uri="{BB962C8B-B14F-4D97-AF65-F5344CB8AC3E}">
        <p14:creationId xmlns:p14="http://schemas.microsoft.com/office/powerpoint/2010/main" val="5881256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05943" y="1203058"/>
            <a:ext cx="7111872" cy="5274355"/>
          </a:xfrm>
          <a:prstGeom prst="rect">
            <a:avLst/>
          </a:prstGeom>
        </p:spPr>
      </p:pic>
    </p:spTree>
    <p:extLst>
      <p:ext uri="{BB962C8B-B14F-4D97-AF65-F5344CB8AC3E}">
        <p14:creationId xmlns:p14="http://schemas.microsoft.com/office/powerpoint/2010/main" val="7184021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31571" y="1155989"/>
            <a:ext cx="7026396" cy="5480134"/>
          </a:xfrm>
          <a:prstGeom prst="rect">
            <a:avLst/>
          </a:prstGeom>
        </p:spPr>
      </p:pic>
    </p:spTree>
    <p:extLst>
      <p:ext uri="{BB962C8B-B14F-4D97-AF65-F5344CB8AC3E}">
        <p14:creationId xmlns:p14="http://schemas.microsoft.com/office/powerpoint/2010/main" val="1549038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713037"/>
            <a:ext cx="10693400" cy="1470025"/>
          </a:xfrm>
        </p:spPr>
        <p:txBody>
          <a:bodyPr/>
          <a:lstStyle/>
          <a:p>
            <a:r>
              <a:rPr lang="es-ES" b="1" dirty="0">
                <a:solidFill>
                  <a:srgbClr val="FF0000"/>
                </a:solidFill>
                <a:effectLst>
                  <a:outerShdw blurRad="38100" dist="38100" dir="2700000" algn="tl">
                    <a:srgbClr val="000000">
                      <a:alpha val="43137"/>
                    </a:srgbClr>
                  </a:outerShdw>
                </a:effectLst>
              </a:rPr>
              <a:t>Practica Programación </a:t>
            </a:r>
            <a:r>
              <a:rPr lang="es-ES" b="1" dirty="0" err="1">
                <a:solidFill>
                  <a:srgbClr val="FF0000"/>
                </a:solidFill>
                <a:effectLst>
                  <a:outerShdw blurRad="38100" dist="38100" dir="2700000" algn="tl">
                    <a:srgbClr val="000000">
                      <a:alpha val="43137"/>
                    </a:srgbClr>
                  </a:outerShdw>
                </a:effectLst>
              </a:rPr>
              <a:t>Assembler</a:t>
            </a:r>
            <a:endParaRPr lang="es-ES" b="1" dirty="0">
              <a:solidFill>
                <a:srgbClr val="FF0000"/>
              </a:solidFill>
              <a:effectLst>
                <a:outerShdw blurRad="38100" dist="38100" dir="2700000" algn="tl">
                  <a:srgbClr val="000000">
                    <a:alpha val="43137"/>
                  </a:srgbClr>
                </a:outerShdw>
              </a:effectLst>
            </a:endParaRPr>
          </a:p>
        </p:txBody>
      </p:sp>
      <p:sp>
        <p:nvSpPr>
          <p:cNvPr id="3" name="Subtítulo 2"/>
          <p:cNvSpPr>
            <a:spLocks noGrp="1"/>
          </p:cNvSpPr>
          <p:nvPr>
            <p:ph type="subTitle" idx="1"/>
          </p:nvPr>
        </p:nvSpPr>
        <p:spPr>
          <a:xfrm>
            <a:off x="850900" y="3886200"/>
            <a:ext cx="8915400" cy="1752600"/>
          </a:xfrm>
        </p:spPr>
        <p:txBody>
          <a:bodyPr/>
          <a:lstStyle/>
          <a:p>
            <a:r>
              <a:rPr lang="es-ES" u="sng" dirty="0">
                <a:solidFill>
                  <a:schemeClr val="accent5">
                    <a:lumMod val="50000"/>
                  </a:schemeClr>
                </a:solidFill>
                <a:effectLst>
                  <a:outerShdw blurRad="38100" dist="38100" dir="2700000" algn="tl">
                    <a:srgbClr val="000000">
                      <a:alpha val="43137"/>
                    </a:srgbClr>
                  </a:outerShdw>
                </a:effectLst>
              </a:rPr>
              <a:t>Practica 2</a:t>
            </a:r>
          </a:p>
        </p:txBody>
      </p:sp>
    </p:spTree>
    <p:extLst>
      <p:ext uri="{BB962C8B-B14F-4D97-AF65-F5344CB8AC3E}">
        <p14:creationId xmlns:p14="http://schemas.microsoft.com/office/powerpoint/2010/main" val="35748662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8500" y="46037"/>
            <a:ext cx="9448800" cy="723275"/>
          </a:xfrm>
          <a:prstGeom prst="rect">
            <a:avLst/>
          </a:prstGeom>
        </p:spPr>
        <p:txBody>
          <a:bodyPr/>
          <a:lstStyle>
            <a:defPPr>
              <a:defRPr lang="en-US"/>
            </a:defPPr>
            <a:lvl1pPr>
              <a:spcBef>
                <a:spcPct val="0"/>
              </a:spcBef>
              <a:buNone/>
              <a:defRPr sz="4400" b="1">
                <a:solidFill>
                  <a:srgbClr val="FF0000"/>
                </a:solidFill>
                <a:effectLst>
                  <a:outerShdw blurRad="38100" dist="38100" dir="2700000" algn="tl">
                    <a:srgbClr val="000000">
                      <a:alpha val="43137"/>
                    </a:srgbClr>
                  </a:outerShdw>
                </a:effectLst>
                <a:latin typeface="+mj-lt"/>
                <a:ea typeface="+mj-ea"/>
                <a:cs typeface="+mj-cs"/>
              </a:defRPr>
            </a:lvl1pPr>
          </a:lstStyle>
          <a:p>
            <a:pPr algn="ctr"/>
            <a:r>
              <a:rPr lang="en-US" altLang="zh-CN" dirty="0" err="1"/>
              <a:t>Técnicas</a:t>
            </a:r>
            <a:r>
              <a:rPr lang="en-US" altLang="zh-CN" dirty="0"/>
              <a:t> de </a:t>
            </a:r>
            <a:r>
              <a:rPr lang="en-US" altLang="zh-CN" dirty="0" err="1"/>
              <a:t>Programación</a:t>
            </a:r>
            <a:endParaRPr lang="en-US" altLang="zh-CN" dirty="0"/>
          </a:p>
        </p:txBody>
      </p:sp>
      <p:sp>
        <p:nvSpPr>
          <p:cNvPr id="3" name="CuadroTexto 2"/>
          <p:cNvSpPr txBox="1"/>
          <p:nvPr/>
        </p:nvSpPr>
        <p:spPr>
          <a:xfrm>
            <a:off x="546100" y="1019552"/>
            <a:ext cx="9601200" cy="6186309"/>
          </a:xfrm>
          <a:prstGeom prst="rect">
            <a:avLst/>
          </a:prstGeom>
          <a:solidFill>
            <a:schemeClr val="accent3">
              <a:lumMod val="40000"/>
              <a:lumOff val="60000"/>
            </a:schemeClr>
          </a:solidFill>
          <a:effectLst>
            <a:innerShdw blurRad="63500" dist="50800" dir="13500000">
              <a:prstClr val="black">
                <a:alpha val="50000"/>
              </a:prstClr>
            </a:innerShdw>
          </a:effectLst>
        </p:spPr>
        <p:txBody>
          <a:bodyPr wrap="square" rtlCol="0">
            <a:spAutoFit/>
          </a:bodyPr>
          <a:lstStyle/>
          <a:p>
            <a:r>
              <a:rPr lang="es-ES" sz="1400" b="1" dirty="0">
                <a:effectLst>
                  <a:outerShdw blurRad="38100" dist="38100" dir="2700000" algn="tl">
                    <a:srgbClr val="000000">
                      <a:alpha val="43137"/>
                    </a:srgbClr>
                  </a:outerShdw>
                </a:effectLst>
              </a:rPr>
              <a:t>1.- Movimientos de Datos (DATO)</a:t>
            </a:r>
          </a:p>
          <a:p>
            <a:pPr marL="742950" lvl="1" indent="-285750">
              <a:buFont typeface="Arial" panose="020B0604020202020204" pitchFamily="34" charset="0"/>
              <a:buChar char="•"/>
            </a:pPr>
            <a:r>
              <a:rPr lang="es-ES" sz="1400" dirty="0">
                <a:effectLst>
                  <a:outerShdw blurRad="38100" dist="38100" dir="2700000" algn="tl">
                    <a:srgbClr val="000000">
                      <a:alpha val="43137"/>
                    </a:srgbClr>
                  </a:outerShdw>
                </a:effectLst>
              </a:rPr>
              <a:t>Mover los datos de un registro a al registro W</a:t>
            </a:r>
          </a:p>
          <a:p>
            <a:pPr marL="742950" lvl="1" indent="-285750">
              <a:buFont typeface="Arial" panose="020B0604020202020204" pitchFamily="34" charset="0"/>
              <a:buChar char="•"/>
            </a:pPr>
            <a:r>
              <a:rPr lang="es-ES" sz="1400" dirty="0">
                <a:effectLst>
                  <a:outerShdw blurRad="38100" dist="38100" dir="2700000" algn="tl">
                    <a:srgbClr val="000000">
                      <a:alpha val="43137"/>
                    </a:srgbClr>
                  </a:outerShdw>
                </a:effectLst>
              </a:rPr>
              <a:t>Mover un literal (constante) al registro W</a:t>
            </a:r>
          </a:p>
          <a:p>
            <a:pPr marL="742950" lvl="1" indent="-285750">
              <a:buFont typeface="Arial" panose="020B0604020202020204" pitchFamily="34" charset="0"/>
              <a:buChar char="•"/>
            </a:pPr>
            <a:r>
              <a:rPr lang="es-ES" sz="1400" dirty="0">
                <a:effectLst>
                  <a:outerShdw blurRad="38100" dist="38100" dir="2700000" algn="tl">
                    <a:srgbClr val="000000">
                      <a:alpha val="43137"/>
                    </a:srgbClr>
                  </a:outerShdw>
                </a:effectLst>
              </a:rPr>
              <a:t>Mover un literal a un registro.</a:t>
            </a:r>
          </a:p>
          <a:p>
            <a:pPr marL="742950" lvl="1" indent="-285750">
              <a:buFont typeface="Arial" panose="020B0604020202020204" pitchFamily="34" charset="0"/>
              <a:buChar char="•"/>
            </a:pPr>
            <a:endParaRPr lang="es-ES" sz="1400" b="1" dirty="0">
              <a:effectLst>
                <a:outerShdw blurRad="38100" dist="38100" dir="2700000" algn="tl">
                  <a:srgbClr val="000000">
                    <a:alpha val="43137"/>
                  </a:srgbClr>
                </a:outerShdw>
              </a:effectLst>
            </a:endParaRPr>
          </a:p>
          <a:p>
            <a:r>
              <a:rPr lang="es-ES" sz="1400" b="1" dirty="0">
                <a:effectLst>
                  <a:outerShdw blurRad="38100" dist="38100" dir="2700000" algn="tl">
                    <a:srgbClr val="000000">
                      <a:alpha val="43137"/>
                    </a:srgbClr>
                  </a:outerShdw>
                </a:effectLst>
              </a:rPr>
              <a:t>2.- Utilizar las instrucciones apropiadas para</a:t>
            </a:r>
          </a:p>
          <a:p>
            <a:pPr marL="742950" lvl="1" indent="-285750">
              <a:buFont typeface="Arial" panose="020B0604020202020204" pitchFamily="34" charset="0"/>
              <a:buChar char="•"/>
            </a:pPr>
            <a:r>
              <a:rPr lang="es-ES" sz="1400" dirty="0">
                <a:effectLst>
                  <a:outerShdw blurRad="38100" dist="38100" dir="2700000" algn="tl">
                    <a:srgbClr val="000000">
                      <a:alpha val="43137"/>
                    </a:srgbClr>
                  </a:outerShdw>
                </a:effectLst>
              </a:rPr>
              <a:t>Poner en cero los bits de un registro</a:t>
            </a:r>
          </a:p>
          <a:p>
            <a:pPr marL="742950" lvl="1" indent="-285750">
              <a:buFont typeface="Arial" panose="020B0604020202020204" pitchFamily="34" charset="0"/>
              <a:buChar char="•"/>
            </a:pPr>
            <a:r>
              <a:rPr lang="es-ES" sz="1400" dirty="0">
                <a:effectLst>
                  <a:outerShdw blurRad="38100" dist="38100" dir="2700000" algn="tl">
                    <a:srgbClr val="000000">
                      <a:alpha val="43137"/>
                    </a:srgbClr>
                  </a:outerShdw>
                </a:effectLst>
              </a:rPr>
              <a:t>Poner en cero los bits del registro W</a:t>
            </a:r>
          </a:p>
          <a:p>
            <a:pPr marL="742950" lvl="1" indent="-285750">
              <a:buFont typeface="Arial" panose="020B0604020202020204" pitchFamily="34" charset="0"/>
              <a:buChar char="•"/>
            </a:pPr>
            <a:r>
              <a:rPr lang="es-ES" sz="1400" dirty="0">
                <a:effectLst>
                  <a:outerShdw blurRad="38100" dist="38100" dir="2700000" algn="tl">
                    <a:srgbClr val="000000">
                      <a:alpha val="43137"/>
                    </a:srgbClr>
                  </a:outerShdw>
                </a:effectLst>
              </a:rPr>
              <a:t>Poner en cero el bit 5 del registro DATO</a:t>
            </a:r>
          </a:p>
          <a:p>
            <a:pPr marL="742950" lvl="1" indent="-285750">
              <a:buFont typeface="Arial" panose="020B0604020202020204" pitchFamily="34" charset="0"/>
              <a:buChar char="•"/>
            </a:pPr>
            <a:r>
              <a:rPr lang="es-ES" sz="1400" dirty="0">
                <a:effectLst>
                  <a:outerShdw blurRad="38100" dist="38100" dir="2700000" algn="tl">
                    <a:srgbClr val="000000">
                      <a:alpha val="43137"/>
                    </a:srgbClr>
                  </a:outerShdw>
                </a:effectLst>
              </a:rPr>
              <a:t>Poner en uno el bit 4 del registro DATO</a:t>
            </a:r>
          </a:p>
          <a:p>
            <a:pPr marL="742950" lvl="1" indent="-285750">
              <a:buFont typeface="Arial" panose="020B0604020202020204" pitchFamily="34" charset="0"/>
              <a:buChar char="•"/>
            </a:pPr>
            <a:endParaRPr lang="es-ES" sz="1400" b="1" dirty="0">
              <a:effectLst>
                <a:outerShdw blurRad="38100" dist="38100" dir="2700000" algn="tl">
                  <a:srgbClr val="000000">
                    <a:alpha val="43137"/>
                  </a:srgbClr>
                </a:outerShdw>
              </a:effectLst>
            </a:endParaRPr>
          </a:p>
          <a:p>
            <a:r>
              <a:rPr lang="es-ES" sz="1400" b="1" dirty="0">
                <a:effectLst>
                  <a:outerShdw blurRad="38100" dist="38100" dir="2700000" algn="tl">
                    <a:srgbClr val="000000">
                      <a:alpha val="43137"/>
                    </a:srgbClr>
                  </a:outerShdw>
                </a:effectLst>
              </a:rPr>
              <a:t>3.- Sumar un valor 19 residente en W al registro Dato que debe estar en cero.</a:t>
            </a:r>
          </a:p>
          <a:p>
            <a:endParaRPr lang="es-ES" sz="1400" b="1" dirty="0">
              <a:effectLst>
                <a:outerShdw blurRad="38100" dist="38100" dir="2700000" algn="tl">
                  <a:srgbClr val="000000">
                    <a:alpha val="43137"/>
                  </a:srgbClr>
                </a:outerShdw>
              </a:effectLst>
            </a:endParaRPr>
          </a:p>
          <a:p>
            <a:r>
              <a:rPr lang="es-ES" sz="1400" b="1" dirty="0">
                <a:effectLst>
                  <a:outerShdw blurRad="38100" dist="38100" dir="2700000" algn="tl">
                    <a:srgbClr val="000000">
                      <a:alpha val="43137"/>
                    </a:srgbClr>
                  </a:outerShdw>
                </a:effectLst>
              </a:rPr>
              <a:t>4.- Sumar el Valor de W con el registro DATO guardar en el resultado en W.</a:t>
            </a:r>
          </a:p>
          <a:p>
            <a:endParaRPr lang="es-ES" sz="1400" b="1" dirty="0">
              <a:effectLst>
                <a:outerShdw blurRad="38100" dist="38100" dir="2700000" algn="tl">
                  <a:srgbClr val="000000">
                    <a:alpha val="43137"/>
                  </a:srgbClr>
                </a:outerShdw>
              </a:effectLst>
            </a:endParaRPr>
          </a:p>
          <a:p>
            <a:r>
              <a:rPr lang="es-ES" sz="1400" b="1" dirty="0">
                <a:effectLst>
                  <a:outerShdw blurRad="38100" dist="38100" dir="2700000" algn="tl">
                    <a:srgbClr val="000000">
                      <a:alpha val="43137"/>
                    </a:srgbClr>
                  </a:outerShdw>
                </a:effectLst>
              </a:rPr>
              <a:t>5.- </a:t>
            </a:r>
            <a:r>
              <a:rPr lang="es-ES" sz="1400" b="1" dirty="0" err="1">
                <a:effectLst>
                  <a:outerShdw blurRad="38100" dist="38100" dir="2700000" algn="tl">
                    <a:srgbClr val="000000">
                      <a:alpha val="43137"/>
                    </a:srgbClr>
                  </a:outerShdw>
                </a:effectLst>
              </a:rPr>
              <a:t>Idem</a:t>
            </a:r>
            <a:r>
              <a:rPr lang="es-ES" sz="1400" b="1" dirty="0">
                <a:effectLst>
                  <a:outerShdw blurRad="38100" dist="38100" dir="2700000" algn="tl">
                    <a:srgbClr val="000000">
                      <a:alpha val="43137"/>
                    </a:srgbClr>
                  </a:outerShdw>
                </a:effectLst>
              </a:rPr>
              <a:t> anterior pero guardando en registro DATO1.</a:t>
            </a:r>
          </a:p>
          <a:p>
            <a:endParaRPr lang="es-ES" sz="1400" b="1" dirty="0">
              <a:effectLst>
                <a:outerShdw blurRad="38100" dist="38100" dir="2700000" algn="tl">
                  <a:srgbClr val="000000">
                    <a:alpha val="43137"/>
                  </a:srgbClr>
                </a:outerShdw>
              </a:effectLst>
            </a:endParaRPr>
          </a:p>
          <a:p>
            <a:r>
              <a:rPr lang="es-ES" sz="1400" b="1" dirty="0">
                <a:effectLst>
                  <a:outerShdw blurRad="38100" dist="38100" dir="2700000" algn="tl">
                    <a:srgbClr val="000000">
                      <a:alpha val="43137"/>
                    </a:srgbClr>
                  </a:outerShdw>
                </a:effectLst>
              </a:rPr>
              <a:t>6.- Incrementar en 1 el valor del registro DATO y guardar el resultado DATO1 y W.</a:t>
            </a:r>
          </a:p>
          <a:p>
            <a:endParaRPr lang="es-ES" sz="1400" b="1" dirty="0">
              <a:effectLst>
                <a:outerShdw blurRad="38100" dist="38100" dir="2700000" algn="tl">
                  <a:srgbClr val="000000">
                    <a:alpha val="43137"/>
                  </a:srgbClr>
                </a:outerShdw>
              </a:effectLst>
            </a:endParaRPr>
          </a:p>
          <a:p>
            <a:r>
              <a:rPr lang="es-ES" sz="1400" b="1" dirty="0">
                <a:effectLst>
                  <a:outerShdw blurRad="38100" dist="38100" dir="2700000" algn="tl">
                    <a:srgbClr val="000000">
                      <a:alpha val="43137"/>
                    </a:srgbClr>
                  </a:outerShdw>
                </a:effectLst>
              </a:rPr>
              <a:t>7.- </a:t>
            </a:r>
            <a:r>
              <a:rPr lang="es-ES" sz="1400" b="1" dirty="0" err="1">
                <a:effectLst>
                  <a:outerShdw blurRad="38100" dist="38100" dir="2700000" algn="tl">
                    <a:srgbClr val="000000">
                      <a:alpha val="43137"/>
                    </a:srgbClr>
                  </a:outerShdw>
                </a:effectLst>
              </a:rPr>
              <a:t>Decrementar</a:t>
            </a:r>
            <a:r>
              <a:rPr lang="es-ES" sz="1400" b="1" dirty="0">
                <a:effectLst>
                  <a:outerShdw blurRad="38100" dist="38100" dir="2700000" algn="tl">
                    <a:srgbClr val="000000">
                      <a:alpha val="43137"/>
                    </a:srgbClr>
                  </a:outerShdw>
                </a:effectLst>
              </a:rPr>
              <a:t> en 1 el valor del registro DATO y guardar el resultado DATO1 y W. </a:t>
            </a:r>
          </a:p>
          <a:p>
            <a:endParaRPr lang="es-ES" sz="1400" b="1" dirty="0">
              <a:effectLst>
                <a:outerShdw blurRad="38100" dist="38100" dir="2700000" algn="tl">
                  <a:srgbClr val="000000">
                    <a:alpha val="43137"/>
                  </a:srgbClr>
                </a:outerShdw>
              </a:effectLst>
            </a:endParaRPr>
          </a:p>
          <a:p>
            <a:r>
              <a:rPr lang="es-ES" sz="1400" b="1" dirty="0">
                <a:effectLst>
                  <a:outerShdw blurRad="38100" dist="38100" dir="2700000" algn="tl">
                    <a:srgbClr val="000000">
                      <a:alpha val="43137"/>
                    </a:srgbClr>
                  </a:outerShdw>
                </a:effectLst>
              </a:rPr>
              <a:t>8.- Complementar el valor de Dato y guardar el resultado en DATO1 y W.</a:t>
            </a:r>
          </a:p>
          <a:p>
            <a:endParaRPr lang="es-ES" sz="1400" b="1" dirty="0">
              <a:effectLst>
                <a:outerShdw blurRad="38100" dist="38100" dir="2700000" algn="tl">
                  <a:srgbClr val="000000">
                    <a:alpha val="43137"/>
                  </a:srgbClr>
                </a:outerShdw>
              </a:effectLst>
            </a:endParaRPr>
          </a:p>
          <a:p>
            <a:r>
              <a:rPr lang="es-ES" sz="1400" b="1" dirty="0">
                <a:effectLst>
                  <a:outerShdw blurRad="38100" dist="38100" dir="2700000" algn="tl">
                    <a:srgbClr val="000000">
                      <a:alpha val="43137"/>
                    </a:srgbClr>
                  </a:outerShdw>
                </a:effectLst>
              </a:rPr>
              <a:t>9.- Comparar el valor del registro DATO y DATO1; si DATO &gt; DATO1 Guardar en DATO3 el Valor 1. </a:t>
            </a:r>
          </a:p>
          <a:p>
            <a:r>
              <a:rPr lang="es-ES" sz="1400" b="1" dirty="0">
                <a:effectLst>
                  <a:outerShdw blurRad="38100" dist="38100" dir="2700000" algn="tl">
                    <a:srgbClr val="000000">
                      <a:alpha val="43137"/>
                    </a:srgbClr>
                  </a:outerShdw>
                </a:effectLst>
              </a:rPr>
              <a:t>      Si DATO &lt; DATO1 guardar en DATO3 el Valor 0. </a:t>
            </a:r>
          </a:p>
          <a:p>
            <a:endParaRPr lang="es-ES" sz="1400" b="1" dirty="0">
              <a:effectLst>
                <a:outerShdw blurRad="38100" dist="38100" dir="2700000" algn="tl">
                  <a:srgbClr val="000000">
                    <a:alpha val="43137"/>
                  </a:srgbClr>
                </a:outerShdw>
              </a:effectLst>
            </a:endParaRPr>
          </a:p>
          <a:p>
            <a:pPr algn="ctr"/>
            <a:r>
              <a:rPr lang="es-ES" sz="1400" b="1" dirty="0">
                <a:solidFill>
                  <a:srgbClr val="FF0000"/>
                </a:solidFill>
                <a:effectLst>
                  <a:outerShdw blurRad="38100" dist="38100" dir="2700000" algn="tl">
                    <a:srgbClr val="000000">
                      <a:alpha val="43137"/>
                    </a:srgbClr>
                  </a:outerShdw>
                </a:effectLst>
              </a:rPr>
              <a:t>INDICAR LOS VALORES ASOCIADOS AL REG. STATUS CARRY (C) CERO (Z) y ACARREO DE DÍGITO (DC) SEGÚN CORRESPONDA</a:t>
            </a:r>
            <a:r>
              <a:rPr lang="es-ES" sz="1600" b="1" dirty="0">
                <a:solidFill>
                  <a:srgbClr val="FF0000"/>
                </a:solidFill>
                <a:effectLst>
                  <a:outerShdw blurRad="38100" dist="38100" dir="2700000" algn="tl">
                    <a:srgbClr val="000000">
                      <a:alpha val="43137"/>
                    </a:srgbClr>
                  </a:outerShdw>
                </a:effectLst>
              </a:rPr>
              <a:t> </a:t>
            </a:r>
          </a:p>
          <a:p>
            <a:endParaRPr lang="es-ES"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931961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59108" y="1191276"/>
            <a:ext cx="184731" cy="335348"/>
          </a:xfrm>
          <a:prstGeom prst="rect">
            <a:avLst/>
          </a:prstGeom>
          <a:noFill/>
        </p:spPr>
        <p:txBody>
          <a:bodyPr wrap="none" rtlCol="0">
            <a:spAutoFit/>
          </a:bodyPr>
          <a:lstStyle/>
          <a:p>
            <a:endParaRPr lang="es-ES" sz="1579" dirty="0"/>
          </a:p>
        </p:txBody>
      </p:sp>
      <p:sp>
        <p:nvSpPr>
          <p:cNvPr id="4" name="Rectángulo 3"/>
          <p:cNvSpPr/>
          <p:nvPr/>
        </p:nvSpPr>
        <p:spPr>
          <a:xfrm>
            <a:off x="359107" y="772318"/>
            <a:ext cx="10090898" cy="5860450"/>
          </a:xfrm>
          <a:prstGeom prst="rect">
            <a:avLst/>
          </a:prstGeom>
        </p:spPr>
        <p:txBody>
          <a:bodyPr wrap="square">
            <a:spAutoFit/>
          </a:bodyPr>
          <a:lstStyle/>
          <a:p>
            <a:r>
              <a:rPr lang="es-ES" sz="1136" b="1" dirty="0">
                <a:latin typeface="Courier New" panose="02070309020205020404" pitchFamily="49" charset="0"/>
              </a:rPr>
              <a:t>; *******************************************************************</a:t>
            </a:r>
          </a:p>
          <a:p>
            <a:r>
              <a:rPr lang="es-ES" sz="1136" b="1" dirty="0">
                <a:latin typeface="Courier New" panose="02070309020205020404" pitchFamily="49" charset="0"/>
              </a:rPr>
              <a:t>; Practica 2: Parpadeo</a:t>
            </a:r>
          </a:p>
          <a:p>
            <a:r>
              <a:rPr lang="es-ES" sz="1136" b="1" dirty="0">
                <a:latin typeface="Courier New" panose="02070309020205020404" pitchFamily="49" charset="0"/>
              </a:rPr>
              <a:t>; En la primera practica vimos como encender un led, ahora haremos una rutina de encendido y apagado del led.</a:t>
            </a:r>
          </a:p>
          <a:p>
            <a:r>
              <a:rPr lang="es-ES" sz="1136" b="1" dirty="0">
                <a:latin typeface="Courier New" panose="02070309020205020404" pitchFamily="49" charset="0"/>
              </a:rPr>
              <a:t>; Para poder ver el parpadeo debemos agregar un retardo a cada encendido y apagado del led.</a:t>
            </a:r>
          </a:p>
          <a:p>
            <a:r>
              <a:rPr lang="es-ES" sz="1136" b="1" dirty="0">
                <a:latin typeface="Courier New" panose="02070309020205020404" pitchFamily="49" charset="0"/>
              </a:rPr>
              <a:t>; *******************************************************************</a:t>
            </a:r>
          </a:p>
          <a:p>
            <a:r>
              <a:rPr lang="es-ES" sz="1136" b="1" dirty="0">
                <a:latin typeface="Courier New" panose="02070309020205020404" pitchFamily="49" charset="0"/>
              </a:rPr>
              <a:t>#</a:t>
            </a:r>
            <a:r>
              <a:rPr lang="es-ES" sz="1136" b="1" dirty="0" err="1">
                <a:latin typeface="Courier New" panose="02070309020205020404" pitchFamily="49" charset="0"/>
              </a:rPr>
              <a:t>include</a:t>
            </a:r>
            <a:r>
              <a:rPr lang="es-ES" sz="1136" b="1" dirty="0">
                <a:latin typeface="Courier New" panose="02070309020205020404" pitchFamily="49" charset="0"/>
              </a:rPr>
              <a:t> &lt;p16F628.inc&gt;</a:t>
            </a:r>
          </a:p>
          <a:p>
            <a:endParaRPr lang="es-ES" sz="1136" b="1" dirty="0">
              <a:latin typeface="Courier New" panose="02070309020205020404" pitchFamily="49" charset="0"/>
            </a:endParaRPr>
          </a:p>
          <a:p>
            <a:r>
              <a:rPr lang="es-ES" sz="1136" b="1" dirty="0">
                <a:latin typeface="Courier New" panose="02070309020205020404" pitchFamily="49" charset="0"/>
              </a:rPr>
              <a:t>Delay1               ; Definimos 2 registros que usaremos</a:t>
            </a:r>
          </a:p>
          <a:p>
            <a:r>
              <a:rPr lang="es-ES" sz="1136" b="1" dirty="0">
                <a:latin typeface="Courier New" panose="02070309020205020404" pitchFamily="49" charset="0"/>
              </a:rPr>
              <a:t>Delay2               ; en los retardos Delay1 y Delay2</a:t>
            </a:r>
          </a:p>
          <a:p>
            <a:endParaRPr lang="es-ES" sz="1136" b="1" dirty="0">
              <a:latin typeface="Courier New" panose="02070309020205020404" pitchFamily="49" charset="0"/>
            </a:endParaRPr>
          </a:p>
          <a:p>
            <a:r>
              <a:rPr lang="es-ES" sz="1136" b="1" dirty="0">
                <a:latin typeface="Courier New" panose="02070309020205020404" pitchFamily="49" charset="0"/>
              </a:rPr>
              <a:t>     </a:t>
            </a:r>
            <a:r>
              <a:rPr lang="es-ES" sz="1136" b="1" dirty="0" err="1">
                <a:latin typeface="Courier New" panose="02070309020205020404" pitchFamily="49" charset="0"/>
              </a:rPr>
              <a:t>org</a:t>
            </a:r>
            <a:r>
              <a:rPr lang="es-ES" sz="1136" b="1" dirty="0">
                <a:latin typeface="Courier New" panose="02070309020205020404" pitchFamily="49" charset="0"/>
              </a:rPr>
              <a:t> 0	  ; Iniciar el Programa en la dirección 0 de la memoria de programa</a:t>
            </a:r>
          </a:p>
          <a:p>
            <a:r>
              <a:rPr lang="es-ES" sz="1136" b="1" dirty="0">
                <a:latin typeface="Courier New" panose="02070309020205020404" pitchFamily="49" charset="0"/>
              </a:rPr>
              <a:t>Inicio:</a:t>
            </a:r>
          </a:p>
          <a:p>
            <a:r>
              <a:rPr lang="es-ES" sz="1136" b="1" dirty="0">
                <a:latin typeface="Courier New" panose="02070309020205020404" pitchFamily="49" charset="0"/>
              </a:rPr>
              <a:t>     </a:t>
            </a:r>
            <a:r>
              <a:rPr lang="es-ES" sz="1136" b="1" dirty="0" err="1">
                <a:latin typeface="Courier New" panose="02070309020205020404" pitchFamily="49" charset="0"/>
              </a:rPr>
              <a:t>bsf</a:t>
            </a:r>
            <a:r>
              <a:rPr lang="es-ES" sz="1136" b="1" dirty="0">
                <a:latin typeface="Courier New" panose="02070309020205020404" pitchFamily="49" charset="0"/>
              </a:rPr>
              <a:t>       STATUS,RP0     ; seleccionar banco 1 para su utilización</a:t>
            </a:r>
          </a:p>
          <a:p>
            <a:r>
              <a:rPr lang="es-ES" sz="1136" b="1" dirty="0">
                <a:latin typeface="Courier New" panose="02070309020205020404" pitchFamily="49" charset="0"/>
              </a:rPr>
              <a:t>     </a:t>
            </a:r>
            <a:r>
              <a:rPr lang="es-ES" sz="1136" b="1" dirty="0" err="1">
                <a:latin typeface="Courier New" panose="02070309020205020404" pitchFamily="49" charset="0"/>
              </a:rPr>
              <a:t>bcf</a:t>
            </a:r>
            <a:r>
              <a:rPr lang="es-ES" sz="1136" b="1" dirty="0">
                <a:latin typeface="Courier New" panose="02070309020205020404" pitchFamily="49" charset="0"/>
              </a:rPr>
              <a:t>       TRISB,0        ; Definir RB0 como salida</a:t>
            </a:r>
          </a:p>
          <a:p>
            <a:r>
              <a:rPr lang="es-ES" sz="1136" b="1" dirty="0">
                <a:latin typeface="Courier New" panose="02070309020205020404" pitchFamily="49" charset="0"/>
              </a:rPr>
              <a:t>     </a:t>
            </a:r>
            <a:r>
              <a:rPr lang="es-ES" sz="1136" b="1" dirty="0" err="1">
                <a:latin typeface="Courier New" panose="02070309020205020404" pitchFamily="49" charset="0"/>
              </a:rPr>
              <a:t>bcf</a:t>
            </a:r>
            <a:r>
              <a:rPr lang="es-ES" sz="1136" b="1" dirty="0">
                <a:latin typeface="Courier New" panose="02070309020205020404" pitchFamily="49" charset="0"/>
              </a:rPr>
              <a:t>       STATUS,RP0     ; Regresar al banco 0</a:t>
            </a:r>
          </a:p>
          <a:p>
            <a:endParaRPr lang="es-ES" sz="1136" b="1" dirty="0">
              <a:latin typeface="Courier New" panose="02070309020205020404" pitchFamily="49" charset="0"/>
            </a:endParaRPr>
          </a:p>
          <a:p>
            <a:r>
              <a:rPr lang="es-ES" sz="1136" b="1" dirty="0" err="1">
                <a:latin typeface="Courier New" panose="02070309020205020404" pitchFamily="49" charset="0"/>
              </a:rPr>
              <a:t>LoopPrincipal</a:t>
            </a:r>
            <a:r>
              <a:rPr lang="es-ES" sz="1136" b="1" dirty="0">
                <a:latin typeface="Courier New" panose="02070309020205020404" pitchFamily="49" charset="0"/>
              </a:rPr>
              <a:t>:		  ; Crear subrutina </a:t>
            </a:r>
            <a:r>
              <a:rPr lang="es-ES" sz="1136" b="1" dirty="0" err="1">
                <a:latin typeface="Courier New" panose="02070309020205020404" pitchFamily="49" charset="0"/>
              </a:rPr>
              <a:t>LoopEncendido</a:t>
            </a:r>
            <a:endParaRPr lang="es-ES" sz="1136" b="1" dirty="0">
              <a:latin typeface="Courier New" panose="02070309020205020404" pitchFamily="49" charset="0"/>
            </a:endParaRPr>
          </a:p>
          <a:p>
            <a:r>
              <a:rPr lang="es-ES" sz="1136" b="1" dirty="0">
                <a:latin typeface="Courier New" panose="02070309020205020404" pitchFamily="49" charset="0"/>
              </a:rPr>
              <a:t>     </a:t>
            </a:r>
            <a:r>
              <a:rPr lang="es-ES" sz="1136" b="1" dirty="0" err="1">
                <a:latin typeface="Courier New" panose="02070309020205020404" pitchFamily="49" charset="0"/>
              </a:rPr>
              <a:t>bsf</a:t>
            </a:r>
            <a:r>
              <a:rPr lang="es-ES" sz="1136" b="1" dirty="0">
                <a:latin typeface="Courier New" panose="02070309020205020404" pitchFamily="49" charset="0"/>
              </a:rPr>
              <a:t>       PORTB,0        ; Encendemos led conectado a RB0</a:t>
            </a:r>
          </a:p>
          <a:p>
            <a:endParaRPr lang="es-ES" sz="1136" b="1" dirty="0">
              <a:latin typeface="Courier New" panose="02070309020205020404" pitchFamily="49" charset="0"/>
            </a:endParaRPr>
          </a:p>
          <a:p>
            <a:r>
              <a:rPr lang="es-ES" sz="1136" b="1" dirty="0" err="1">
                <a:latin typeface="Courier New" panose="02070309020205020404" pitchFamily="49" charset="0"/>
              </a:rPr>
              <a:t>LoopEncendido</a:t>
            </a:r>
            <a:r>
              <a:rPr lang="es-ES" sz="1136" b="1" dirty="0">
                <a:latin typeface="Courier New" panose="02070309020205020404" pitchFamily="49" charset="0"/>
              </a:rPr>
              <a:t>:		  ; Crear subrutina </a:t>
            </a:r>
            <a:r>
              <a:rPr lang="es-ES" sz="1136" b="1" dirty="0" err="1">
                <a:latin typeface="Courier New" panose="02070309020205020404" pitchFamily="49" charset="0"/>
              </a:rPr>
              <a:t>LoopEncendido</a:t>
            </a:r>
            <a:endParaRPr lang="es-ES" sz="1136" b="1" dirty="0">
              <a:latin typeface="Courier New" panose="02070309020205020404" pitchFamily="49" charset="0"/>
            </a:endParaRPr>
          </a:p>
          <a:p>
            <a:r>
              <a:rPr lang="es-ES" sz="1136" b="1" dirty="0">
                <a:latin typeface="Courier New" panose="02070309020205020404" pitchFamily="49" charset="0"/>
              </a:rPr>
              <a:t>     </a:t>
            </a:r>
            <a:r>
              <a:rPr lang="es-ES" sz="1136" b="1" dirty="0" err="1">
                <a:latin typeface="Courier New" panose="02070309020205020404" pitchFamily="49" charset="0"/>
              </a:rPr>
              <a:t>decfsz</a:t>
            </a:r>
            <a:r>
              <a:rPr lang="es-ES" sz="1136" b="1" dirty="0">
                <a:latin typeface="Courier New" panose="02070309020205020404" pitchFamily="49" charset="0"/>
              </a:rPr>
              <a:t>    Delay1,f       ; Decremento Delay1 hasta llegar a cero</a:t>
            </a:r>
          </a:p>
          <a:p>
            <a:r>
              <a:rPr lang="es-ES" sz="1136" b="1" dirty="0">
                <a:latin typeface="Courier New" panose="02070309020205020404" pitchFamily="49" charset="0"/>
              </a:rPr>
              <a:t>     </a:t>
            </a:r>
            <a:r>
              <a:rPr lang="es-ES" sz="1136" b="1" dirty="0" err="1">
                <a:latin typeface="Courier New" panose="02070309020205020404" pitchFamily="49" charset="0"/>
              </a:rPr>
              <a:t>goto</a:t>
            </a:r>
            <a:r>
              <a:rPr lang="es-ES" sz="1136" b="1" dirty="0">
                <a:latin typeface="Courier New" panose="02070309020205020404" pitchFamily="49" charset="0"/>
              </a:rPr>
              <a:t>      </a:t>
            </a:r>
            <a:r>
              <a:rPr lang="es-ES" sz="1136" b="1" dirty="0" err="1">
                <a:latin typeface="Courier New" panose="02070309020205020404" pitchFamily="49" charset="0"/>
              </a:rPr>
              <a:t>LoopEncendido</a:t>
            </a:r>
            <a:r>
              <a:rPr lang="es-ES" sz="1136" b="1" dirty="0">
                <a:latin typeface="Courier New" panose="02070309020205020404" pitchFamily="49" charset="0"/>
              </a:rPr>
              <a:t>  ; Cada </a:t>
            </a:r>
            <a:r>
              <a:rPr lang="es-ES" sz="1136" b="1" dirty="0" err="1">
                <a:latin typeface="Courier New" panose="02070309020205020404" pitchFamily="49" charset="0"/>
              </a:rPr>
              <a:t>loop</a:t>
            </a:r>
            <a:r>
              <a:rPr lang="es-ES" sz="1136" b="1" dirty="0">
                <a:latin typeface="Courier New" panose="02070309020205020404" pitchFamily="49" charset="0"/>
              </a:rPr>
              <a:t> toma 3 ciclos de maquina * 256 </a:t>
            </a:r>
            <a:r>
              <a:rPr lang="es-ES" sz="1136" b="1" dirty="0" err="1">
                <a:latin typeface="Courier New" panose="02070309020205020404" pitchFamily="49" charset="0"/>
              </a:rPr>
              <a:t>loops</a:t>
            </a:r>
            <a:r>
              <a:rPr lang="es-ES" sz="1136" b="1" dirty="0">
                <a:latin typeface="Courier New" panose="02070309020205020404" pitchFamily="49" charset="0"/>
              </a:rPr>
              <a:t>= 768 instrucciones</a:t>
            </a:r>
          </a:p>
          <a:p>
            <a:r>
              <a:rPr lang="es-ES" sz="1136" b="1" dirty="0">
                <a:latin typeface="Courier New" panose="02070309020205020404" pitchFamily="49" charset="0"/>
              </a:rPr>
              <a:t>     </a:t>
            </a:r>
            <a:r>
              <a:rPr lang="es-ES" sz="1136" b="1" dirty="0" err="1">
                <a:latin typeface="Courier New" panose="02070309020205020404" pitchFamily="49" charset="0"/>
              </a:rPr>
              <a:t>decfsz</a:t>
            </a:r>
            <a:r>
              <a:rPr lang="es-ES" sz="1136" b="1" dirty="0">
                <a:latin typeface="Courier New" panose="02070309020205020404" pitchFamily="49" charset="0"/>
              </a:rPr>
              <a:t>    Delay2,f       ; el </a:t>
            </a:r>
            <a:r>
              <a:rPr lang="es-ES" sz="1136" b="1" dirty="0" err="1">
                <a:latin typeface="Courier New" panose="02070309020205020404" pitchFamily="49" charset="0"/>
              </a:rPr>
              <a:t>proximo</a:t>
            </a:r>
            <a:r>
              <a:rPr lang="es-ES" sz="1136" b="1" dirty="0">
                <a:latin typeface="Courier New" panose="02070309020205020404" pitchFamily="49" charset="0"/>
              </a:rPr>
              <a:t> </a:t>
            </a:r>
            <a:r>
              <a:rPr lang="es-ES" sz="1136" b="1" dirty="0" err="1">
                <a:latin typeface="Courier New" panose="02070309020205020404" pitchFamily="49" charset="0"/>
              </a:rPr>
              <a:t>loop</a:t>
            </a:r>
            <a:r>
              <a:rPr lang="es-ES" sz="1136" b="1" dirty="0">
                <a:latin typeface="Courier New" panose="02070309020205020404" pitchFamily="49" charset="0"/>
              </a:rPr>
              <a:t> toma 3 ciclos en volver al primer </a:t>
            </a:r>
            <a:r>
              <a:rPr lang="es-ES" sz="1136" b="1" dirty="0" err="1">
                <a:latin typeface="Courier New" panose="02070309020205020404" pitchFamily="49" charset="0"/>
              </a:rPr>
              <a:t>loop</a:t>
            </a:r>
            <a:r>
              <a:rPr lang="es-ES" sz="1136" b="1" dirty="0">
                <a:latin typeface="Courier New" panose="02070309020205020404" pitchFamily="49" charset="0"/>
              </a:rPr>
              <a:t>, </a:t>
            </a:r>
            <a:r>
              <a:rPr lang="es-ES" sz="1136" b="1" dirty="0" err="1">
                <a:latin typeface="Courier New" panose="02070309020205020404" pitchFamily="49" charset="0"/>
              </a:rPr>
              <a:t>asi</a:t>
            </a:r>
            <a:r>
              <a:rPr lang="es-ES" sz="1136" b="1" dirty="0">
                <a:latin typeface="Courier New" panose="02070309020205020404" pitchFamily="49" charset="0"/>
              </a:rPr>
              <a:t> 256 veces</a:t>
            </a:r>
          </a:p>
          <a:p>
            <a:r>
              <a:rPr lang="es-ES" sz="1136" b="1" dirty="0">
                <a:latin typeface="Courier New" panose="02070309020205020404" pitchFamily="49" charset="0"/>
              </a:rPr>
              <a:t>     </a:t>
            </a:r>
            <a:r>
              <a:rPr lang="es-ES" sz="1136" b="1" dirty="0" err="1">
                <a:latin typeface="Courier New" panose="02070309020205020404" pitchFamily="49" charset="0"/>
              </a:rPr>
              <a:t>goto</a:t>
            </a:r>
            <a:r>
              <a:rPr lang="es-ES" sz="1136" b="1" dirty="0">
                <a:latin typeface="Courier New" panose="02070309020205020404" pitchFamily="49" charset="0"/>
              </a:rPr>
              <a:t>      </a:t>
            </a:r>
            <a:r>
              <a:rPr lang="es-ES" sz="1136" b="1" dirty="0" err="1">
                <a:latin typeface="Courier New" panose="02070309020205020404" pitchFamily="49" charset="0"/>
              </a:rPr>
              <a:t>LoopEncendido</a:t>
            </a:r>
            <a:r>
              <a:rPr lang="es-ES" sz="1136" b="1" dirty="0">
                <a:latin typeface="Courier New" panose="02070309020205020404" pitchFamily="49" charset="0"/>
              </a:rPr>
              <a:t>  ; (768+3) * 256 = 197376 instrucciones / con ciclos de 1uSeg = 0.197 </a:t>
            </a:r>
            <a:r>
              <a:rPr lang="es-ES" sz="1136" b="1" dirty="0" err="1">
                <a:latin typeface="Courier New" panose="02070309020205020404" pitchFamily="49" charset="0"/>
              </a:rPr>
              <a:t>seg</a:t>
            </a:r>
            <a:endParaRPr lang="es-ES" sz="1136" b="1" dirty="0">
              <a:latin typeface="Courier New" panose="02070309020205020404" pitchFamily="49" charset="0"/>
            </a:endParaRPr>
          </a:p>
          <a:p>
            <a:r>
              <a:rPr lang="es-ES" sz="1136" b="1" dirty="0">
                <a:latin typeface="Courier New" panose="02070309020205020404" pitchFamily="49" charset="0"/>
              </a:rPr>
              <a:t>     </a:t>
            </a:r>
            <a:r>
              <a:rPr lang="es-ES" sz="1136" b="1" dirty="0" err="1">
                <a:latin typeface="Courier New" panose="02070309020205020404" pitchFamily="49" charset="0"/>
              </a:rPr>
              <a:t>bcf</a:t>
            </a:r>
            <a:r>
              <a:rPr lang="es-ES" sz="1136" b="1" dirty="0">
                <a:latin typeface="Courier New" panose="02070309020205020404" pitchFamily="49" charset="0"/>
              </a:rPr>
              <a:t>       PORTB,0        ; apagamos el led en RB0</a:t>
            </a:r>
          </a:p>
          <a:p>
            <a:endParaRPr lang="es-ES" sz="1136" b="1" dirty="0">
              <a:latin typeface="Courier New" panose="02070309020205020404" pitchFamily="49" charset="0"/>
            </a:endParaRPr>
          </a:p>
          <a:p>
            <a:r>
              <a:rPr lang="es-ES" sz="1136" b="1" dirty="0" err="1">
                <a:latin typeface="Courier New" panose="02070309020205020404" pitchFamily="49" charset="0"/>
              </a:rPr>
              <a:t>LoopApagado</a:t>
            </a:r>
            <a:r>
              <a:rPr lang="es-ES" sz="1136" b="1" dirty="0">
                <a:latin typeface="Courier New" panose="02070309020205020404" pitchFamily="49" charset="0"/>
              </a:rPr>
              <a:t>:		  ; Crear subrutina </a:t>
            </a:r>
            <a:r>
              <a:rPr lang="es-ES" sz="1136" b="1" dirty="0" err="1">
                <a:latin typeface="Courier New" panose="02070309020205020404" pitchFamily="49" charset="0"/>
              </a:rPr>
              <a:t>LoopApagado</a:t>
            </a:r>
            <a:endParaRPr lang="es-ES" sz="1136" b="1" dirty="0">
              <a:latin typeface="Courier New" panose="02070309020205020404" pitchFamily="49" charset="0"/>
            </a:endParaRPr>
          </a:p>
          <a:p>
            <a:r>
              <a:rPr lang="es-ES" sz="1136" b="1" dirty="0">
                <a:latin typeface="Courier New" panose="02070309020205020404" pitchFamily="49" charset="0"/>
              </a:rPr>
              <a:t>     </a:t>
            </a:r>
            <a:r>
              <a:rPr lang="es-ES" sz="1136" b="1" dirty="0" err="1">
                <a:latin typeface="Courier New" panose="02070309020205020404" pitchFamily="49" charset="0"/>
              </a:rPr>
              <a:t>decfsz</a:t>
            </a:r>
            <a:r>
              <a:rPr lang="es-ES" sz="1136" b="1" dirty="0">
                <a:latin typeface="Courier New" panose="02070309020205020404" pitchFamily="49" charset="0"/>
              </a:rPr>
              <a:t>    Delay1,f       ; hacemos el mismo retardo anterior</a:t>
            </a:r>
          </a:p>
          <a:p>
            <a:r>
              <a:rPr lang="es-ES" sz="1136" b="1" dirty="0">
                <a:latin typeface="Courier New" panose="02070309020205020404" pitchFamily="49" charset="0"/>
              </a:rPr>
              <a:t>     </a:t>
            </a:r>
            <a:r>
              <a:rPr lang="es-ES" sz="1136" b="1" dirty="0" err="1">
                <a:latin typeface="Courier New" panose="02070309020205020404" pitchFamily="49" charset="0"/>
              </a:rPr>
              <a:t>goto</a:t>
            </a:r>
            <a:r>
              <a:rPr lang="es-ES" sz="1136" b="1" dirty="0">
                <a:latin typeface="Courier New" panose="02070309020205020404" pitchFamily="49" charset="0"/>
              </a:rPr>
              <a:t>      </a:t>
            </a:r>
            <a:r>
              <a:rPr lang="es-ES" sz="1136" b="1" dirty="0" err="1">
                <a:latin typeface="Courier New" panose="02070309020205020404" pitchFamily="49" charset="0"/>
              </a:rPr>
              <a:t>LoopApagado</a:t>
            </a:r>
            <a:endParaRPr lang="es-ES" sz="1136" b="1" dirty="0">
              <a:latin typeface="Courier New" panose="02070309020205020404" pitchFamily="49" charset="0"/>
            </a:endParaRPr>
          </a:p>
          <a:p>
            <a:r>
              <a:rPr lang="es-ES" sz="1136" b="1" dirty="0">
                <a:latin typeface="Courier New" panose="02070309020205020404" pitchFamily="49" charset="0"/>
              </a:rPr>
              <a:t>     </a:t>
            </a:r>
            <a:r>
              <a:rPr lang="es-ES" sz="1136" b="1" dirty="0" err="1">
                <a:latin typeface="Courier New" panose="02070309020205020404" pitchFamily="49" charset="0"/>
              </a:rPr>
              <a:t>decfsz</a:t>
            </a:r>
            <a:r>
              <a:rPr lang="es-ES" sz="1136" b="1" dirty="0">
                <a:latin typeface="Courier New" panose="02070309020205020404" pitchFamily="49" charset="0"/>
              </a:rPr>
              <a:t>    Delay2,f</a:t>
            </a:r>
          </a:p>
          <a:p>
            <a:r>
              <a:rPr lang="es-ES" sz="1136" b="1" dirty="0">
                <a:latin typeface="Courier New" panose="02070309020205020404" pitchFamily="49" charset="0"/>
              </a:rPr>
              <a:t>     </a:t>
            </a:r>
            <a:r>
              <a:rPr lang="es-ES" sz="1136" b="1" dirty="0" err="1">
                <a:latin typeface="Courier New" panose="02070309020205020404" pitchFamily="49" charset="0"/>
              </a:rPr>
              <a:t>goto</a:t>
            </a:r>
            <a:r>
              <a:rPr lang="es-ES" sz="1136" b="1" dirty="0">
                <a:latin typeface="Courier New" panose="02070309020205020404" pitchFamily="49" charset="0"/>
              </a:rPr>
              <a:t>      </a:t>
            </a:r>
            <a:r>
              <a:rPr lang="es-ES" sz="1136" b="1" dirty="0" err="1">
                <a:latin typeface="Courier New" panose="02070309020205020404" pitchFamily="49" charset="0"/>
              </a:rPr>
              <a:t>LoopApagado</a:t>
            </a:r>
            <a:endParaRPr lang="es-ES" sz="1136" b="1" dirty="0">
              <a:latin typeface="Courier New" panose="02070309020205020404" pitchFamily="49" charset="0"/>
            </a:endParaRPr>
          </a:p>
          <a:p>
            <a:r>
              <a:rPr lang="es-ES" sz="1136" b="1" dirty="0">
                <a:latin typeface="Courier New" panose="02070309020205020404" pitchFamily="49" charset="0"/>
              </a:rPr>
              <a:t>     </a:t>
            </a:r>
            <a:r>
              <a:rPr lang="es-ES" sz="1136" b="1" dirty="0" err="1">
                <a:latin typeface="Courier New" panose="02070309020205020404" pitchFamily="49" charset="0"/>
              </a:rPr>
              <a:t>goto</a:t>
            </a:r>
            <a:r>
              <a:rPr lang="es-ES" sz="1136" b="1" dirty="0">
                <a:latin typeface="Courier New" panose="02070309020205020404" pitchFamily="49" charset="0"/>
              </a:rPr>
              <a:t>      </a:t>
            </a:r>
            <a:r>
              <a:rPr lang="es-ES" sz="1136" b="1" dirty="0" err="1">
                <a:latin typeface="Courier New" panose="02070309020205020404" pitchFamily="49" charset="0"/>
              </a:rPr>
              <a:t>LoopPrincipal</a:t>
            </a:r>
            <a:r>
              <a:rPr lang="es-ES" sz="1136" b="1" dirty="0">
                <a:latin typeface="Courier New" panose="02070309020205020404" pitchFamily="49" charset="0"/>
              </a:rPr>
              <a:t>   ; y volvemos todo de nuevo...</a:t>
            </a:r>
          </a:p>
          <a:p>
            <a:r>
              <a:rPr lang="es-ES" sz="1136" b="1" dirty="0">
                <a:latin typeface="Courier New" panose="02070309020205020404" pitchFamily="49" charset="0"/>
              </a:rPr>
              <a:t>     </a:t>
            </a:r>
            <a:r>
              <a:rPr lang="es-ES" sz="1136" b="1" dirty="0" err="1">
                <a:latin typeface="Courier New" panose="02070309020205020404" pitchFamily="49" charset="0"/>
              </a:rPr>
              <a:t>end</a:t>
            </a:r>
            <a:endParaRPr lang="es-ES" sz="1136" b="1" dirty="0">
              <a:latin typeface="Courier New" panose="02070309020205020404" pitchFamily="49" charset="0"/>
            </a:endParaRPr>
          </a:p>
        </p:txBody>
      </p:sp>
    </p:spTree>
    <p:extLst>
      <p:ext uri="{BB962C8B-B14F-4D97-AF65-F5344CB8AC3E}">
        <p14:creationId xmlns:p14="http://schemas.microsoft.com/office/powerpoint/2010/main" val="42818350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18" y="274637"/>
            <a:ext cx="8664982" cy="626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3950" y="5418137"/>
            <a:ext cx="371475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5769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9500" y="1600200"/>
            <a:ext cx="8229600" cy="5456237"/>
          </a:xfrm>
        </p:spPr>
        <p:txBody>
          <a:bodyPr>
            <a:noAutofit/>
          </a:bodyPr>
          <a:lstStyle/>
          <a:p>
            <a:pPr marL="0" indent="0">
              <a:buNone/>
            </a:pPr>
            <a:r>
              <a:rPr lang="es-AR" sz="2000" b="1" dirty="0"/>
              <a:t>Memoria Central o Interna: </a:t>
            </a:r>
            <a:r>
              <a:rPr lang="es-AR" sz="2000" dirty="0"/>
              <a:t> En los dispositivos que la forma, se encuentran los programas que debe utilizar el sistema </a:t>
            </a:r>
            <a:r>
              <a:rPr lang="es-AR" sz="2000" dirty="0" err="1"/>
              <a:t>microprogramable</a:t>
            </a:r>
            <a:r>
              <a:rPr lang="es-AR" sz="2000" dirty="0"/>
              <a:t>, los datos necesarios y los resultados que se generan.</a:t>
            </a:r>
          </a:p>
          <a:p>
            <a:pPr marL="0" indent="0">
              <a:buNone/>
            </a:pPr>
            <a:endParaRPr lang="es-AR" sz="2000" b="1" dirty="0"/>
          </a:p>
          <a:p>
            <a:pPr marL="0" indent="0">
              <a:buNone/>
            </a:pPr>
            <a:r>
              <a:rPr lang="es-AR" sz="2000" b="1" dirty="0"/>
              <a:t>Unidad de entrada/salida: </a:t>
            </a:r>
            <a:r>
              <a:rPr lang="es-MX" sz="2000" dirty="0"/>
              <a:t>P</a:t>
            </a:r>
            <a:r>
              <a:rPr lang="es-AR" sz="2000" dirty="0" err="1"/>
              <a:t>ermite</a:t>
            </a:r>
            <a:r>
              <a:rPr lang="es-AR" sz="2000" dirty="0"/>
              <a:t> la comunicación del sistema </a:t>
            </a:r>
            <a:r>
              <a:rPr lang="es-AR" sz="2000" dirty="0" err="1"/>
              <a:t>microprogramable</a:t>
            </a:r>
            <a:r>
              <a:rPr lang="es-AR" sz="2000" dirty="0"/>
              <a:t> con el exterior. Su función fundamental es la de adaptar las diferentes velocidades y códigos utilizados por los elementos externos del sistema y el interior.</a:t>
            </a:r>
            <a:endParaRPr lang="es-ES" sz="2000" dirty="0"/>
          </a:p>
          <a:p>
            <a:pPr marL="0" indent="0">
              <a:buNone/>
            </a:pPr>
            <a:r>
              <a:rPr lang="es-AR" sz="2000" dirty="0"/>
              <a:t> </a:t>
            </a:r>
            <a:endParaRPr lang="es-ES" sz="2000" dirty="0"/>
          </a:p>
          <a:p>
            <a:pPr marL="0" indent="0">
              <a:buNone/>
            </a:pPr>
            <a:r>
              <a:rPr lang="es-AR" sz="2000" b="1" dirty="0"/>
              <a:t>Periféricos: </a:t>
            </a:r>
            <a:r>
              <a:rPr lang="es-MX" sz="2000" dirty="0"/>
              <a:t>N</a:t>
            </a:r>
            <a:r>
              <a:rPr lang="es-AR" sz="2000" dirty="0"/>
              <a:t>o forman parte del sistema </a:t>
            </a:r>
            <a:r>
              <a:rPr lang="es-AR" sz="2000" dirty="0" err="1"/>
              <a:t>microprogramable</a:t>
            </a:r>
            <a:r>
              <a:rPr lang="es-AR" sz="2000" dirty="0"/>
              <a:t>. Es un conjunto de dispositivos que realizan un trabajo en el exterior del sistema. </a:t>
            </a:r>
          </a:p>
          <a:p>
            <a:pPr marL="0" indent="0">
              <a:buNone/>
            </a:pPr>
            <a:r>
              <a:rPr lang="es-AR" sz="2000" dirty="0"/>
              <a:t>Estos periféricos pueden ser de entrada o de salida, aunque existen algunos que realizan ambas. </a:t>
            </a:r>
          </a:p>
          <a:p>
            <a:pPr marL="0" indent="0">
              <a:buNone/>
            </a:pPr>
            <a:r>
              <a:rPr lang="es-AR" sz="2000" dirty="0"/>
              <a:t>Un sistema </a:t>
            </a:r>
            <a:r>
              <a:rPr lang="es-AR" sz="2000" dirty="0" err="1"/>
              <a:t>microprogramable</a:t>
            </a:r>
            <a:r>
              <a:rPr lang="es-AR" sz="2000" dirty="0"/>
              <a:t> puede controlar una multitud de dispositivos de manera que también pueden considerarse periféricos un motor eléctrico, una electroválvula, un sensor de movimiento, un brazo robot, etc. </a:t>
            </a:r>
            <a:endParaRPr lang="es-ES" sz="2000" dirty="0"/>
          </a:p>
        </p:txBody>
      </p:sp>
      <p:sp>
        <p:nvSpPr>
          <p:cNvPr id="4" name="Título 1"/>
          <p:cNvSpPr>
            <a:spLocks noGrp="1"/>
          </p:cNvSpPr>
          <p:nvPr>
            <p:ph type="title"/>
          </p:nvPr>
        </p:nvSpPr>
        <p:spPr>
          <a:xfrm>
            <a:off x="457200" y="274637"/>
            <a:ext cx="9690100" cy="1143000"/>
          </a:xfrm>
        </p:spPr>
        <p:txBody>
          <a:bodyPr vert="horz" lIns="91440" tIns="45720" rIns="91440" bIns="45720" rtlCol="0" anchor="ctr">
            <a:normAutofit fontScale="90000"/>
          </a:bodyPr>
          <a:lstStyle/>
          <a:p>
            <a:r>
              <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Estructura Básica de un </a:t>
            </a:r>
            <a:r>
              <a:rPr lang="es-ES" sz="4397" b="1" i="1" dirty="0" err="1">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Microprogramable</a:t>
            </a:r>
            <a:endPar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8510850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68845" y="973662"/>
            <a:ext cx="6942729" cy="4887050"/>
          </a:xfrm>
          <a:prstGeom prst="rect">
            <a:avLst/>
          </a:prstGeom>
        </p:spPr>
      </p:pic>
    </p:spTree>
    <p:extLst>
      <p:ext uri="{BB962C8B-B14F-4D97-AF65-F5344CB8AC3E}">
        <p14:creationId xmlns:p14="http://schemas.microsoft.com/office/powerpoint/2010/main" val="2610835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2713037"/>
            <a:ext cx="10693400"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b="1" dirty="0">
                <a:solidFill>
                  <a:srgbClr val="FF0000"/>
                </a:solidFill>
                <a:effectLst>
                  <a:outerShdw blurRad="38100" dist="38100" dir="2700000" algn="tl">
                    <a:srgbClr val="000000">
                      <a:alpha val="43137"/>
                    </a:srgbClr>
                  </a:outerShdw>
                </a:effectLst>
              </a:rPr>
              <a:t>Primer TP (Manejo con </a:t>
            </a:r>
            <a:r>
              <a:rPr lang="es-ES" b="1" dirty="0" err="1">
                <a:solidFill>
                  <a:srgbClr val="FF0000"/>
                </a:solidFill>
                <a:effectLst>
                  <a:outerShdw blurRad="38100" dist="38100" dir="2700000" algn="tl">
                    <a:srgbClr val="000000">
                      <a:alpha val="43137"/>
                    </a:srgbClr>
                  </a:outerShdw>
                </a:effectLst>
              </a:rPr>
              <a:t>display</a:t>
            </a:r>
            <a:r>
              <a:rPr lang="es-ES" b="1" dirty="0">
                <a:solidFill>
                  <a:srgbClr val="FF0000"/>
                </a:solidFill>
                <a:effectLst>
                  <a:outerShdw blurRad="38100" dist="38100" dir="2700000" algn="tl">
                    <a:srgbClr val="000000">
                      <a:alpha val="43137"/>
                    </a:srgbClr>
                  </a:outerShdw>
                </a:effectLst>
              </a:rPr>
              <a:t>)</a:t>
            </a:r>
          </a:p>
          <a:p>
            <a:r>
              <a:rPr lang="es-ES" b="1" dirty="0">
                <a:solidFill>
                  <a:srgbClr val="FF0000"/>
                </a:solidFill>
                <a:effectLst>
                  <a:outerShdw blurRad="38100" dist="38100" dir="2700000" algn="tl">
                    <a:srgbClr val="000000">
                      <a:alpha val="43137"/>
                    </a:srgbClr>
                  </a:outerShdw>
                </a:effectLst>
              </a:rPr>
              <a:t>Contadores</a:t>
            </a:r>
          </a:p>
        </p:txBody>
      </p:sp>
    </p:spTree>
    <p:extLst>
      <p:ext uri="{BB962C8B-B14F-4D97-AF65-F5344CB8AC3E}">
        <p14:creationId xmlns:p14="http://schemas.microsoft.com/office/powerpoint/2010/main" val="23634553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079500" y="198437"/>
            <a:ext cx="5390771" cy="1754326"/>
          </a:xfrm>
          <a:prstGeom prst="rect">
            <a:avLst/>
          </a:prstGeom>
          <a:noFill/>
        </p:spPr>
        <p:txBody>
          <a:bodyPr wrap="none" rtlCol="0">
            <a:spAutoFit/>
          </a:bodyPr>
          <a:lstStyle/>
          <a:p>
            <a:pPr marL="342900" indent="-342900">
              <a:buFont typeface="+mj-lt"/>
              <a:buAutoNum type="arabicPeriod"/>
            </a:pPr>
            <a:r>
              <a:rPr lang="es-ES" i="1" dirty="0">
                <a:effectLst>
                  <a:outerShdw blurRad="38100" dist="38100" dir="2700000" algn="tl">
                    <a:srgbClr val="000000">
                      <a:alpha val="43137"/>
                    </a:srgbClr>
                  </a:outerShdw>
                </a:effectLst>
              </a:rPr>
              <a:t>Descripción del TP</a:t>
            </a:r>
          </a:p>
          <a:p>
            <a:pPr marL="342900" indent="-342900">
              <a:buFont typeface="+mj-lt"/>
              <a:buAutoNum type="arabicPeriod"/>
            </a:pPr>
            <a:r>
              <a:rPr lang="es-ES" i="1" dirty="0">
                <a:effectLst>
                  <a:outerShdw blurRad="38100" dist="38100" dir="2700000" algn="tl">
                    <a:srgbClr val="000000">
                      <a:alpha val="43137"/>
                    </a:srgbClr>
                  </a:outerShdw>
                </a:effectLst>
              </a:rPr>
              <a:t>Circuito </a:t>
            </a:r>
            <a:r>
              <a:rPr lang="es-ES" i="1" dirty="0" err="1">
                <a:effectLst>
                  <a:outerShdw blurRad="38100" dist="38100" dir="2700000" algn="tl">
                    <a:srgbClr val="000000">
                      <a:alpha val="43137"/>
                    </a:srgbClr>
                  </a:outerShdw>
                </a:effectLst>
              </a:rPr>
              <a:t>Electrico</a:t>
            </a:r>
            <a:endParaRPr lang="es-ES" i="1" dirty="0">
              <a:effectLst>
                <a:outerShdw blurRad="38100" dist="38100" dir="2700000" algn="tl">
                  <a:srgbClr val="000000">
                    <a:alpha val="43137"/>
                  </a:srgbClr>
                </a:outerShdw>
              </a:effectLst>
            </a:endParaRPr>
          </a:p>
          <a:p>
            <a:pPr marL="342900" indent="-342900">
              <a:buFont typeface="+mj-lt"/>
              <a:buAutoNum type="arabicPeriod"/>
            </a:pPr>
            <a:r>
              <a:rPr lang="es-ES" i="1" dirty="0">
                <a:effectLst>
                  <a:outerShdw blurRad="38100" dist="38100" dir="2700000" algn="tl">
                    <a:srgbClr val="000000">
                      <a:alpha val="43137"/>
                    </a:srgbClr>
                  </a:outerShdw>
                </a:effectLst>
              </a:rPr>
              <a:t>Diagrama global</a:t>
            </a:r>
          </a:p>
          <a:p>
            <a:pPr marL="342900" indent="-342900">
              <a:buFont typeface="+mj-lt"/>
              <a:buAutoNum type="arabicPeriod"/>
            </a:pPr>
            <a:r>
              <a:rPr lang="es-ES" i="1" dirty="0">
                <a:effectLst>
                  <a:outerShdw blurRad="38100" dist="38100" dir="2700000" algn="tl">
                    <a:srgbClr val="000000">
                      <a:alpha val="43137"/>
                    </a:srgbClr>
                  </a:outerShdw>
                </a:effectLst>
              </a:rPr>
              <a:t>Diagrama Detallado</a:t>
            </a:r>
          </a:p>
          <a:p>
            <a:pPr marL="342900" indent="-342900">
              <a:buFont typeface="+mj-lt"/>
              <a:buAutoNum type="arabicPeriod"/>
            </a:pPr>
            <a:r>
              <a:rPr lang="es-ES" i="1" dirty="0">
                <a:effectLst>
                  <a:outerShdw blurRad="38100" dist="38100" dir="2700000" algn="tl">
                    <a:srgbClr val="000000">
                      <a:alpha val="43137"/>
                    </a:srgbClr>
                  </a:outerShdw>
                </a:effectLst>
              </a:rPr>
              <a:t>Codificación con descripción de bloque y sentencias</a:t>
            </a:r>
          </a:p>
          <a:p>
            <a:pPr marL="342900" indent="-342900">
              <a:buFont typeface="+mj-lt"/>
              <a:buAutoNum type="arabicPeriod"/>
            </a:pPr>
            <a:r>
              <a:rPr lang="es-ES" i="1" dirty="0">
                <a:effectLst>
                  <a:outerShdw blurRad="38100" dist="38100" dir="2700000" algn="tl">
                    <a:srgbClr val="000000">
                      <a:alpha val="43137"/>
                    </a:srgbClr>
                  </a:outerShdw>
                </a:effectLst>
              </a:rPr>
              <a:t>Prueba </a:t>
            </a:r>
            <a:r>
              <a:rPr lang="es-ES" i="1" dirty="0" err="1">
                <a:effectLst>
                  <a:outerShdw blurRad="38100" dist="38100" dir="2700000" algn="tl">
                    <a:srgbClr val="000000">
                      <a:alpha val="43137"/>
                    </a:srgbClr>
                  </a:outerShdw>
                </a:effectLst>
              </a:rPr>
              <a:t>Proteus</a:t>
            </a:r>
            <a:endParaRPr lang="es-AR" i="1" dirty="0">
              <a:effectLst>
                <a:outerShdw blurRad="38100" dist="38100" dir="2700000" algn="tl">
                  <a:srgbClr val="000000">
                    <a:alpha val="43137"/>
                  </a:srgbClr>
                </a:outerShdw>
              </a:effectLst>
            </a:endParaRPr>
          </a:p>
        </p:txBody>
      </p:sp>
      <p:sp>
        <p:nvSpPr>
          <p:cNvPr id="3" name="2 CuadroTexto"/>
          <p:cNvSpPr txBox="1"/>
          <p:nvPr/>
        </p:nvSpPr>
        <p:spPr>
          <a:xfrm>
            <a:off x="622300" y="1874837"/>
            <a:ext cx="9677400" cy="5632311"/>
          </a:xfrm>
          <a:prstGeom prst="rect">
            <a:avLst/>
          </a:prstGeom>
          <a:noFill/>
        </p:spPr>
        <p:txBody>
          <a:bodyPr wrap="square" rtlCol="0">
            <a:spAutoFit/>
          </a:bodyPr>
          <a:lstStyle/>
          <a:p>
            <a:r>
              <a:rPr lang="es-AR" dirty="0">
                <a:effectLst>
                  <a:outerShdw blurRad="38100" dist="38100" dir="2700000" algn="tl">
                    <a:srgbClr val="000000">
                      <a:alpha val="43137"/>
                    </a:srgbClr>
                  </a:outerShdw>
                </a:effectLst>
              </a:rPr>
              <a:t>A continuación se publica los </a:t>
            </a:r>
            <a:r>
              <a:rPr lang="es-AR" dirty="0" err="1">
                <a:effectLst>
                  <a:outerShdw blurRad="38100" dist="38100" dir="2700000" algn="tl">
                    <a:srgbClr val="000000">
                      <a:alpha val="43137"/>
                    </a:srgbClr>
                  </a:outerShdw>
                </a:effectLst>
              </a:rPr>
              <a:t>achivos</a:t>
            </a:r>
            <a:r>
              <a:rPr lang="es-AR" dirty="0">
                <a:effectLst>
                  <a:outerShdw blurRad="38100" dist="38100" dir="2700000" algn="tl">
                    <a:srgbClr val="000000">
                      <a:alpha val="43137"/>
                    </a:srgbClr>
                  </a:outerShdw>
                </a:effectLst>
              </a:rPr>
              <a:t> con la programación y el simulador </a:t>
            </a:r>
            <a:r>
              <a:rPr lang="es-AR" dirty="0" err="1">
                <a:effectLst>
                  <a:outerShdw blurRad="38100" dist="38100" dir="2700000" algn="tl">
                    <a:srgbClr val="000000">
                      <a:alpha val="43137"/>
                    </a:srgbClr>
                  </a:outerShdw>
                </a:effectLst>
              </a:rPr>
              <a:t>Proteus</a:t>
            </a:r>
            <a:r>
              <a:rPr lang="es-AR" dirty="0">
                <a:effectLst>
                  <a:outerShdw blurRad="38100" dist="38100" dir="2700000" algn="tl">
                    <a:srgbClr val="000000">
                      <a:alpha val="43137"/>
                    </a:srgbClr>
                  </a:outerShdw>
                </a:effectLst>
              </a:rPr>
              <a:t> para probar el programa. de acuerdo a lo </a:t>
            </a:r>
            <a:r>
              <a:rPr lang="es-AR" dirty="0" err="1">
                <a:effectLst>
                  <a:outerShdw blurRad="38100" dist="38100" dir="2700000" algn="tl">
                    <a:srgbClr val="000000">
                      <a:alpha val="43137"/>
                    </a:srgbClr>
                  </a:outerShdw>
                </a:effectLst>
              </a:rPr>
              <a:t>dasarrollado</a:t>
            </a:r>
            <a:r>
              <a:rPr lang="es-AR" dirty="0">
                <a:effectLst>
                  <a:outerShdw blurRad="38100" dist="38100" dir="2700000" algn="tl">
                    <a:srgbClr val="000000">
                      <a:alpha val="43137"/>
                    </a:srgbClr>
                  </a:outerShdw>
                </a:effectLst>
              </a:rPr>
              <a:t> en clase.</a:t>
            </a:r>
          </a:p>
          <a:p>
            <a:r>
              <a:rPr lang="es-AR" u="sng" dirty="0">
                <a:effectLst>
                  <a:outerShdw blurRad="38100" dist="38100" dir="2700000" algn="tl">
                    <a:srgbClr val="000000">
                      <a:alpha val="43137"/>
                    </a:srgbClr>
                  </a:outerShdw>
                </a:effectLst>
                <a:hlinkClick r:id="rId2"/>
              </a:rPr>
              <a:t>Diagramas de flujo.vsd (78336)</a:t>
            </a:r>
            <a:br>
              <a:rPr lang="es-AR" dirty="0">
                <a:effectLst>
                  <a:outerShdw blurRad="38100" dist="38100" dir="2700000" algn="tl">
                    <a:srgbClr val="000000">
                      <a:alpha val="43137"/>
                    </a:srgbClr>
                  </a:outerShdw>
                </a:effectLst>
              </a:rPr>
            </a:br>
            <a:r>
              <a:rPr lang="es-AR" u="sng" dirty="0">
                <a:effectLst>
                  <a:outerShdw blurRad="38100" dist="38100" dir="2700000" algn="tl">
                    <a:srgbClr val="000000">
                      <a:alpha val="43137"/>
                    </a:srgbClr>
                  </a:outerShdw>
                </a:effectLst>
                <a:hlinkClick r:id="rId3"/>
              </a:rPr>
              <a:t>Proyecto 1.pdsprj (15136)</a:t>
            </a:r>
            <a:br>
              <a:rPr lang="es-AR" dirty="0">
                <a:effectLst>
                  <a:outerShdw blurRad="38100" dist="38100" dir="2700000" algn="tl">
                    <a:srgbClr val="000000">
                      <a:alpha val="43137"/>
                    </a:srgbClr>
                  </a:outerShdw>
                </a:effectLst>
              </a:rPr>
            </a:br>
            <a:r>
              <a:rPr lang="es-AR" u="sng" dirty="0">
                <a:effectLst>
                  <a:outerShdw blurRad="38100" dist="38100" dir="2700000" algn="tl">
                    <a:srgbClr val="000000">
                      <a:alpha val="43137"/>
                    </a:srgbClr>
                  </a:outerShdw>
                </a:effectLst>
                <a:hlinkClick r:id="rId4"/>
              </a:rPr>
              <a:t>TP-turnos-solucion.asm (2732)</a:t>
            </a:r>
            <a:endParaRPr lang="es-AR" dirty="0">
              <a:effectLst>
                <a:outerShdw blurRad="38100" dist="38100" dir="2700000" algn="tl">
                  <a:srgbClr val="000000">
                    <a:alpha val="43137"/>
                  </a:srgbClr>
                </a:outerShdw>
              </a:effectLst>
            </a:endParaRPr>
          </a:p>
          <a:p>
            <a:r>
              <a:rPr lang="es-AR" dirty="0">
                <a:effectLst>
                  <a:outerShdw blurRad="38100" dist="38100" dir="2700000" algn="tl">
                    <a:srgbClr val="000000">
                      <a:alpha val="43137"/>
                    </a:srgbClr>
                  </a:outerShdw>
                </a:effectLst>
              </a:rPr>
              <a:t>Descripción del TP.  </a:t>
            </a:r>
            <a:r>
              <a:rPr lang="es-AR" u="sng" dirty="0">
                <a:effectLst>
                  <a:outerShdw blurRad="38100" dist="38100" dir="2700000" algn="tl">
                    <a:srgbClr val="000000">
                      <a:alpha val="43137"/>
                    </a:srgbClr>
                  </a:outerShdw>
                </a:effectLst>
                <a:hlinkClick r:id="rId5"/>
              </a:rPr>
              <a:t>TP turnos.doc (97792)</a:t>
            </a:r>
            <a:endParaRPr lang="es-AR" dirty="0">
              <a:effectLst>
                <a:outerShdw blurRad="38100" dist="38100" dir="2700000" algn="tl">
                  <a:srgbClr val="000000">
                    <a:alpha val="43137"/>
                  </a:srgbClr>
                </a:outerShdw>
              </a:effectLst>
            </a:endParaRPr>
          </a:p>
          <a:p>
            <a:r>
              <a:rPr lang="es-AR" dirty="0">
                <a:effectLst>
                  <a:outerShdw blurRad="38100" dist="38100" dir="2700000" algn="tl">
                    <a:srgbClr val="000000">
                      <a:alpha val="43137"/>
                    </a:srgbClr>
                  </a:outerShdw>
                </a:effectLst>
              </a:rPr>
              <a:t>Se solicita efectuar las siguientes actividades.</a:t>
            </a:r>
          </a:p>
          <a:p>
            <a:r>
              <a:rPr lang="es-AR" dirty="0">
                <a:effectLst>
                  <a:outerShdw blurRad="38100" dist="38100" dir="2700000" algn="tl">
                    <a:srgbClr val="000000">
                      <a:alpha val="43137"/>
                    </a:srgbClr>
                  </a:outerShdw>
                </a:effectLst>
              </a:rPr>
              <a:t>1.- Proyecto en </a:t>
            </a:r>
            <a:r>
              <a:rPr lang="es-AR" dirty="0" err="1">
                <a:effectLst>
                  <a:outerShdw blurRad="38100" dist="38100" dir="2700000" algn="tl">
                    <a:srgbClr val="000000">
                      <a:alpha val="43137"/>
                    </a:srgbClr>
                  </a:outerShdw>
                </a:effectLst>
              </a:rPr>
              <a:t>MPLab</a:t>
            </a:r>
            <a:endParaRPr lang="es-AR" dirty="0">
              <a:effectLst>
                <a:outerShdw blurRad="38100" dist="38100" dir="2700000" algn="tl">
                  <a:srgbClr val="000000">
                    <a:alpha val="43137"/>
                  </a:srgbClr>
                </a:outerShdw>
              </a:effectLst>
            </a:endParaRPr>
          </a:p>
          <a:p>
            <a:r>
              <a:rPr lang="es-AR" dirty="0">
                <a:effectLst>
                  <a:outerShdw blurRad="38100" dist="38100" dir="2700000" algn="tl">
                    <a:srgbClr val="000000">
                      <a:alpha val="43137"/>
                    </a:srgbClr>
                  </a:outerShdw>
                </a:effectLst>
              </a:rPr>
              <a:t>2.- Generar la descripción funcional de la programación del programa TP-turnos.asm</a:t>
            </a:r>
          </a:p>
          <a:p>
            <a:r>
              <a:rPr lang="es-AR" dirty="0">
                <a:effectLst>
                  <a:outerShdw blurRad="38100" dist="38100" dir="2700000" algn="tl">
                    <a:srgbClr val="000000">
                      <a:alpha val="43137"/>
                    </a:srgbClr>
                  </a:outerShdw>
                </a:effectLst>
              </a:rPr>
              <a:t>3.- Mediante la utilización de la IDE </a:t>
            </a:r>
            <a:r>
              <a:rPr lang="es-AR" dirty="0" err="1">
                <a:effectLst>
                  <a:outerShdw blurRad="38100" dist="38100" dir="2700000" algn="tl">
                    <a:srgbClr val="000000">
                      <a:alpha val="43137"/>
                    </a:srgbClr>
                  </a:outerShdw>
                </a:effectLst>
              </a:rPr>
              <a:t>MPLab</a:t>
            </a:r>
            <a:r>
              <a:rPr lang="es-AR" dirty="0">
                <a:effectLst>
                  <a:outerShdw blurRad="38100" dist="38100" dir="2700000" algn="tl">
                    <a:srgbClr val="000000">
                      <a:alpha val="43137"/>
                    </a:srgbClr>
                  </a:outerShdw>
                </a:effectLst>
              </a:rPr>
              <a:t> efectuar la ejecución paso a paso del programa mostrando la variación de los valores de las variables para efectuar la validación funcional de la solución presentada.</a:t>
            </a:r>
          </a:p>
          <a:p>
            <a:r>
              <a:rPr lang="es-AR" dirty="0">
                <a:effectLst>
                  <a:outerShdw blurRad="38100" dist="38100" dir="2700000" algn="tl">
                    <a:srgbClr val="000000">
                      <a:alpha val="43137"/>
                    </a:srgbClr>
                  </a:outerShdw>
                </a:effectLst>
              </a:rPr>
              <a:t>4.- </a:t>
            </a:r>
            <a:r>
              <a:rPr lang="es-AR" dirty="0" err="1">
                <a:effectLst>
                  <a:outerShdw blurRad="38100" dist="38100" dir="2700000" algn="tl">
                    <a:srgbClr val="000000">
                      <a:alpha val="43137"/>
                    </a:srgbClr>
                  </a:outerShdw>
                </a:effectLst>
              </a:rPr>
              <a:t>Mediate</a:t>
            </a:r>
            <a:r>
              <a:rPr lang="es-AR" dirty="0">
                <a:effectLst>
                  <a:outerShdw blurRad="38100" dist="38100" dir="2700000" algn="tl">
                    <a:srgbClr val="000000">
                      <a:alpha val="43137"/>
                    </a:srgbClr>
                  </a:outerShdw>
                </a:effectLst>
              </a:rPr>
              <a:t> el simulador </a:t>
            </a:r>
            <a:r>
              <a:rPr lang="es-AR" dirty="0" err="1">
                <a:effectLst>
                  <a:outerShdw blurRad="38100" dist="38100" dir="2700000" algn="tl">
                    <a:srgbClr val="000000">
                      <a:alpha val="43137"/>
                    </a:srgbClr>
                  </a:outerShdw>
                </a:effectLst>
              </a:rPr>
              <a:t>Proteus</a:t>
            </a:r>
            <a:r>
              <a:rPr lang="es-AR" dirty="0">
                <a:effectLst>
                  <a:outerShdw blurRad="38100" dist="38100" dir="2700000" algn="tl">
                    <a:srgbClr val="000000">
                      <a:alpha val="43137"/>
                    </a:srgbClr>
                  </a:outerShdw>
                </a:effectLst>
              </a:rPr>
              <a:t> se </a:t>
            </a:r>
            <a:r>
              <a:rPr lang="es-AR" dirty="0" err="1">
                <a:effectLst>
                  <a:outerShdw blurRad="38100" dist="38100" dir="2700000" algn="tl">
                    <a:srgbClr val="000000">
                      <a:alpha val="43137"/>
                    </a:srgbClr>
                  </a:outerShdw>
                </a:effectLst>
              </a:rPr>
              <a:t>procedera</a:t>
            </a:r>
            <a:r>
              <a:rPr lang="es-AR" dirty="0">
                <a:effectLst>
                  <a:outerShdw blurRad="38100" dist="38100" dir="2700000" algn="tl">
                    <a:srgbClr val="000000">
                      <a:alpha val="43137"/>
                    </a:srgbClr>
                  </a:outerShdw>
                </a:effectLst>
              </a:rPr>
              <a:t> a efectuar la prueba de la solución presentada (el contador de turnos debe comenzar con el valor inicial 00</a:t>
            </a:r>
          </a:p>
          <a:p>
            <a:r>
              <a:rPr lang="es-AR" dirty="0">
                <a:effectLst>
                  <a:outerShdw blurRad="38100" dist="38100" dir="2700000" algn="tl">
                    <a:srgbClr val="000000">
                      <a:alpha val="43137"/>
                    </a:srgbClr>
                  </a:outerShdw>
                </a:effectLst>
              </a:rPr>
              <a:t>4.- en los puntos 3 y 4 se deberá efectuar las capturas de pantallas que evidencie la actividad solicitada con los comentario de la representación de la misma.</a:t>
            </a:r>
          </a:p>
          <a:p>
            <a:r>
              <a:rPr lang="es-AR" dirty="0">
                <a:effectLst>
                  <a:outerShdw blurRad="38100" dist="38100" dir="2700000" algn="tl">
                    <a:srgbClr val="000000">
                      <a:alpha val="43137"/>
                    </a:srgbClr>
                  </a:outerShdw>
                </a:effectLst>
              </a:rPr>
              <a:t>5.- Si </a:t>
            </a:r>
            <a:r>
              <a:rPr lang="es-AR" dirty="0" err="1">
                <a:effectLst>
                  <a:outerShdw blurRad="38100" dist="38100" dir="2700000" algn="tl">
                    <a:srgbClr val="000000">
                      <a:alpha val="43137"/>
                    </a:srgbClr>
                  </a:outerShdw>
                </a:effectLst>
              </a:rPr>
              <a:t>hubere</a:t>
            </a:r>
            <a:r>
              <a:rPr lang="es-AR" dirty="0">
                <a:effectLst>
                  <a:outerShdw blurRad="38100" dist="38100" dir="2700000" algn="tl">
                    <a:srgbClr val="000000">
                      <a:alpha val="43137"/>
                    </a:srgbClr>
                  </a:outerShdw>
                </a:effectLst>
              </a:rPr>
              <a:t> que efectuar algún ajuste funcional </a:t>
            </a:r>
          </a:p>
          <a:p>
            <a:r>
              <a:rPr lang="es-AR" dirty="0">
                <a:solidFill>
                  <a:srgbClr val="FF0000"/>
                </a:solidFill>
                <a:effectLst>
                  <a:outerShdw blurRad="38100" dist="38100" dir="2700000" algn="tl">
                    <a:srgbClr val="000000">
                      <a:alpha val="43137"/>
                    </a:srgbClr>
                  </a:outerShdw>
                </a:effectLst>
              </a:rPr>
              <a:t>6.- Responder </a:t>
            </a:r>
          </a:p>
          <a:p>
            <a:pPr marL="342900" indent="-342900">
              <a:buAutoNum type="alphaLcParenR"/>
            </a:pPr>
            <a:r>
              <a:rPr lang="es-AR" dirty="0">
                <a:solidFill>
                  <a:srgbClr val="FF0000"/>
                </a:solidFill>
                <a:effectLst>
                  <a:outerShdw blurRad="38100" dist="38100" dir="2700000" algn="tl">
                    <a:srgbClr val="000000">
                      <a:alpha val="43137"/>
                    </a:srgbClr>
                  </a:outerShdw>
                </a:effectLst>
              </a:rPr>
              <a:t>cómo funciona la tabla de conversión </a:t>
            </a:r>
          </a:p>
          <a:p>
            <a:pPr marL="342900" indent="-342900">
              <a:buAutoNum type="alphaLcParenR"/>
            </a:pPr>
            <a:r>
              <a:rPr lang="es-AR" dirty="0">
                <a:solidFill>
                  <a:srgbClr val="FF0000"/>
                </a:solidFill>
                <a:effectLst>
                  <a:outerShdw blurRad="38100" dist="38100" dir="2700000" algn="tl">
                    <a:srgbClr val="000000">
                      <a:alpha val="43137"/>
                    </a:srgbClr>
                  </a:outerShdw>
                </a:effectLst>
              </a:rPr>
              <a:t> explicar por qué se elijen esos valores. </a:t>
            </a:r>
          </a:p>
        </p:txBody>
      </p:sp>
    </p:spTree>
    <p:extLst>
      <p:ext uri="{BB962C8B-B14F-4D97-AF65-F5344CB8AC3E}">
        <p14:creationId xmlns:p14="http://schemas.microsoft.com/office/powerpoint/2010/main" val="1249571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578100" y="584200"/>
            <a:ext cx="66675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Palabra</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de</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configuración</a:t>
            </a:r>
          </a:p>
        </p:txBody>
      </p:sp>
      <p:sp>
        <p:nvSpPr>
          <p:cNvPr id="3" name="TextBox 1"/>
          <p:cNvSpPr txBox="1"/>
          <p:nvPr/>
        </p:nvSpPr>
        <p:spPr>
          <a:xfrm>
            <a:off x="1104900" y="1625600"/>
            <a:ext cx="2032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CP</a:t>
            </a:r>
          </a:p>
        </p:txBody>
      </p:sp>
      <p:sp>
        <p:nvSpPr>
          <p:cNvPr id="4" name="TextBox 1"/>
          <p:cNvSpPr txBox="1"/>
          <p:nvPr/>
        </p:nvSpPr>
        <p:spPr>
          <a:xfrm>
            <a:off x="1803400" y="1625600"/>
            <a:ext cx="381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a:t>
            </a:r>
          </a:p>
        </p:txBody>
      </p:sp>
      <p:sp>
        <p:nvSpPr>
          <p:cNvPr id="5" name="TextBox 1"/>
          <p:cNvSpPr txBox="1"/>
          <p:nvPr/>
        </p:nvSpPr>
        <p:spPr>
          <a:xfrm>
            <a:off x="2159000" y="1625600"/>
            <a:ext cx="11049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DEBUG</a:t>
            </a:r>
            <a:r>
              <a:rPr lang="en-US" altLang="zh-CN" sz="1200" dirty="0">
                <a:latin typeface="Times New Roman" pitchFamily="18" charset="0"/>
                <a:cs typeface="Times New Roman" pitchFamily="18" charset="0"/>
              </a:rPr>
              <a:t>    </a:t>
            </a:r>
            <a:r>
              <a:rPr lang="en-US" altLang="zh-CN" sz="1200" b="1" dirty="0">
                <a:solidFill>
                  <a:srgbClr val="000000"/>
                </a:solidFill>
                <a:latin typeface="Times New Roman" pitchFamily="18" charset="0"/>
                <a:cs typeface="Times New Roman" pitchFamily="18" charset="0"/>
              </a:rPr>
              <a:t>WRT1</a:t>
            </a:r>
          </a:p>
        </p:txBody>
      </p:sp>
      <p:sp>
        <p:nvSpPr>
          <p:cNvPr id="6" name="TextBox 1"/>
          <p:cNvSpPr txBox="1"/>
          <p:nvPr/>
        </p:nvSpPr>
        <p:spPr>
          <a:xfrm>
            <a:off x="3454400" y="1625600"/>
            <a:ext cx="4191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WRT0</a:t>
            </a:r>
          </a:p>
        </p:txBody>
      </p:sp>
      <p:sp>
        <p:nvSpPr>
          <p:cNvPr id="7" name="TextBox 1"/>
          <p:cNvSpPr txBox="1"/>
          <p:nvPr/>
        </p:nvSpPr>
        <p:spPr>
          <a:xfrm>
            <a:off x="4127500" y="1625600"/>
            <a:ext cx="3175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CPD</a:t>
            </a:r>
          </a:p>
        </p:txBody>
      </p:sp>
      <p:sp>
        <p:nvSpPr>
          <p:cNvPr id="8" name="TextBox 1"/>
          <p:cNvSpPr txBox="1"/>
          <p:nvPr/>
        </p:nvSpPr>
        <p:spPr>
          <a:xfrm>
            <a:off x="4749800" y="1625600"/>
            <a:ext cx="2794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LVP</a:t>
            </a:r>
          </a:p>
        </p:txBody>
      </p:sp>
      <p:sp>
        <p:nvSpPr>
          <p:cNvPr id="9" name="TextBox 1"/>
          <p:cNvSpPr txBox="1"/>
          <p:nvPr/>
        </p:nvSpPr>
        <p:spPr>
          <a:xfrm>
            <a:off x="5232400" y="1625600"/>
            <a:ext cx="5461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BOREN</a:t>
            </a:r>
          </a:p>
        </p:txBody>
      </p:sp>
      <p:sp>
        <p:nvSpPr>
          <p:cNvPr id="10" name="TextBox 1"/>
          <p:cNvSpPr txBox="1"/>
          <p:nvPr/>
        </p:nvSpPr>
        <p:spPr>
          <a:xfrm>
            <a:off x="6096000" y="1625600"/>
            <a:ext cx="381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a:t>
            </a:r>
          </a:p>
        </p:txBody>
      </p:sp>
      <p:sp>
        <p:nvSpPr>
          <p:cNvPr id="11" name="TextBox 1"/>
          <p:cNvSpPr txBox="1"/>
          <p:nvPr/>
        </p:nvSpPr>
        <p:spPr>
          <a:xfrm>
            <a:off x="6718300" y="1625600"/>
            <a:ext cx="381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a:t>
            </a:r>
          </a:p>
        </p:txBody>
      </p:sp>
      <p:sp>
        <p:nvSpPr>
          <p:cNvPr id="12" name="TextBox 1"/>
          <p:cNvSpPr txBox="1"/>
          <p:nvPr/>
        </p:nvSpPr>
        <p:spPr>
          <a:xfrm>
            <a:off x="7099300" y="1625600"/>
            <a:ext cx="26289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PWRTEN</a:t>
            </a:r>
            <a:r>
              <a:rPr lang="en-US" altLang="zh-CN" sz="1200" dirty="0">
                <a:latin typeface="Times New Roman" pitchFamily="18" charset="0"/>
                <a:cs typeface="Times New Roman" pitchFamily="18" charset="0"/>
              </a:rPr>
              <a:t>    </a:t>
            </a:r>
            <a:r>
              <a:rPr lang="en-US" altLang="zh-CN" sz="1200" b="1" dirty="0">
                <a:solidFill>
                  <a:srgbClr val="000000"/>
                </a:solidFill>
                <a:latin typeface="Times New Roman" pitchFamily="18" charset="0"/>
                <a:cs typeface="Times New Roman" pitchFamily="18" charset="0"/>
              </a:rPr>
              <a:t>WDTEN</a:t>
            </a:r>
            <a:r>
              <a:rPr lang="en-US" altLang="zh-CN" sz="1200" dirty="0">
                <a:latin typeface="Times New Roman" pitchFamily="18" charset="0"/>
                <a:cs typeface="Times New Roman" pitchFamily="18" charset="0"/>
              </a:rPr>
              <a:t>    </a:t>
            </a:r>
            <a:r>
              <a:rPr lang="en-US" altLang="zh-CN" sz="1200" b="1" dirty="0">
                <a:solidFill>
                  <a:srgbClr val="000000"/>
                </a:solidFill>
                <a:latin typeface="Times New Roman" pitchFamily="18" charset="0"/>
                <a:cs typeface="Times New Roman" pitchFamily="18" charset="0"/>
              </a:rPr>
              <a:t>FOSC1</a:t>
            </a:r>
            <a:r>
              <a:rPr lang="en-US" altLang="zh-CN" sz="1200" dirty="0">
                <a:latin typeface="Times New Roman" pitchFamily="18" charset="0"/>
                <a:cs typeface="Times New Roman" pitchFamily="18" charset="0"/>
              </a:rPr>
              <a:t>   </a:t>
            </a:r>
            <a:r>
              <a:rPr lang="en-US" altLang="zh-CN" sz="1200" b="1" dirty="0">
                <a:solidFill>
                  <a:srgbClr val="000000"/>
                </a:solidFill>
                <a:latin typeface="Times New Roman" pitchFamily="18" charset="0"/>
                <a:cs typeface="Times New Roman" pitchFamily="18" charset="0"/>
              </a:rPr>
              <a:t>FOSC0</a:t>
            </a:r>
          </a:p>
        </p:txBody>
      </p:sp>
      <p:sp>
        <p:nvSpPr>
          <p:cNvPr id="13" name="TextBox 1"/>
          <p:cNvSpPr txBox="1"/>
          <p:nvPr/>
        </p:nvSpPr>
        <p:spPr>
          <a:xfrm>
            <a:off x="9398000" y="1930400"/>
            <a:ext cx="279400" cy="190500"/>
          </a:xfrm>
          <a:prstGeom prst="rect">
            <a:avLst/>
          </a:prstGeom>
          <a:noFill/>
        </p:spPr>
        <p:txBody>
          <a:bodyPr wrap="none" lIns="0" tIns="0" rIns="0" rtlCol="0">
            <a:spAutoFit/>
          </a:bodyPr>
          <a:lstStyle/>
          <a:p>
            <a:pPr>
              <a:lnSpc>
                <a:spcPts val="1500"/>
              </a:lnSpc>
              <a:tabLst/>
            </a:pPr>
            <a:r>
              <a:rPr lang="en-US" altLang="zh-CN" sz="1200" dirty="0">
                <a:solidFill>
                  <a:srgbClr val="000000"/>
                </a:solidFill>
                <a:latin typeface="Times New Roman" pitchFamily="18" charset="0"/>
                <a:cs typeface="Times New Roman" pitchFamily="18" charset="0"/>
              </a:rPr>
              <a:t>bit</a:t>
            </a:r>
            <a:r>
              <a:rPr lang="en-US" altLang="zh-CN" sz="1200" dirty="0">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0</a:t>
            </a:r>
          </a:p>
        </p:txBody>
      </p:sp>
      <p:sp>
        <p:nvSpPr>
          <p:cNvPr id="14" name="TextBox 1"/>
          <p:cNvSpPr txBox="1"/>
          <p:nvPr/>
        </p:nvSpPr>
        <p:spPr>
          <a:xfrm>
            <a:off x="1028700" y="1968500"/>
            <a:ext cx="278923" cy="1354217"/>
          </a:xfrm>
          <a:prstGeom prst="rect">
            <a:avLst/>
          </a:prstGeom>
          <a:noFill/>
        </p:spPr>
        <p:txBody>
          <a:bodyPr wrap="none" lIns="0" tIns="0" rIns="0" rtlCol="0">
            <a:spAutoFit/>
          </a:bodyPr>
          <a:lstStyle/>
          <a:p>
            <a:pPr>
              <a:lnSpc>
                <a:spcPts val="1500"/>
              </a:lnSpc>
              <a:tabLst>
                <a:tab pos="63500" algn="l"/>
              </a:tabLst>
            </a:pPr>
            <a:r>
              <a:rPr lang="en-US" altLang="zh-CN" sz="1200" dirty="0">
                <a:solidFill>
                  <a:srgbClr val="000000"/>
                </a:solidFill>
                <a:latin typeface="Times New Roman" pitchFamily="18" charset="0"/>
                <a:cs typeface="Times New Roman" pitchFamily="18" charset="0"/>
              </a:rPr>
              <a:t>bit</a:t>
            </a:r>
            <a:r>
              <a:rPr lang="en-US" altLang="zh-CN" sz="1200" dirty="0">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1</a:t>
            </a:r>
          </a:p>
          <a:p>
            <a:pPr>
              <a:lnSpc>
                <a:spcPts val="1000"/>
              </a:lnSpc>
            </a:pPr>
            <a:endParaRPr lang="en-US" altLang="zh-CN" dirty="0"/>
          </a:p>
          <a:p>
            <a:pPr>
              <a:lnSpc>
                <a:spcPts val="1000"/>
              </a:lnSpc>
            </a:pPr>
            <a:endParaRPr lang="en-US" altLang="zh-CN" dirty="0"/>
          </a:p>
          <a:p>
            <a:pPr>
              <a:lnSpc>
                <a:spcPts val="1200"/>
              </a:lnSpc>
              <a:tabLst>
                <a:tab pos="63500" algn="l"/>
              </a:tabLst>
            </a:pPr>
            <a:r>
              <a:rPr lang="en-US" altLang="zh-CN" dirty="0"/>
              <a:t>	</a:t>
            </a:r>
            <a:endParaRPr lang="en-US" altLang="zh-CN" sz="1397" dirty="0">
              <a:solidFill>
                <a:srgbClr val="3365CC"/>
              </a:solidFill>
              <a:latin typeface="Times New Roman" pitchFamily="18" charset="0"/>
              <a:cs typeface="Times New Roman"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63500" algn="l"/>
              </a:tabLst>
            </a:pPr>
            <a:r>
              <a:rPr lang="en-US" altLang="zh-CN" dirty="0"/>
              <a:t>	</a:t>
            </a:r>
            <a:endParaRPr lang="en-US" altLang="zh-CN" sz="1397" dirty="0">
              <a:solidFill>
                <a:srgbClr val="3365CC"/>
              </a:solidFill>
              <a:latin typeface="Times New Roman" pitchFamily="18" charset="0"/>
              <a:cs typeface="Times New Roman" pitchFamily="18" charset="0"/>
            </a:endParaRPr>
          </a:p>
        </p:txBody>
      </p:sp>
      <p:sp>
        <p:nvSpPr>
          <p:cNvPr id="15" name="TextBox 1"/>
          <p:cNvSpPr txBox="1"/>
          <p:nvPr/>
        </p:nvSpPr>
        <p:spPr>
          <a:xfrm>
            <a:off x="1549400" y="2286000"/>
            <a:ext cx="7251700" cy="1054100"/>
          </a:xfrm>
          <a:prstGeom prst="rect">
            <a:avLst/>
          </a:prstGeom>
          <a:noFill/>
        </p:spPr>
        <p:txBody>
          <a:bodyPr wrap="none" lIns="0" tIns="0" rIns="0" rtlCol="0">
            <a:spAutoFit/>
          </a:bodyPr>
          <a:lstStyle/>
          <a:p>
            <a:pPr>
              <a:lnSpc>
                <a:spcPts val="2700"/>
              </a:lnSpc>
              <a:tabLst/>
            </a:pPr>
            <a:r>
              <a:rPr lang="en-US" altLang="zh-CN" sz="1997" b="1" dirty="0">
                <a:solidFill>
                  <a:srgbClr val="000000"/>
                </a:solidFill>
                <a:latin typeface="Times New Roman" pitchFamily="18" charset="0"/>
                <a:cs typeface="Times New Roman" pitchFamily="18" charset="0"/>
              </a:rPr>
              <a:t>Localizada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en</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la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memoria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Programa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fuera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alcance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del</a:t>
            </a:r>
          </a:p>
          <a:p>
            <a:pPr>
              <a:lnSpc>
                <a:spcPts val="2300"/>
              </a:lnSpc>
              <a:tabLst/>
            </a:pPr>
            <a:r>
              <a:rPr lang="en-US" altLang="zh-CN" sz="1997" b="1" dirty="0">
                <a:solidFill>
                  <a:srgbClr val="000000"/>
                </a:solidFill>
                <a:latin typeface="Times New Roman" pitchFamily="18" charset="0"/>
                <a:cs typeface="Times New Roman" pitchFamily="18" charset="0"/>
              </a:rPr>
              <a:t>Contador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Programa</a:t>
            </a:r>
          </a:p>
          <a:p>
            <a:pPr>
              <a:lnSpc>
                <a:spcPts val="3100"/>
              </a:lnSpc>
              <a:tabLst/>
            </a:pPr>
            <a:r>
              <a:rPr lang="en-US" altLang="zh-CN" sz="1997" b="1" dirty="0">
                <a:solidFill>
                  <a:srgbClr val="000000"/>
                </a:solidFill>
                <a:latin typeface="Times New Roman" pitchFamily="18" charset="0"/>
                <a:cs typeface="Times New Roman" pitchFamily="18" charset="0"/>
              </a:rPr>
              <a:t>Usada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para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programar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las</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características</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dispositivo:</a:t>
            </a:r>
          </a:p>
        </p:txBody>
      </p:sp>
      <p:sp>
        <p:nvSpPr>
          <p:cNvPr id="16" name="TextBox 1"/>
          <p:cNvSpPr txBox="1"/>
          <p:nvPr/>
        </p:nvSpPr>
        <p:spPr>
          <a:xfrm>
            <a:off x="1663700" y="3441700"/>
            <a:ext cx="127000" cy="2679700"/>
          </a:xfrm>
          <a:prstGeom prst="rect">
            <a:avLst/>
          </a:prstGeom>
          <a:noFill/>
        </p:spPr>
        <p:txBody>
          <a:bodyPr wrap="none" lIns="0" tIns="0" rIns="0" rtlCol="0">
            <a:spAutoFit/>
          </a:bodyPr>
          <a:lstStyle/>
          <a:p>
            <a:pPr>
              <a:lnSpc>
                <a:spcPts val="24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p:txBody>
      </p:sp>
      <p:sp>
        <p:nvSpPr>
          <p:cNvPr id="17" name="TextBox 1"/>
          <p:cNvSpPr txBox="1"/>
          <p:nvPr/>
        </p:nvSpPr>
        <p:spPr>
          <a:xfrm>
            <a:off x="2120900" y="3441700"/>
            <a:ext cx="3302000" cy="2705100"/>
          </a:xfrm>
          <a:prstGeom prst="rect">
            <a:avLst/>
          </a:prstGeom>
          <a:noFill/>
        </p:spPr>
        <p:txBody>
          <a:bodyPr wrap="none" lIns="0" tIns="0" rIns="0" rtlCol="0">
            <a:spAutoFit/>
          </a:bodyPr>
          <a:lstStyle/>
          <a:p>
            <a:pPr>
              <a:lnSpc>
                <a:spcPts val="2600"/>
              </a:lnSpc>
              <a:tabLst/>
            </a:pPr>
            <a:r>
              <a:rPr lang="en-US" altLang="zh-CN" sz="1997" dirty="0">
                <a:solidFill>
                  <a:srgbClr val="000000"/>
                </a:solidFill>
                <a:latin typeface="Times New Roman" pitchFamily="18" charset="0"/>
                <a:cs typeface="Times New Roman" pitchFamily="18" charset="0"/>
              </a:rPr>
              <a:t>Code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Protection</a:t>
            </a:r>
          </a:p>
          <a:p>
            <a:pPr>
              <a:lnSpc>
                <a:spcPts val="3100"/>
              </a:lnSpc>
              <a:tabLst/>
            </a:pPr>
            <a:r>
              <a:rPr lang="en-US" altLang="zh-CN" sz="1997" dirty="0">
                <a:solidFill>
                  <a:srgbClr val="000000"/>
                </a:solidFill>
                <a:latin typeface="Times New Roman" pitchFamily="18" charset="0"/>
                <a:cs typeface="Times New Roman" pitchFamily="18" charset="0"/>
              </a:rPr>
              <a:t>Oscillator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Mode</a:t>
            </a:r>
          </a:p>
          <a:p>
            <a:pPr>
              <a:lnSpc>
                <a:spcPts val="3100"/>
              </a:lnSpc>
              <a:tabLst/>
            </a:pPr>
            <a:r>
              <a:rPr lang="en-US" altLang="zh-CN" sz="1997" dirty="0">
                <a:solidFill>
                  <a:srgbClr val="000000"/>
                </a:solidFill>
                <a:latin typeface="Times New Roman" pitchFamily="18" charset="0"/>
                <a:cs typeface="Times New Roman" pitchFamily="18" charset="0"/>
              </a:rPr>
              <a:t>Watchdog</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Timer</a:t>
            </a:r>
          </a:p>
          <a:p>
            <a:pPr>
              <a:lnSpc>
                <a:spcPts val="3100"/>
              </a:lnSpc>
              <a:tabLst/>
            </a:pPr>
            <a:r>
              <a:rPr lang="en-US" altLang="zh-CN" sz="1997" dirty="0">
                <a:solidFill>
                  <a:srgbClr val="000000"/>
                </a:solidFill>
                <a:latin typeface="Times New Roman" pitchFamily="18" charset="0"/>
                <a:cs typeface="Times New Roman" pitchFamily="18" charset="0"/>
              </a:rPr>
              <a:t>Power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Up</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Timer</a:t>
            </a:r>
          </a:p>
          <a:p>
            <a:pPr>
              <a:lnSpc>
                <a:spcPts val="3100"/>
              </a:lnSpc>
              <a:tabLst/>
            </a:pPr>
            <a:r>
              <a:rPr lang="en-US" altLang="zh-CN" sz="1997" dirty="0">
                <a:solidFill>
                  <a:srgbClr val="000000"/>
                </a:solidFill>
                <a:latin typeface="Times New Roman" pitchFamily="18" charset="0"/>
                <a:cs typeface="Times New Roman" pitchFamily="18" charset="0"/>
              </a:rPr>
              <a:t>Brown</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Out</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Reset</a:t>
            </a:r>
          </a:p>
          <a:p>
            <a:pPr>
              <a:lnSpc>
                <a:spcPts val="3100"/>
              </a:lnSpc>
              <a:tabLst/>
            </a:pPr>
            <a:r>
              <a:rPr lang="en-US" altLang="zh-CN" sz="1997" dirty="0">
                <a:solidFill>
                  <a:srgbClr val="000000"/>
                </a:solidFill>
                <a:latin typeface="Times New Roman" pitchFamily="18" charset="0"/>
                <a:cs typeface="Times New Roman" pitchFamily="18" charset="0"/>
              </a:rPr>
              <a:t>Low</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Voltage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Programming</a:t>
            </a:r>
          </a:p>
          <a:p>
            <a:pPr>
              <a:lnSpc>
                <a:spcPts val="3100"/>
              </a:lnSpc>
              <a:tabLst/>
            </a:pPr>
            <a:r>
              <a:rPr lang="en-US" altLang="zh-CN" sz="1997" dirty="0">
                <a:solidFill>
                  <a:srgbClr val="000000"/>
                </a:solidFill>
                <a:latin typeface="Times New Roman" pitchFamily="18" charset="0"/>
                <a:cs typeface="Times New Roman" pitchFamily="18" charset="0"/>
              </a:rPr>
              <a:t>Flash</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Program</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Memory</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Write</a:t>
            </a:r>
          </a:p>
        </p:txBody>
      </p:sp>
      <p:sp>
        <p:nvSpPr>
          <p:cNvPr id="19" name="TextBox 1"/>
          <p:cNvSpPr txBox="1"/>
          <p:nvPr/>
        </p:nvSpPr>
        <p:spPr>
          <a:xfrm>
            <a:off x="1549400" y="6134100"/>
            <a:ext cx="6908800" cy="342900"/>
          </a:xfrm>
          <a:prstGeom prst="rect">
            <a:avLst/>
          </a:prstGeom>
          <a:noFill/>
        </p:spPr>
        <p:txBody>
          <a:bodyPr wrap="none" lIns="0" tIns="0" rIns="0" rtlCol="0">
            <a:spAutoFit/>
          </a:bodyPr>
          <a:lstStyle/>
          <a:p>
            <a:pPr>
              <a:lnSpc>
                <a:spcPts val="2700"/>
              </a:lnSpc>
              <a:tabLst/>
            </a:pPr>
            <a:r>
              <a:rPr lang="en-US" altLang="zh-CN" sz="1997" b="1" dirty="0">
                <a:solidFill>
                  <a:srgbClr val="000000"/>
                </a:solidFill>
                <a:latin typeface="Times New Roman" pitchFamily="18" charset="0"/>
                <a:cs typeface="Times New Roman" pitchFamily="18" charset="0"/>
              </a:rPr>
              <a:t>Solo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leible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durante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el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proceso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grabación</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en</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los</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PIC16</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1320800" y="1562100"/>
            <a:ext cx="279400" cy="317500"/>
          </a:xfrm>
          <a:prstGeom prst="rect">
            <a:avLst/>
          </a:prstGeom>
          <a:noFill/>
        </p:spPr>
        <p:txBody>
          <a:bodyPr wrap="none" lIns="0" tIns="0" rIns="0" rtlCol="0">
            <a:spAutoFit/>
          </a:bodyPr>
          <a:lstStyle/>
          <a:p>
            <a:pPr>
              <a:lnSpc>
                <a:spcPts val="2500"/>
              </a:lnSpc>
              <a:tabLst/>
            </a:pPr>
            <a:r>
              <a:rPr lang="en-US" altLang="zh-CN" sz="1800" b="1" dirty="0">
                <a:solidFill>
                  <a:srgbClr val="020202"/>
                </a:solidFill>
                <a:latin typeface="Times New Roman" pitchFamily="18" charset="0"/>
                <a:cs typeface="Times New Roman" pitchFamily="18" charset="0"/>
              </a:rPr>
              <a:t>XT</a:t>
            </a:r>
          </a:p>
        </p:txBody>
      </p:sp>
      <p:sp>
        <p:nvSpPr>
          <p:cNvPr id="3" name="TextBox 1"/>
          <p:cNvSpPr txBox="1"/>
          <p:nvPr/>
        </p:nvSpPr>
        <p:spPr>
          <a:xfrm>
            <a:off x="2501900" y="355600"/>
            <a:ext cx="6722033" cy="1610697"/>
          </a:xfrm>
          <a:prstGeom prst="rect">
            <a:avLst/>
          </a:prstGeom>
          <a:noFill/>
        </p:spPr>
        <p:txBody>
          <a:bodyPr wrap="none" lIns="0" tIns="0" rIns="0" rtlCol="0">
            <a:spAutoFit/>
          </a:bodyPr>
          <a:lstStyle/>
          <a:p>
            <a:pPr>
              <a:lnSpc>
                <a:spcPts val="6100"/>
              </a:lnSpc>
              <a:tabLst>
                <a:tab pos="800100" algn="l"/>
                <a:tab pos="2120900" algn="l"/>
              </a:tabLst>
            </a:pPr>
            <a:r>
              <a:rPr lang="en-US" altLang="zh-CN" dirty="0"/>
              <a:t>	</a:t>
            </a:r>
            <a:r>
              <a:rPr lang="en-US" altLang="zh-CN" sz="4397" b="1" dirty="0">
                <a:solidFill>
                  <a:srgbClr val="000000"/>
                </a:solidFill>
                <a:latin typeface="Times New Roman" pitchFamily="18" charset="0"/>
                <a:cs typeface="Times New Roman" pitchFamily="18" charset="0"/>
              </a:rPr>
              <a:t>PIC16</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Opciones</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del</a:t>
            </a:r>
          </a:p>
          <a:p>
            <a:pPr>
              <a:lnSpc>
                <a:spcPts val="3900"/>
              </a:lnSpc>
              <a:tabLst>
                <a:tab pos="800100" algn="l"/>
                <a:tab pos="2120900" algn="l"/>
              </a:tabLst>
            </a:pPr>
            <a:r>
              <a:rPr lang="en-US" altLang="zh-CN" dirty="0"/>
              <a:t>		</a:t>
            </a:r>
            <a:r>
              <a:rPr lang="en-US" altLang="zh-CN" sz="4397" b="1" dirty="0">
                <a:solidFill>
                  <a:srgbClr val="000000"/>
                </a:solidFill>
                <a:latin typeface="Times New Roman" pitchFamily="18" charset="0"/>
                <a:cs typeface="Times New Roman" pitchFamily="18" charset="0"/>
              </a:rPr>
              <a:t>Oscilador</a:t>
            </a:r>
          </a:p>
          <a:p>
            <a:pPr>
              <a:lnSpc>
                <a:spcPts val="2200"/>
              </a:lnSpc>
              <a:tabLst>
                <a:tab pos="800100" algn="l"/>
                <a:tab pos="2120900" algn="l"/>
              </a:tabLst>
            </a:pPr>
            <a:r>
              <a:rPr lang="en-US" altLang="zh-CN" sz="1800" b="1" dirty="0">
                <a:solidFill>
                  <a:srgbClr val="020202"/>
                </a:solidFill>
                <a:latin typeface="Times New Roman" pitchFamily="18" charset="0"/>
                <a:cs typeface="Times New Roman" pitchFamily="18" charset="0"/>
              </a:rPr>
              <a:t>Standard</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frequency</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crystal</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oscillator</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100kHz</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4MHz</a:t>
            </a:r>
          </a:p>
        </p:txBody>
      </p:sp>
      <p:sp>
        <p:nvSpPr>
          <p:cNvPr id="4" name="TextBox 1"/>
          <p:cNvSpPr txBox="1"/>
          <p:nvPr/>
        </p:nvSpPr>
        <p:spPr>
          <a:xfrm>
            <a:off x="1320800" y="1955800"/>
            <a:ext cx="685800" cy="1371600"/>
          </a:xfrm>
          <a:prstGeom prst="rect">
            <a:avLst/>
          </a:prstGeom>
          <a:noFill/>
        </p:spPr>
        <p:txBody>
          <a:bodyPr wrap="none" lIns="0" tIns="0" rIns="0" rtlCol="0">
            <a:spAutoFit/>
          </a:bodyPr>
          <a:lstStyle/>
          <a:p>
            <a:pPr>
              <a:lnSpc>
                <a:spcPts val="2500"/>
              </a:lnSpc>
              <a:tabLst/>
            </a:pPr>
            <a:r>
              <a:rPr lang="en-US" altLang="zh-CN" sz="1800" b="1" dirty="0">
                <a:solidFill>
                  <a:srgbClr val="020202"/>
                </a:solidFill>
                <a:latin typeface="Times New Roman" pitchFamily="18" charset="0"/>
                <a:cs typeface="Times New Roman" pitchFamily="18" charset="0"/>
              </a:rPr>
              <a:t>HS</a:t>
            </a:r>
          </a:p>
          <a:p>
            <a:pPr>
              <a:lnSpc>
                <a:spcPts val="2700"/>
              </a:lnSpc>
              <a:tabLst/>
            </a:pPr>
            <a:r>
              <a:rPr lang="en-US" altLang="zh-CN" sz="1800" b="1" dirty="0">
                <a:solidFill>
                  <a:srgbClr val="020202"/>
                </a:solidFill>
                <a:latin typeface="Times New Roman" pitchFamily="18" charset="0"/>
                <a:cs typeface="Times New Roman" pitchFamily="18" charset="0"/>
              </a:rPr>
              <a:t>LP</a:t>
            </a:r>
          </a:p>
          <a:p>
            <a:pPr>
              <a:lnSpc>
                <a:spcPts val="2700"/>
              </a:lnSpc>
              <a:tabLst/>
            </a:pPr>
            <a:r>
              <a:rPr lang="en-US" altLang="zh-CN" sz="1800" b="1" dirty="0">
                <a:solidFill>
                  <a:srgbClr val="020202"/>
                </a:solidFill>
                <a:latin typeface="Times New Roman" pitchFamily="18" charset="0"/>
                <a:cs typeface="Times New Roman" pitchFamily="18" charset="0"/>
              </a:rPr>
              <a:t>RC</a:t>
            </a:r>
          </a:p>
          <a:p>
            <a:pPr>
              <a:lnSpc>
                <a:spcPts val="2700"/>
              </a:lnSpc>
              <a:tabLst/>
            </a:pPr>
            <a:r>
              <a:rPr lang="en-US" altLang="zh-CN" sz="1800" b="1" dirty="0">
                <a:solidFill>
                  <a:srgbClr val="020202"/>
                </a:solidFill>
                <a:latin typeface="Times New Roman" pitchFamily="18" charset="0"/>
                <a:cs typeface="Times New Roman" pitchFamily="18" charset="0"/>
              </a:rPr>
              <a:t>INTRC</a:t>
            </a:r>
          </a:p>
        </p:txBody>
      </p:sp>
      <p:sp>
        <p:nvSpPr>
          <p:cNvPr id="5" name="TextBox 1"/>
          <p:cNvSpPr txBox="1"/>
          <p:nvPr/>
        </p:nvSpPr>
        <p:spPr>
          <a:xfrm>
            <a:off x="2501900" y="1955800"/>
            <a:ext cx="3530600" cy="1371600"/>
          </a:xfrm>
          <a:prstGeom prst="rect">
            <a:avLst/>
          </a:prstGeom>
          <a:noFill/>
        </p:spPr>
        <p:txBody>
          <a:bodyPr wrap="none" lIns="0" tIns="0" rIns="0" rtlCol="0">
            <a:spAutoFit/>
          </a:bodyPr>
          <a:lstStyle/>
          <a:p>
            <a:pPr>
              <a:lnSpc>
                <a:spcPts val="2500"/>
              </a:lnSpc>
              <a:tabLst/>
            </a:pPr>
            <a:r>
              <a:rPr lang="en-US" altLang="zh-CN" sz="1800" b="1" dirty="0">
                <a:solidFill>
                  <a:srgbClr val="020202"/>
                </a:solidFill>
                <a:latin typeface="Times New Roman" pitchFamily="18" charset="0"/>
                <a:cs typeface="Times New Roman" pitchFamily="18" charset="0"/>
              </a:rPr>
              <a:t>High</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frequency</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crystal</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oscillator</a:t>
            </a:r>
          </a:p>
          <a:p>
            <a:pPr>
              <a:lnSpc>
                <a:spcPts val="2700"/>
              </a:lnSpc>
              <a:tabLst/>
            </a:pPr>
            <a:r>
              <a:rPr lang="en-US" altLang="zh-CN" sz="1800" b="1" dirty="0">
                <a:solidFill>
                  <a:srgbClr val="020202"/>
                </a:solidFill>
                <a:latin typeface="Times New Roman" pitchFamily="18" charset="0"/>
                <a:cs typeface="Times New Roman" pitchFamily="18" charset="0"/>
              </a:rPr>
              <a:t>Low</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frequency</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crystal</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oscillator</a:t>
            </a:r>
          </a:p>
          <a:p>
            <a:pPr>
              <a:lnSpc>
                <a:spcPts val="2700"/>
              </a:lnSpc>
              <a:tabLst/>
            </a:pPr>
            <a:r>
              <a:rPr lang="en-US" altLang="zh-CN" sz="1800" b="1" dirty="0">
                <a:solidFill>
                  <a:srgbClr val="020202"/>
                </a:solidFill>
                <a:latin typeface="Times New Roman" pitchFamily="18" charset="0"/>
                <a:cs typeface="Times New Roman" pitchFamily="18" charset="0"/>
              </a:rPr>
              <a:t>External</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RC</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oscillator</a:t>
            </a:r>
          </a:p>
          <a:p>
            <a:pPr>
              <a:lnSpc>
                <a:spcPts val="2700"/>
              </a:lnSpc>
              <a:tabLst/>
            </a:pPr>
            <a:r>
              <a:rPr lang="en-US" altLang="zh-CN" sz="1800" b="1" dirty="0">
                <a:solidFill>
                  <a:srgbClr val="020202"/>
                </a:solidFill>
                <a:latin typeface="Times New Roman" pitchFamily="18" charset="0"/>
                <a:cs typeface="Times New Roman" pitchFamily="18" charset="0"/>
              </a:rPr>
              <a:t>Internal</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RC</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oscillator</a:t>
            </a:r>
          </a:p>
        </p:txBody>
      </p:sp>
      <p:sp>
        <p:nvSpPr>
          <p:cNvPr id="6" name="TextBox 1"/>
          <p:cNvSpPr txBox="1"/>
          <p:nvPr/>
        </p:nvSpPr>
        <p:spPr>
          <a:xfrm>
            <a:off x="7607300" y="1955800"/>
            <a:ext cx="1714500" cy="1371600"/>
          </a:xfrm>
          <a:prstGeom prst="rect">
            <a:avLst/>
          </a:prstGeom>
          <a:noFill/>
        </p:spPr>
        <p:txBody>
          <a:bodyPr wrap="none" lIns="0" tIns="0" rIns="0" rtlCol="0">
            <a:spAutoFit/>
          </a:bodyPr>
          <a:lstStyle/>
          <a:p>
            <a:pPr>
              <a:lnSpc>
                <a:spcPts val="2500"/>
              </a:lnSpc>
              <a:tabLst/>
            </a:pPr>
            <a:r>
              <a:rPr lang="en-US" altLang="zh-CN" sz="1800" b="1" dirty="0">
                <a:solidFill>
                  <a:srgbClr val="020202"/>
                </a:solidFill>
                <a:latin typeface="Times New Roman" pitchFamily="18" charset="0"/>
                <a:cs typeface="Times New Roman" pitchFamily="18" charset="0"/>
              </a:rPr>
              <a:t>4MHz</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20MHz</a:t>
            </a:r>
          </a:p>
          <a:p>
            <a:pPr>
              <a:lnSpc>
                <a:spcPts val="2700"/>
              </a:lnSpc>
              <a:tabLst/>
            </a:pPr>
            <a:r>
              <a:rPr lang="en-US" altLang="zh-CN" sz="1800" b="1" dirty="0">
                <a:solidFill>
                  <a:srgbClr val="020202"/>
                </a:solidFill>
                <a:latin typeface="Times New Roman" pitchFamily="18" charset="0"/>
                <a:cs typeface="Times New Roman" pitchFamily="18" charset="0"/>
              </a:rPr>
              <a:t>5kHz</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200kHz</a:t>
            </a:r>
          </a:p>
          <a:p>
            <a:pPr>
              <a:lnSpc>
                <a:spcPts val="2700"/>
              </a:lnSpc>
              <a:tabLst/>
            </a:pPr>
            <a:r>
              <a:rPr lang="en-US" altLang="zh-CN" sz="1800" b="1" dirty="0">
                <a:solidFill>
                  <a:srgbClr val="020202"/>
                </a:solidFill>
                <a:latin typeface="Times New Roman" pitchFamily="18" charset="0"/>
                <a:cs typeface="Times New Roman" pitchFamily="18" charset="0"/>
              </a:rPr>
              <a:t>DC</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4MHz</a:t>
            </a:r>
          </a:p>
          <a:p>
            <a:pPr>
              <a:lnSpc>
                <a:spcPts val="2700"/>
              </a:lnSpc>
              <a:tabLst/>
            </a:pPr>
            <a:r>
              <a:rPr lang="en-US" altLang="zh-CN" sz="1800" b="1" dirty="0">
                <a:solidFill>
                  <a:srgbClr val="020202"/>
                </a:solidFill>
                <a:latin typeface="Times New Roman" pitchFamily="18" charset="0"/>
                <a:cs typeface="Times New Roman" pitchFamily="18" charset="0"/>
              </a:rPr>
              <a:t>4</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or</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8</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MHz</a:t>
            </a:r>
            <a:r>
              <a:rPr lang="en-US" altLang="zh-CN" sz="1800" dirty="0">
                <a:latin typeface="Times New Roman" pitchFamily="18" charset="0"/>
                <a:cs typeface="Times New Roman" pitchFamily="18" charset="0"/>
              </a:rPr>
              <a:t> </a:t>
            </a:r>
            <a:r>
              <a:rPr lang="en-US" altLang="zh-CN" sz="1800" dirty="0">
                <a:solidFill>
                  <a:srgbClr val="020202"/>
                </a:solidFill>
                <a:latin typeface="Symbol" pitchFamily="18" charset="0"/>
                <a:cs typeface="Symbol" pitchFamily="18" charset="0"/>
              </a:rPr>
              <a:t>±</a:t>
            </a:r>
            <a:r>
              <a:rPr lang="en-US" altLang="zh-CN" sz="1800" dirty="0">
                <a:latin typeface="Times New Roman" pitchFamily="18" charset="0"/>
                <a:cs typeface="Times New Roman" pitchFamily="18" charset="0"/>
              </a:rPr>
              <a:t> </a:t>
            </a:r>
            <a:r>
              <a:rPr lang="en-US" altLang="zh-CN" sz="1800" b="1" dirty="0">
                <a:solidFill>
                  <a:srgbClr val="020202"/>
                </a:solidFill>
                <a:latin typeface="Times New Roman" pitchFamily="18" charset="0"/>
                <a:cs typeface="Times New Roman" pitchFamily="18" charset="0"/>
              </a:rPr>
              <a:t>2%</a:t>
            </a:r>
          </a:p>
        </p:txBody>
      </p:sp>
      <p:sp>
        <p:nvSpPr>
          <p:cNvPr id="7" name="TextBox 1"/>
          <p:cNvSpPr txBox="1"/>
          <p:nvPr/>
        </p:nvSpPr>
        <p:spPr>
          <a:xfrm>
            <a:off x="1092200" y="3759200"/>
            <a:ext cx="127000" cy="165100"/>
          </a:xfrm>
          <a:prstGeom prst="rect">
            <a:avLst/>
          </a:prstGeom>
          <a:noFill/>
        </p:spPr>
        <p:txBody>
          <a:bodyPr wrap="none" lIns="0" tIns="0" rIns="0" rtlCol="0">
            <a:spAutoFit/>
          </a:bodyPr>
          <a:lstStyle/>
          <a:p>
            <a:pPr>
              <a:lnSpc>
                <a:spcPts val="1300"/>
              </a:lnSpc>
              <a:tabLst/>
            </a:pPr>
            <a:r>
              <a:rPr lang="en-US" altLang="zh-CN" sz="1679" dirty="0">
                <a:solidFill>
                  <a:srgbClr val="3365CC"/>
                </a:solidFill>
                <a:latin typeface="Times New Roman" pitchFamily="18" charset="0"/>
                <a:cs typeface="Times New Roman" pitchFamily="18" charset="0"/>
              </a:rPr>
              <a:t>G</a:t>
            </a:r>
          </a:p>
        </p:txBody>
      </p:sp>
      <p:sp>
        <p:nvSpPr>
          <p:cNvPr id="8" name="TextBox 1"/>
          <p:cNvSpPr txBox="1"/>
          <p:nvPr/>
        </p:nvSpPr>
        <p:spPr>
          <a:xfrm>
            <a:off x="1549400" y="3606800"/>
            <a:ext cx="6261100" cy="787400"/>
          </a:xfrm>
          <a:prstGeom prst="rect">
            <a:avLst/>
          </a:prstGeom>
          <a:noFill/>
        </p:spPr>
        <p:txBody>
          <a:bodyPr wrap="none" lIns="0" tIns="0" rIns="0" rtlCol="0">
            <a:spAutoFit/>
          </a:bodyPr>
          <a:lstStyle/>
          <a:p>
            <a:pPr>
              <a:lnSpc>
                <a:spcPts val="3300"/>
              </a:lnSpc>
              <a:tabLst/>
            </a:pPr>
            <a:r>
              <a:rPr lang="en-US" altLang="zh-CN" sz="2400" b="1" dirty="0">
                <a:solidFill>
                  <a:srgbClr val="000000"/>
                </a:solidFill>
                <a:latin typeface="Times New Roman" pitchFamily="18" charset="0"/>
                <a:cs typeface="Times New Roman" pitchFamily="18" charset="0"/>
              </a:rPr>
              <a:t>Un</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oscilador</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seleccionable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ofrece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mayores</a:t>
            </a:r>
          </a:p>
          <a:p>
            <a:pPr>
              <a:lnSpc>
                <a:spcPts val="2800"/>
              </a:lnSpc>
              <a:tabLst/>
            </a:pPr>
            <a:r>
              <a:rPr lang="en-US" altLang="zh-CN" sz="2400" b="1" dirty="0">
                <a:solidFill>
                  <a:srgbClr val="000000"/>
                </a:solidFill>
                <a:latin typeface="Times New Roman" pitchFamily="18" charset="0"/>
                <a:cs typeface="Times New Roman" pitchFamily="18" charset="0"/>
              </a:rPr>
              <a:t>posibilidades</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al</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diseñador:</a:t>
            </a:r>
          </a:p>
        </p:txBody>
      </p:sp>
      <p:sp>
        <p:nvSpPr>
          <p:cNvPr id="9" name="TextBox 1"/>
          <p:cNvSpPr txBox="1"/>
          <p:nvPr/>
        </p:nvSpPr>
        <p:spPr>
          <a:xfrm>
            <a:off x="1663700" y="4470400"/>
            <a:ext cx="127000" cy="1803400"/>
          </a:xfrm>
          <a:prstGeom prst="rect">
            <a:avLst/>
          </a:prstGeom>
          <a:noFill/>
        </p:spPr>
        <p:txBody>
          <a:bodyPr wrap="none" lIns="0" tIns="0" rIns="0" rtlCol="0">
            <a:spAutoFit/>
          </a:bodyPr>
          <a:lstStyle/>
          <a:p>
            <a:pPr>
              <a:lnSpc>
                <a:spcPts val="24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pPr>
            <a:r>
              <a:rPr lang="en-US" altLang="zh-CN" sz="1997" dirty="0">
                <a:solidFill>
                  <a:srgbClr val="3365CC"/>
                </a:solidFill>
                <a:latin typeface="Symbol" pitchFamily="18" charset="0"/>
                <a:cs typeface="Symbol" pitchFamily="18" charset="0"/>
              </a:rPr>
              <a:t>−</a:t>
            </a:r>
          </a:p>
        </p:txBody>
      </p:sp>
      <p:sp>
        <p:nvSpPr>
          <p:cNvPr id="10" name="TextBox 1"/>
          <p:cNvSpPr txBox="1"/>
          <p:nvPr/>
        </p:nvSpPr>
        <p:spPr>
          <a:xfrm>
            <a:off x="2120900" y="4470400"/>
            <a:ext cx="7137400" cy="1828800"/>
          </a:xfrm>
          <a:prstGeom prst="rect">
            <a:avLst/>
          </a:prstGeom>
          <a:noFill/>
        </p:spPr>
        <p:txBody>
          <a:bodyPr wrap="none" lIns="0" tIns="0" rIns="0" rtlCol="0">
            <a:spAutoFit/>
          </a:bodyPr>
          <a:lstStyle/>
          <a:p>
            <a:pPr>
              <a:lnSpc>
                <a:spcPts val="2600"/>
              </a:lnSpc>
              <a:tabLst/>
            </a:pPr>
            <a:r>
              <a:rPr lang="en-US" altLang="zh-CN" sz="1997" dirty="0">
                <a:solidFill>
                  <a:srgbClr val="000000"/>
                </a:solidFill>
                <a:latin typeface="Times New Roman" pitchFamily="18" charset="0"/>
                <a:cs typeface="Times New Roman" pitchFamily="18" charset="0"/>
              </a:rPr>
              <a:t>LP</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Oscilador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baja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frecuencia</a:t>
            </a:r>
          </a:p>
          <a:p>
            <a:pPr>
              <a:lnSpc>
                <a:spcPts val="3100"/>
              </a:lnSpc>
              <a:tabLst/>
            </a:pPr>
            <a:r>
              <a:rPr lang="en-US" altLang="zh-CN" sz="1997" dirty="0">
                <a:solidFill>
                  <a:srgbClr val="000000"/>
                </a:solidFill>
                <a:latin typeface="Times New Roman" pitchFamily="18" charset="0"/>
                <a:cs typeface="Times New Roman" pitchFamily="18" charset="0"/>
              </a:rPr>
              <a:t>RC</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or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INTRC</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provee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una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solución</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ultra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bajo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costo</a:t>
            </a:r>
          </a:p>
          <a:p>
            <a:pPr>
              <a:lnSpc>
                <a:spcPts val="3100"/>
              </a:lnSpc>
              <a:tabLst/>
            </a:pPr>
            <a:r>
              <a:rPr lang="en-US" altLang="zh-CN" sz="1997" dirty="0">
                <a:solidFill>
                  <a:srgbClr val="000000"/>
                </a:solidFill>
                <a:latin typeface="Times New Roman" pitchFamily="18" charset="0"/>
                <a:cs typeface="Times New Roman" pitchFamily="18" charset="0"/>
              </a:rPr>
              <a:t>XT</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optimizado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para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la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mayorúia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las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frecuencias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oscilador</a:t>
            </a:r>
          </a:p>
          <a:p>
            <a:pPr>
              <a:lnSpc>
                <a:spcPts val="2400"/>
              </a:lnSpc>
              <a:tabLst/>
            </a:pPr>
            <a:r>
              <a:rPr lang="en-US" altLang="zh-CN" sz="1997" dirty="0">
                <a:solidFill>
                  <a:srgbClr val="000000"/>
                </a:solidFill>
                <a:latin typeface="Times New Roman" pitchFamily="18" charset="0"/>
                <a:cs typeface="Times New Roman" pitchFamily="18" charset="0"/>
              </a:rPr>
              <a:t>comunmente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usadas</a:t>
            </a:r>
          </a:p>
          <a:p>
            <a:pPr>
              <a:lnSpc>
                <a:spcPts val="3100"/>
              </a:lnSpc>
              <a:tabLst/>
            </a:pPr>
            <a:r>
              <a:rPr lang="en-US" altLang="zh-CN" sz="1997" dirty="0">
                <a:solidFill>
                  <a:srgbClr val="000000"/>
                </a:solidFill>
                <a:latin typeface="Times New Roman" pitchFamily="18" charset="0"/>
                <a:cs typeface="Times New Roman" pitchFamily="18" charset="0"/>
              </a:rPr>
              <a:t>HS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optimizado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para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excitar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cristales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alta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frecuencia</a:t>
            </a:r>
          </a:p>
        </p:txBody>
      </p:sp>
      <p:sp>
        <p:nvSpPr>
          <p:cNvPr id="11" name="TextBox 1"/>
          <p:cNvSpPr txBox="1"/>
          <p:nvPr/>
        </p:nvSpPr>
        <p:spPr>
          <a:xfrm>
            <a:off x="1092200" y="6489700"/>
            <a:ext cx="127000" cy="165100"/>
          </a:xfrm>
          <a:prstGeom prst="rect">
            <a:avLst/>
          </a:prstGeom>
          <a:noFill/>
        </p:spPr>
        <p:txBody>
          <a:bodyPr wrap="none" lIns="0" tIns="0" rIns="0" rtlCol="0">
            <a:spAutoFit/>
          </a:bodyPr>
          <a:lstStyle/>
          <a:p>
            <a:pPr>
              <a:lnSpc>
                <a:spcPts val="1300"/>
              </a:lnSpc>
              <a:tabLst/>
            </a:pPr>
            <a:r>
              <a:rPr lang="en-US" altLang="zh-CN" sz="1679" dirty="0">
                <a:solidFill>
                  <a:srgbClr val="3365CC"/>
                </a:solidFill>
                <a:latin typeface="Times New Roman" pitchFamily="18" charset="0"/>
                <a:cs typeface="Times New Roman" pitchFamily="18" charset="0"/>
              </a:rPr>
              <a:t>G</a:t>
            </a:r>
          </a:p>
        </p:txBody>
      </p:sp>
      <p:sp>
        <p:nvSpPr>
          <p:cNvPr id="12" name="TextBox 1"/>
          <p:cNvSpPr txBox="1"/>
          <p:nvPr/>
        </p:nvSpPr>
        <p:spPr>
          <a:xfrm>
            <a:off x="1549400" y="6324600"/>
            <a:ext cx="6527800" cy="419100"/>
          </a:xfrm>
          <a:prstGeom prst="rect">
            <a:avLst/>
          </a:prstGeom>
          <a:noFill/>
        </p:spPr>
        <p:txBody>
          <a:bodyPr wrap="none" lIns="0" tIns="0" rIns="0" rtlCol="0">
            <a:spAutoFit/>
          </a:bodyPr>
          <a:lstStyle/>
          <a:p>
            <a:pPr>
              <a:lnSpc>
                <a:spcPts val="3300"/>
              </a:lnSpc>
              <a:tabLst/>
            </a:pPr>
            <a:r>
              <a:rPr lang="en-US" altLang="zh-CN" sz="2400" b="1" dirty="0">
                <a:solidFill>
                  <a:srgbClr val="000000"/>
                </a:solidFill>
                <a:latin typeface="Times New Roman" pitchFamily="18" charset="0"/>
                <a:cs typeface="Times New Roman" pitchFamily="18" charset="0"/>
              </a:rPr>
              <a:t>Son</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pautadas</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solo</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las</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gamas</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velocidades</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019800"/>
          </a:xfrm>
          <a:prstGeom prst="rect">
            <a:avLst/>
          </a:prstGeom>
          <a:noFill/>
        </p:spPr>
      </p:pic>
      <p:sp>
        <p:nvSpPr>
          <p:cNvPr id="2" name="TextBox 1"/>
          <p:cNvSpPr txBox="1"/>
          <p:nvPr/>
        </p:nvSpPr>
        <p:spPr>
          <a:xfrm>
            <a:off x="3606800" y="584200"/>
            <a:ext cx="46228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POR,</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OST,</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PWRT</a:t>
            </a:r>
          </a:p>
        </p:txBody>
      </p:sp>
      <p:sp>
        <p:nvSpPr>
          <p:cNvPr id="4" name="TextBox 1"/>
          <p:cNvSpPr txBox="1"/>
          <p:nvPr/>
        </p:nvSpPr>
        <p:spPr>
          <a:xfrm>
            <a:off x="1549400" y="1574800"/>
            <a:ext cx="2641600" cy="342900"/>
          </a:xfrm>
          <a:prstGeom prst="rect">
            <a:avLst/>
          </a:prstGeom>
          <a:noFill/>
        </p:spPr>
        <p:txBody>
          <a:bodyPr wrap="none" lIns="0" tIns="0" rIns="0" rtlCol="0">
            <a:spAutoFit/>
          </a:bodyPr>
          <a:lstStyle/>
          <a:p>
            <a:pPr>
              <a:lnSpc>
                <a:spcPts val="2700"/>
              </a:lnSpc>
              <a:tabLst/>
            </a:pPr>
            <a:r>
              <a:rPr lang="en-US" altLang="zh-CN" sz="1997" b="1" dirty="0">
                <a:solidFill>
                  <a:srgbClr val="000000"/>
                </a:solidFill>
                <a:latin typeface="Times New Roman" pitchFamily="18" charset="0"/>
                <a:cs typeface="Times New Roman" pitchFamily="18" charset="0"/>
              </a:rPr>
              <a:t>POR: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Power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On</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Reset</a:t>
            </a:r>
          </a:p>
        </p:txBody>
      </p:sp>
      <p:sp>
        <p:nvSpPr>
          <p:cNvPr id="5" name="TextBox 1"/>
          <p:cNvSpPr txBox="1"/>
          <p:nvPr/>
        </p:nvSpPr>
        <p:spPr>
          <a:xfrm>
            <a:off x="1663700" y="1955800"/>
            <a:ext cx="114300" cy="279400"/>
          </a:xfrm>
          <a:prstGeom prst="rect">
            <a:avLst/>
          </a:prstGeom>
          <a:noFill/>
        </p:spPr>
        <p:txBody>
          <a:bodyPr wrap="none" lIns="0" tIns="0" rIns="0" rtlCol="0">
            <a:spAutoFit/>
          </a:bodyPr>
          <a:lstStyle/>
          <a:p>
            <a:pPr>
              <a:lnSpc>
                <a:spcPts val="2200"/>
              </a:lnSpc>
              <a:tabLst/>
            </a:pPr>
            <a:r>
              <a:rPr lang="en-US" altLang="zh-CN" sz="1800" dirty="0">
                <a:solidFill>
                  <a:srgbClr val="3365CC"/>
                </a:solidFill>
                <a:latin typeface="Symbol" pitchFamily="18" charset="0"/>
                <a:cs typeface="Symbol" pitchFamily="18" charset="0"/>
              </a:rPr>
              <a:t>−</a:t>
            </a:r>
          </a:p>
        </p:txBody>
      </p:sp>
      <p:sp>
        <p:nvSpPr>
          <p:cNvPr id="6" name="TextBox 1"/>
          <p:cNvSpPr txBox="1"/>
          <p:nvPr/>
        </p:nvSpPr>
        <p:spPr>
          <a:xfrm>
            <a:off x="2120900" y="1993900"/>
            <a:ext cx="3022600" cy="1117600"/>
          </a:xfrm>
          <a:prstGeom prst="rect">
            <a:avLst/>
          </a:prstGeom>
          <a:noFill/>
        </p:spPr>
        <p:txBody>
          <a:bodyPr wrap="none" lIns="0" tIns="0" rIns="0" rtlCol="0">
            <a:spAutoFit/>
          </a:bodyPr>
          <a:lstStyle/>
          <a:p>
            <a:pPr>
              <a:lnSpc>
                <a:spcPts val="2600"/>
              </a:lnSpc>
              <a:tabLst/>
            </a:pPr>
            <a:r>
              <a:rPr lang="en-US" altLang="zh-CN" sz="1800" dirty="0">
                <a:solidFill>
                  <a:srgbClr val="000000"/>
                </a:solidFill>
                <a:latin typeface="Times New Roman" pitchFamily="18" charset="0"/>
                <a:cs typeface="Times New Roman" pitchFamily="18" charset="0"/>
              </a:rPr>
              <a:t>Con</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MCLR</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conectado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V</a:t>
            </a:r>
            <a:r>
              <a:rPr lang="en-US" altLang="zh-CN" sz="1200" dirty="0">
                <a:solidFill>
                  <a:srgbClr val="000000"/>
                </a:solidFill>
                <a:latin typeface="Times New Roman" pitchFamily="18" charset="0"/>
                <a:cs typeface="Times New Roman" pitchFamily="18" charset="0"/>
              </a:rPr>
              <a:t>DD</a:t>
            </a:r>
            <a:r>
              <a:rPr lang="en-US" altLang="zh-CN" sz="1800" dirty="0">
                <a:solidFill>
                  <a:srgbClr val="000000"/>
                </a:solidFill>
                <a:latin typeface="Times New Roman" pitchFamily="18" charset="0"/>
                <a:cs typeface="Times New Roman" pitchFamily="18" charset="0"/>
              </a:rPr>
              <a:t>,</a:t>
            </a:r>
          </a:p>
          <a:p>
            <a:pPr>
              <a:lnSpc>
                <a:spcPts val="1900"/>
              </a:lnSpc>
              <a:tabLst/>
            </a:pPr>
            <a:r>
              <a:rPr lang="en-US" altLang="zh-CN" sz="1800" dirty="0">
                <a:solidFill>
                  <a:srgbClr val="000000"/>
                </a:solidFill>
                <a:latin typeface="Times New Roman" pitchFamily="18" charset="0"/>
                <a:cs typeface="Times New Roman" pitchFamily="18" charset="0"/>
              </a:rPr>
              <a:t>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generado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un</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pulso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a:t>
            </a:r>
          </a:p>
          <a:p>
            <a:pPr>
              <a:lnSpc>
                <a:spcPts val="2100"/>
              </a:lnSpc>
              <a:tabLst/>
            </a:pPr>
            <a:r>
              <a:rPr lang="en-US" altLang="zh-CN" sz="1800" dirty="0">
                <a:solidFill>
                  <a:srgbClr val="000000"/>
                </a:solidFill>
                <a:latin typeface="Times New Roman" pitchFamily="18" charset="0"/>
                <a:cs typeface="Times New Roman" pitchFamily="18" charset="0"/>
              </a:rPr>
              <a:t>Reset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cuando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detectada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la</a:t>
            </a:r>
          </a:p>
          <a:p>
            <a:pPr>
              <a:lnSpc>
                <a:spcPts val="2100"/>
              </a:lnSpc>
              <a:tabLst/>
            </a:pPr>
            <a:r>
              <a:rPr lang="en-US" altLang="zh-CN" sz="1800" dirty="0">
                <a:solidFill>
                  <a:srgbClr val="000000"/>
                </a:solidFill>
                <a:latin typeface="Times New Roman" pitchFamily="18" charset="0"/>
                <a:cs typeface="Times New Roman" pitchFamily="18" charset="0"/>
              </a:rPr>
              <a:t>subida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Vdd</a:t>
            </a:r>
          </a:p>
        </p:txBody>
      </p:sp>
      <p:sp>
        <p:nvSpPr>
          <p:cNvPr id="8" name="TextBox 1"/>
          <p:cNvSpPr txBox="1"/>
          <p:nvPr/>
        </p:nvSpPr>
        <p:spPr>
          <a:xfrm>
            <a:off x="1549400" y="3149600"/>
            <a:ext cx="2832100" cy="342900"/>
          </a:xfrm>
          <a:prstGeom prst="rect">
            <a:avLst/>
          </a:prstGeom>
          <a:noFill/>
        </p:spPr>
        <p:txBody>
          <a:bodyPr wrap="none" lIns="0" tIns="0" rIns="0" rtlCol="0">
            <a:spAutoFit/>
          </a:bodyPr>
          <a:lstStyle/>
          <a:p>
            <a:pPr>
              <a:lnSpc>
                <a:spcPts val="2700"/>
              </a:lnSpc>
              <a:tabLst/>
            </a:pPr>
            <a:r>
              <a:rPr lang="en-US" altLang="zh-CN" sz="1997" b="1" dirty="0">
                <a:solidFill>
                  <a:srgbClr val="000000"/>
                </a:solidFill>
                <a:latin typeface="Times New Roman" pitchFamily="18" charset="0"/>
                <a:cs typeface="Times New Roman" pitchFamily="18" charset="0"/>
              </a:rPr>
              <a:t>PWRT:</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Power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Up</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Timer</a:t>
            </a:r>
          </a:p>
        </p:txBody>
      </p:sp>
      <p:sp>
        <p:nvSpPr>
          <p:cNvPr id="9" name="TextBox 1"/>
          <p:cNvSpPr txBox="1"/>
          <p:nvPr/>
        </p:nvSpPr>
        <p:spPr>
          <a:xfrm>
            <a:off x="1663700" y="3530600"/>
            <a:ext cx="114300" cy="279400"/>
          </a:xfrm>
          <a:prstGeom prst="rect">
            <a:avLst/>
          </a:prstGeom>
          <a:noFill/>
        </p:spPr>
        <p:txBody>
          <a:bodyPr wrap="none" lIns="0" tIns="0" rIns="0" rtlCol="0">
            <a:spAutoFit/>
          </a:bodyPr>
          <a:lstStyle/>
          <a:p>
            <a:pPr>
              <a:lnSpc>
                <a:spcPts val="2200"/>
              </a:lnSpc>
              <a:tabLst/>
            </a:pPr>
            <a:r>
              <a:rPr lang="en-US" altLang="zh-CN" sz="1800" dirty="0">
                <a:solidFill>
                  <a:srgbClr val="3365CC"/>
                </a:solidFill>
                <a:latin typeface="Symbol" pitchFamily="18" charset="0"/>
                <a:cs typeface="Symbol" pitchFamily="18" charset="0"/>
              </a:rPr>
              <a:t>−</a:t>
            </a:r>
          </a:p>
        </p:txBody>
      </p:sp>
      <p:sp>
        <p:nvSpPr>
          <p:cNvPr id="10" name="TextBox 1"/>
          <p:cNvSpPr txBox="1"/>
          <p:nvPr/>
        </p:nvSpPr>
        <p:spPr>
          <a:xfrm>
            <a:off x="2120900" y="3556000"/>
            <a:ext cx="3009900" cy="850900"/>
          </a:xfrm>
          <a:prstGeom prst="rect">
            <a:avLst/>
          </a:prstGeom>
          <a:noFill/>
        </p:spPr>
        <p:txBody>
          <a:bodyPr wrap="none" lIns="0" tIns="0" rIns="0" rtlCol="0">
            <a:spAutoFit/>
          </a:bodyPr>
          <a:lstStyle/>
          <a:p>
            <a:pPr>
              <a:lnSpc>
                <a:spcPts val="2300"/>
              </a:lnSpc>
              <a:tabLst/>
            </a:pPr>
            <a:r>
              <a:rPr lang="en-US" altLang="zh-CN" sz="1800" dirty="0">
                <a:solidFill>
                  <a:srgbClr val="000000"/>
                </a:solidFill>
                <a:latin typeface="Times New Roman" pitchFamily="18" charset="0"/>
                <a:cs typeface="Times New Roman" pitchFamily="18" charset="0"/>
              </a:rPr>
              <a:t>Maniene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dispositivo</a:t>
            </a:r>
          </a:p>
          <a:p>
            <a:pPr>
              <a:lnSpc>
                <a:spcPts val="2100"/>
              </a:lnSpc>
              <a:tabLst/>
            </a:pPr>
            <a:r>
              <a:rPr lang="en-US" altLang="zh-CN" sz="1800" dirty="0">
                <a:solidFill>
                  <a:srgbClr val="000000"/>
                </a:solidFill>
                <a:latin typeface="Times New Roman" pitchFamily="18" charset="0"/>
                <a:cs typeface="Times New Roman" pitchFamily="18" charset="0"/>
              </a:rPr>
              <a:t>Reseteado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por</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72ms</a:t>
            </a:r>
          </a:p>
          <a:p>
            <a:pPr>
              <a:lnSpc>
                <a:spcPts val="2100"/>
              </a:lnSpc>
              <a:tabLst/>
            </a:pPr>
            <a:r>
              <a:rPr lang="en-US" altLang="zh-CN" sz="1800" dirty="0">
                <a:solidFill>
                  <a:srgbClr val="000000"/>
                </a:solidFill>
                <a:latin typeface="Times New Roman" pitchFamily="18" charset="0"/>
                <a:cs typeface="Times New Roman" pitchFamily="18" charset="0"/>
              </a:rPr>
              <a:t>(nominal)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(despues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POR)</a:t>
            </a:r>
          </a:p>
        </p:txBody>
      </p:sp>
      <p:sp>
        <p:nvSpPr>
          <p:cNvPr id="12" name="TextBox 1"/>
          <p:cNvSpPr txBox="1"/>
          <p:nvPr/>
        </p:nvSpPr>
        <p:spPr>
          <a:xfrm>
            <a:off x="1549400" y="4457700"/>
            <a:ext cx="2882900" cy="647700"/>
          </a:xfrm>
          <a:prstGeom prst="rect">
            <a:avLst/>
          </a:prstGeom>
          <a:noFill/>
        </p:spPr>
        <p:txBody>
          <a:bodyPr wrap="none" lIns="0" tIns="0" rIns="0" rtlCol="0">
            <a:spAutoFit/>
          </a:bodyPr>
          <a:lstStyle/>
          <a:p>
            <a:pPr>
              <a:lnSpc>
                <a:spcPts val="2700"/>
              </a:lnSpc>
              <a:tabLst/>
            </a:pPr>
            <a:r>
              <a:rPr lang="en-US" altLang="zh-CN" sz="1997" b="1" dirty="0">
                <a:solidFill>
                  <a:srgbClr val="000000"/>
                </a:solidFill>
                <a:latin typeface="Times New Roman" pitchFamily="18" charset="0"/>
                <a:cs typeface="Times New Roman" pitchFamily="18" charset="0"/>
              </a:rPr>
              <a:t>OST:</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Oscillator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Start-up</a:t>
            </a:r>
          </a:p>
          <a:p>
            <a:pPr>
              <a:lnSpc>
                <a:spcPts val="2300"/>
              </a:lnSpc>
              <a:tabLst/>
            </a:pPr>
            <a:r>
              <a:rPr lang="en-US" altLang="zh-CN" sz="1997" b="1" dirty="0">
                <a:solidFill>
                  <a:srgbClr val="000000"/>
                </a:solidFill>
                <a:latin typeface="Times New Roman" pitchFamily="18" charset="0"/>
                <a:cs typeface="Times New Roman" pitchFamily="18" charset="0"/>
              </a:rPr>
              <a:t>Timer</a:t>
            </a:r>
          </a:p>
        </p:txBody>
      </p:sp>
      <p:sp>
        <p:nvSpPr>
          <p:cNvPr id="13" name="TextBox 1"/>
          <p:cNvSpPr txBox="1"/>
          <p:nvPr/>
        </p:nvSpPr>
        <p:spPr>
          <a:xfrm>
            <a:off x="1663700" y="5143500"/>
            <a:ext cx="114300" cy="279400"/>
          </a:xfrm>
          <a:prstGeom prst="rect">
            <a:avLst/>
          </a:prstGeom>
          <a:noFill/>
        </p:spPr>
        <p:txBody>
          <a:bodyPr wrap="none" lIns="0" tIns="0" rIns="0" rtlCol="0">
            <a:spAutoFit/>
          </a:bodyPr>
          <a:lstStyle/>
          <a:p>
            <a:pPr>
              <a:lnSpc>
                <a:spcPts val="2200"/>
              </a:lnSpc>
              <a:tabLst/>
            </a:pPr>
            <a:r>
              <a:rPr lang="en-US" altLang="zh-CN" sz="1800" dirty="0">
                <a:solidFill>
                  <a:srgbClr val="3365CC"/>
                </a:solidFill>
                <a:latin typeface="Symbol" pitchFamily="18" charset="0"/>
                <a:cs typeface="Symbol" pitchFamily="18" charset="0"/>
              </a:rPr>
              <a:t>−</a:t>
            </a:r>
          </a:p>
        </p:txBody>
      </p:sp>
      <p:sp>
        <p:nvSpPr>
          <p:cNvPr id="14" name="TextBox 1"/>
          <p:cNvSpPr txBox="1"/>
          <p:nvPr/>
        </p:nvSpPr>
        <p:spPr>
          <a:xfrm>
            <a:off x="2120900" y="5194300"/>
            <a:ext cx="3048000" cy="1943100"/>
          </a:xfrm>
          <a:prstGeom prst="rect">
            <a:avLst/>
          </a:prstGeom>
          <a:noFill/>
        </p:spPr>
        <p:txBody>
          <a:bodyPr wrap="none" lIns="0" tIns="0" rIns="0" rtlCol="0">
            <a:spAutoFit/>
          </a:bodyPr>
          <a:lstStyle/>
          <a:p>
            <a:pPr>
              <a:lnSpc>
                <a:spcPts val="2300"/>
              </a:lnSpc>
              <a:tabLst/>
            </a:pPr>
            <a:r>
              <a:rPr lang="en-US" altLang="zh-CN" sz="1800" dirty="0">
                <a:solidFill>
                  <a:srgbClr val="000000"/>
                </a:solidFill>
                <a:latin typeface="Times New Roman" pitchFamily="18" charset="0"/>
                <a:cs typeface="Times New Roman" pitchFamily="18" charset="0"/>
              </a:rPr>
              <a:t>Mantiene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dispositivo</a:t>
            </a:r>
          </a:p>
          <a:p>
            <a:pPr>
              <a:lnSpc>
                <a:spcPts val="2100"/>
              </a:lnSpc>
              <a:tabLst/>
            </a:pPr>
            <a:r>
              <a:rPr lang="en-US" altLang="zh-CN" sz="1800" dirty="0">
                <a:solidFill>
                  <a:srgbClr val="000000"/>
                </a:solidFill>
                <a:latin typeface="Times New Roman" pitchFamily="18" charset="0"/>
                <a:cs typeface="Times New Roman" pitchFamily="18" charset="0"/>
              </a:rPr>
              <a:t>Resteado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por</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1024</a:t>
            </a:r>
            <a:r>
              <a:rPr lang="en-US" altLang="zh-CN" sz="1800" dirty="0">
                <a:latin typeface="Times New Roman" pitchFamily="18" charset="0"/>
                <a:cs typeface="Times New Roman" pitchFamily="18" charset="0"/>
              </a:rPr>
              <a:t> </a:t>
            </a:r>
            <a:r>
              <a:rPr lang="en-US" altLang="zh-CN" sz="1800" u="sng" dirty="0">
                <a:solidFill>
                  <a:srgbClr val="000000"/>
                </a:solidFill>
                <a:latin typeface="Times New Roman" pitchFamily="18" charset="0"/>
                <a:cs typeface="Times New Roman" pitchFamily="18" charset="0"/>
              </a:rPr>
              <a:t>ciclos</a:t>
            </a:r>
          </a:p>
          <a:p>
            <a:pPr>
              <a:lnSpc>
                <a:spcPts val="2100"/>
              </a:lnSpc>
              <a:tabLst/>
            </a:pPr>
            <a:r>
              <a:rPr lang="en-US" altLang="zh-CN" sz="1800" dirty="0">
                <a:solidFill>
                  <a:srgbClr val="000000"/>
                </a:solidFill>
                <a:latin typeface="Times New Roman" pitchFamily="18" charset="0"/>
                <a:cs typeface="Times New Roman" pitchFamily="18" charset="0"/>
              </a:rPr>
              <a:t>para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permitir</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cistral</a:t>
            </a:r>
          </a:p>
          <a:p>
            <a:pPr>
              <a:lnSpc>
                <a:spcPts val="2100"/>
              </a:lnSpc>
              <a:tabLst/>
            </a:pPr>
            <a:r>
              <a:rPr lang="en-US" altLang="zh-CN" sz="1800" dirty="0">
                <a:solidFill>
                  <a:srgbClr val="000000"/>
                </a:solidFill>
                <a:latin typeface="Times New Roman" pitchFamily="18" charset="0"/>
                <a:cs typeface="Times New Roman" pitchFamily="18" charset="0"/>
              </a:rPr>
              <a:t>estabilizar</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su</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frecuencia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y</a:t>
            </a:r>
          </a:p>
          <a:p>
            <a:pPr>
              <a:lnSpc>
                <a:spcPts val="2100"/>
              </a:lnSpc>
              <a:tabLst/>
            </a:pPr>
            <a:r>
              <a:rPr lang="en-US" altLang="zh-CN" sz="1800" dirty="0">
                <a:solidFill>
                  <a:srgbClr val="000000"/>
                </a:solidFill>
                <a:latin typeface="Times New Roman" pitchFamily="18" charset="0"/>
                <a:cs typeface="Times New Roman" pitchFamily="18" charset="0"/>
              </a:rPr>
              <a:t>amplitud;</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no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activo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en</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modo</a:t>
            </a:r>
          </a:p>
          <a:p>
            <a:pPr>
              <a:lnSpc>
                <a:spcPts val="2100"/>
              </a:lnSpc>
              <a:tabLst/>
            </a:pPr>
            <a:r>
              <a:rPr lang="en-US" altLang="zh-CN" sz="1800" dirty="0">
                <a:solidFill>
                  <a:srgbClr val="000000"/>
                </a:solidFill>
                <a:latin typeface="Times New Roman" pitchFamily="18" charset="0"/>
                <a:cs typeface="Times New Roman" pitchFamily="18" charset="0"/>
              </a:rPr>
              <a:t>RC</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usado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despues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POR</a:t>
            </a:r>
          </a:p>
          <a:p>
            <a:pPr>
              <a:lnSpc>
                <a:spcPts val="2100"/>
              </a:lnSpc>
              <a:tabLst/>
            </a:pPr>
            <a:r>
              <a:rPr lang="en-US" altLang="zh-CN" sz="1800" dirty="0">
                <a:solidFill>
                  <a:srgbClr val="000000"/>
                </a:solidFill>
                <a:latin typeface="Times New Roman" pitchFamily="18" charset="0"/>
                <a:cs typeface="Times New Roman" pitchFamily="18" charset="0"/>
              </a:rPr>
              <a:t>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despertar</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SLEEP</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414337"/>
            <a:ext cx="9169400" cy="6870700"/>
          </a:xfrm>
          <a:prstGeom prst="rect">
            <a:avLst/>
          </a:prstGeom>
          <a:noFill/>
        </p:spPr>
      </p:pic>
      <p:sp>
        <p:nvSpPr>
          <p:cNvPr id="2" name="TextBox 1"/>
          <p:cNvSpPr txBox="1"/>
          <p:nvPr/>
        </p:nvSpPr>
        <p:spPr>
          <a:xfrm>
            <a:off x="4343400" y="584200"/>
            <a:ext cx="31242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Modo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Sleep</a:t>
            </a:r>
          </a:p>
        </p:txBody>
      </p:sp>
      <p:sp>
        <p:nvSpPr>
          <p:cNvPr id="4" name="TextBox 1"/>
          <p:cNvSpPr txBox="1"/>
          <p:nvPr/>
        </p:nvSpPr>
        <p:spPr>
          <a:xfrm>
            <a:off x="1549400" y="1447800"/>
            <a:ext cx="7848600" cy="2794000"/>
          </a:xfrm>
          <a:prstGeom prst="rect">
            <a:avLst/>
          </a:prstGeom>
          <a:noFill/>
        </p:spPr>
        <p:txBody>
          <a:bodyPr wrap="none" lIns="0" tIns="0" rIns="0" rtlCol="0">
            <a:spAutoFit/>
          </a:bodyPr>
          <a:lstStyle/>
          <a:p>
            <a:pPr>
              <a:lnSpc>
                <a:spcPts val="3900"/>
              </a:lnSpc>
              <a:tabLst>
                <a:tab pos="114300" algn="l"/>
                <a:tab pos="774700" algn="l"/>
              </a:tabLst>
            </a:pPr>
            <a:r>
              <a:rPr lang="en-US" altLang="zh-CN" sz="2802" b="1" dirty="0">
                <a:solidFill>
                  <a:srgbClr val="000000"/>
                </a:solidFill>
                <a:latin typeface="Times New Roman" pitchFamily="18" charset="0"/>
                <a:cs typeface="Times New Roman" pitchFamily="18" charset="0"/>
              </a:rPr>
              <a:t>El</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procesador</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puede</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ser</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puesto</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en</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Modo</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Bajo</a:t>
            </a:r>
          </a:p>
          <a:p>
            <a:pPr>
              <a:lnSpc>
                <a:spcPts val="2600"/>
              </a:lnSpc>
              <a:tabLst>
                <a:tab pos="114300" algn="l"/>
                <a:tab pos="774700" algn="l"/>
              </a:tabLst>
            </a:pPr>
            <a:r>
              <a:rPr lang="en-US" altLang="zh-CN" sz="2802" b="1" dirty="0">
                <a:solidFill>
                  <a:srgbClr val="000000"/>
                </a:solidFill>
                <a:latin typeface="Times New Roman" pitchFamily="18" charset="0"/>
                <a:cs typeface="Times New Roman" pitchFamily="18" charset="0"/>
              </a:rPr>
              <a:t>consumo</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por</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medio</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de</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la</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ejecución</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de</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una</a:t>
            </a:r>
          </a:p>
          <a:p>
            <a:pPr>
              <a:lnSpc>
                <a:spcPts val="2600"/>
              </a:lnSpc>
              <a:tabLst>
                <a:tab pos="114300" algn="l"/>
                <a:tab pos="774700" algn="l"/>
              </a:tabLst>
            </a:pPr>
            <a:r>
              <a:rPr lang="en-US" altLang="zh-CN" sz="2802" b="1" dirty="0">
                <a:solidFill>
                  <a:srgbClr val="000000"/>
                </a:solidFill>
                <a:latin typeface="Times New Roman" pitchFamily="18" charset="0"/>
                <a:cs typeface="Times New Roman" pitchFamily="18" charset="0"/>
              </a:rPr>
              <a:t>instrucción</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SLEEP</a:t>
            </a:r>
          </a:p>
          <a:p>
            <a:pPr>
              <a:lnSpc>
                <a:spcPts val="2400"/>
              </a:lnSpc>
              <a:tabLst>
                <a:tab pos="114300" algn="l"/>
                <a:tab pos="774700" algn="l"/>
              </a:tabLst>
            </a:pPr>
            <a:r>
              <a:rPr lang="en-US" altLang="zh-CN" dirty="0"/>
              <a:t>	</a:t>
            </a:r>
            <a:r>
              <a:rPr lang="en-US" altLang="zh-CN" sz="1997" dirty="0">
                <a:solidFill>
                  <a:srgbClr val="3365CC"/>
                </a:solidFill>
                <a:latin typeface="Symbol" pitchFamily="18" charset="0"/>
                <a:cs typeface="Symbol" pitchFamily="18" charset="0"/>
              </a:rPr>
              <a:t>−</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El</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oscilador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del</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sistema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detenido</a:t>
            </a:r>
          </a:p>
          <a:p>
            <a:pPr>
              <a:lnSpc>
                <a:spcPts val="2600"/>
              </a:lnSpc>
              <a:tabLst>
                <a:tab pos="114300" algn="l"/>
                <a:tab pos="774700" algn="l"/>
              </a:tabLst>
            </a:pPr>
            <a:r>
              <a:rPr lang="en-US" altLang="zh-CN" dirty="0"/>
              <a:t>	</a:t>
            </a:r>
            <a:r>
              <a:rPr lang="en-US" altLang="zh-CN" sz="1997" dirty="0">
                <a:solidFill>
                  <a:srgbClr val="3365CC"/>
                </a:solidFill>
                <a:latin typeface="Symbol" pitchFamily="18" charset="0"/>
                <a:cs typeface="Symbol" pitchFamily="18" charset="0"/>
              </a:rPr>
              <a:t>−</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El</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estado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del</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procesador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mantenido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(diseño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estático)</a:t>
            </a:r>
          </a:p>
          <a:p>
            <a:pPr>
              <a:lnSpc>
                <a:spcPts val="2600"/>
              </a:lnSpc>
              <a:tabLst>
                <a:tab pos="114300" algn="l"/>
                <a:tab pos="774700" algn="l"/>
              </a:tabLst>
            </a:pPr>
            <a:r>
              <a:rPr lang="en-US" altLang="zh-CN" dirty="0"/>
              <a:t>	</a:t>
            </a:r>
            <a:r>
              <a:rPr lang="en-US" altLang="zh-CN" sz="1997" dirty="0">
                <a:solidFill>
                  <a:srgbClr val="3365CC"/>
                </a:solidFill>
                <a:latin typeface="Symbol" pitchFamily="18" charset="0"/>
                <a:cs typeface="Symbol" pitchFamily="18" charset="0"/>
              </a:rPr>
              <a:t>−</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Watchdog</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timer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continua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funcionando,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si</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esta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habilitado</a:t>
            </a:r>
          </a:p>
          <a:p>
            <a:pPr>
              <a:lnSpc>
                <a:spcPts val="2600"/>
              </a:lnSpc>
              <a:tabLst>
                <a:tab pos="114300" algn="l"/>
                <a:tab pos="774700" algn="l"/>
              </a:tabLst>
            </a:pPr>
            <a:r>
              <a:rPr lang="en-US" altLang="zh-CN" dirty="0"/>
              <a:t>	</a:t>
            </a:r>
            <a:r>
              <a:rPr lang="en-US" altLang="zh-CN" sz="1997" dirty="0">
                <a:solidFill>
                  <a:srgbClr val="3365CC"/>
                </a:solidFill>
                <a:latin typeface="Symbol" pitchFamily="18" charset="0"/>
                <a:cs typeface="Symbol" pitchFamily="18" charset="0"/>
              </a:rPr>
              <a:t>−</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Minima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corriente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mantenimiento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(0.1</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2.0</a:t>
            </a:r>
            <a:r>
              <a:rPr lang="en-US" altLang="zh-CN" sz="1997" dirty="0">
                <a:solidFill>
                  <a:srgbClr val="000000"/>
                </a:solidFill>
                <a:latin typeface="Symbol" pitchFamily="18" charset="0"/>
                <a:cs typeface="Symbol" pitchFamily="18" charset="0"/>
              </a:rPr>
              <a:t>μ</a:t>
            </a:r>
            <a:r>
              <a:rPr lang="en-US" altLang="zh-CN" sz="1997" dirty="0">
                <a:solidFill>
                  <a:srgbClr val="000000"/>
                </a:solidFill>
                <a:latin typeface="Times New Roman" pitchFamily="18" charset="0"/>
                <a:cs typeface="Times New Roman" pitchFamily="18" charset="0"/>
              </a:rPr>
              <a:t>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typical)</a:t>
            </a:r>
          </a:p>
          <a:p>
            <a:pPr>
              <a:lnSpc>
                <a:spcPts val="2400"/>
              </a:lnSpc>
              <a:tabLst>
                <a:tab pos="114300" algn="l"/>
                <a:tab pos="774700" algn="l"/>
              </a:tabLst>
            </a:pPr>
            <a:r>
              <a:rPr lang="en-US" altLang="zh-CN" dirty="0"/>
              <a:t>		</a:t>
            </a:r>
            <a:r>
              <a:rPr lang="en-US" altLang="zh-CN" sz="1800" b="1" dirty="0">
                <a:solidFill>
                  <a:srgbClr val="FFFFFF"/>
                </a:solidFill>
                <a:latin typeface="Times New Roman" pitchFamily="18" charset="0"/>
                <a:cs typeface="Times New Roman" pitchFamily="18" charset="0"/>
              </a:rPr>
              <a:t>Eventos</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que</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despiertan</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al</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procesador</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del</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modo</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SLEEP</a:t>
            </a:r>
          </a:p>
        </p:txBody>
      </p:sp>
      <p:sp>
        <p:nvSpPr>
          <p:cNvPr id="5" name="TextBox 1"/>
          <p:cNvSpPr txBox="1"/>
          <p:nvPr/>
        </p:nvSpPr>
        <p:spPr>
          <a:xfrm>
            <a:off x="1714500" y="4267200"/>
            <a:ext cx="609600" cy="2679700"/>
          </a:xfrm>
          <a:prstGeom prst="rect">
            <a:avLst/>
          </a:prstGeom>
          <a:noFill/>
        </p:spPr>
        <p:txBody>
          <a:bodyPr wrap="none" lIns="0" tIns="0" rIns="0" rtlCol="0">
            <a:spAutoFit/>
          </a:bodyPr>
          <a:lstStyle/>
          <a:p>
            <a:pPr>
              <a:lnSpc>
                <a:spcPts val="1900"/>
              </a:lnSpc>
              <a:tabLst>
                <a:tab pos="50800" algn="l"/>
                <a:tab pos="63500" algn="l"/>
                <a:tab pos="114300" algn="l"/>
                <a:tab pos="127000" algn="l"/>
                <a:tab pos="139700" algn="l"/>
                <a:tab pos="165100" algn="l"/>
              </a:tabLst>
            </a:pPr>
            <a:r>
              <a:rPr lang="en-US" altLang="zh-CN" dirty="0"/>
              <a:t>	</a:t>
            </a:r>
            <a:r>
              <a:rPr lang="en-US" altLang="zh-CN" sz="1397" b="1" dirty="0">
                <a:solidFill>
                  <a:srgbClr val="000000"/>
                </a:solidFill>
                <a:latin typeface="Times New Roman" pitchFamily="18" charset="0"/>
                <a:cs typeface="Times New Roman" pitchFamily="18" charset="0"/>
              </a:rPr>
              <a:t>MCLR</a:t>
            </a:r>
          </a:p>
          <a:p>
            <a:pPr>
              <a:lnSpc>
                <a:spcPts val="2100"/>
              </a:lnSpc>
              <a:tabLst>
                <a:tab pos="50800" algn="l"/>
                <a:tab pos="63500" algn="l"/>
                <a:tab pos="114300" algn="l"/>
                <a:tab pos="127000" algn="l"/>
                <a:tab pos="139700" algn="l"/>
                <a:tab pos="165100" algn="l"/>
              </a:tabLst>
            </a:pPr>
            <a:r>
              <a:rPr lang="en-US" altLang="zh-CN" dirty="0"/>
              <a:t>			</a:t>
            </a:r>
            <a:r>
              <a:rPr lang="en-US" altLang="zh-CN" sz="1397" b="1" dirty="0">
                <a:solidFill>
                  <a:srgbClr val="000000"/>
                </a:solidFill>
                <a:latin typeface="Times New Roman" pitchFamily="18" charset="0"/>
                <a:cs typeface="Times New Roman" pitchFamily="18" charset="0"/>
              </a:rPr>
              <a:t>WDT</a:t>
            </a:r>
          </a:p>
          <a:p>
            <a:pPr>
              <a:lnSpc>
                <a:spcPts val="2100"/>
              </a:lnSpc>
              <a:tabLst>
                <a:tab pos="50800" algn="l"/>
                <a:tab pos="63500" algn="l"/>
                <a:tab pos="114300" algn="l"/>
                <a:tab pos="127000" algn="l"/>
                <a:tab pos="139700" algn="l"/>
                <a:tab pos="165100" algn="l"/>
              </a:tabLst>
            </a:pPr>
            <a:r>
              <a:rPr lang="en-US" altLang="zh-CN" dirty="0"/>
              <a:t>						</a:t>
            </a:r>
            <a:r>
              <a:rPr lang="en-US" altLang="zh-CN" sz="1397" b="1" dirty="0">
                <a:solidFill>
                  <a:srgbClr val="000000"/>
                </a:solidFill>
                <a:latin typeface="Times New Roman" pitchFamily="18" charset="0"/>
                <a:cs typeface="Times New Roman" pitchFamily="18" charset="0"/>
              </a:rPr>
              <a:t>INT</a:t>
            </a:r>
          </a:p>
          <a:p>
            <a:pPr>
              <a:lnSpc>
                <a:spcPts val="2100"/>
              </a:lnSpc>
              <a:tabLst>
                <a:tab pos="50800" algn="l"/>
                <a:tab pos="63500" algn="l"/>
                <a:tab pos="114300" algn="l"/>
                <a:tab pos="127000" algn="l"/>
                <a:tab pos="139700" algn="l"/>
                <a:tab pos="165100" algn="l"/>
              </a:tabLst>
            </a:pPr>
            <a:r>
              <a:rPr lang="en-US" altLang="zh-CN" dirty="0"/>
              <a:t>		</a:t>
            </a:r>
            <a:r>
              <a:rPr lang="en-US" altLang="zh-CN" sz="1397" b="1" dirty="0">
                <a:solidFill>
                  <a:srgbClr val="000000"/>
                </a:solidFill>
                <a:latin typeface="Times New Roman" pitchFamily="18" charset="0"/>
                <a:cs typeface="Times New Roman" pitchFamily="18" charset="0"/>
              </a:rPr>
              <a:t>TMR1</a:t>
            </a:r>
          </a:p>
          <a:p>
            <a:pPr>
              <a:lnSpc>
                <a:spcPts val="2100"/>
              </a:lnSpc>
              <a:tabLst>
                <a:tab pos="50800" algn="l"/>
                <a:tab pos="63500" algn="l"/>
                <a:tab pos="114300" algn="l"/>
                <a:tab pos="127000" algn="l"/>
                <a:tab pos="139700" algn="l"/>
                <a:tab pos="165100" algn="l"/>
              </a:tabLst>
            </a:pPr>
            <a:r>
              <a:rPr lang="en-US" altLang="zh-CN" dirty="0"/>
              <a:t>			</a:t>
            </a:r>
            <a:r>
              <a:rPr lang="en-US" altLang="zh-CN" sz="1397" b="1" dirty="0">
                <a:solidFill>
                  <a:srgbClr val="000000"/>
                </a:solidFill>
                <a:latin typeface="Times New Roman" pitchFamily="18" charset="0"/>
                <a:cs typeface="Times New Roman" pitchFamily="18" charset="0"/>
              </a:rPr>
              <a:t>ADC</a:t>
            </a:r>
          </a:p>
          <a:p>
            <a:pPr>
              <a:lnSpc>
                <a:spcPts val="2100"/>
              </a:lnSpc>
              <a:tabLst>
                <a:tab pos="50800" algn="l"/>
                <a:tab pos="63500" algn="l"/>
                <a:tab pos="114300" algn="l"/>
                <a:tab pos="127000" algn="l"/>
                <a:tab pos="139700" algn="l"/>
                <a:tab pos="165100" algn="l"/>
              </a:tabLst>
            </a:pPr>
            <a:r>
              <a:rPr lang="en-US" altLang="zh-CN" dirty="0"/>
              <a:t>			</a:t>
            </a:r>
            <a:r>
              <a:rPr lang="en-US" altLang="zh-CN" sz="1397" b="1" dirty="0">
                <a:solidFill>
                  <a:srgbClr val="000000"/>
                </a:solidFill>
                <a:latin typeface="Times New Roman" pitchFamily="18" charset="0"/>
                <a:cs typeface="Times New Roman" pitchFamily="18" charset="0"/>
              </a:rPr>
              <a:t>CMP</a:t>
            </a:r>
          </a:p>
          <a:p>
            <a:pPr>
              <a:lnSpc>
                <a:spcPts val="2100"/>
              </a:lnSpc>
              <a:tabLst>
                <a:tab pos="50800" algn="l"/>
                <a:tab pos="63500" algn="l"/>
                <a:tab pos="114300" algn="l"/>
                <a:tab pos="127000" algn="l"/>
                <a:tab pos="139700" algn="l"/>
                <a:tab pos="165100" algn="l"/>
              </a:tabLst>
            </a:pPr>
            <a:r>
              <a:rPr lang="en-US" altLang="zh-CN" dirty="0"/>
              <a:t>				</a:t>
            </a:r>
            <a:r>
              <a:rPr lang="en-US" altLang="zh-CN" sz="1397" b="1" dirty="0">
                <a:solidFill>
                  <a:srgbClr val="000000"/>
                </a:solidFill>
                <a:latin typeface="Times New Roman" pitchFamily="18" charset="0"/>
                <a:cs typeface="Times New Roman" pitchFamily="18" charset="0"/>
              </a:rPr>
              <a:t>CCP</a:t>
            </a:r>
          </a:p>
          <a:p>
            <a:pPr>
              <a:lnSpc>
                <a:spcPts val="2100"/>
              </a:lnSpc>
              <a:tabLst>
                <a:tab pos="50800" algn="l"/>
                <a:tab pos="63500" algn="l"/>
                <a:tab pos="114300" algn="l"/>
                <a:tab pos="127000" algn="l"/>
                <a:tab pos="139700" algn="l"/>
                <a:tab pos="165100" algn="l"/>
              </a:tabLst>
            </a:pPr>
            <a:r>
              <a:rPr lang="en-US" altLang="zh-CN" sz="1397" b="1" dirty="0">
                <a:solidFill>
                  <a:srgbClr val="000000"/>
                </a:solidFill>
                <a:latin typeface="Times New Roman" pitchFamily="18" charset="0"/>
                <a:cs typeface="Times New Roman" pitchFamily="18" charset="0"/>
              </a:rPr>
              <a:t>PORTB</a:t>
            </a:r>
          </a:p>
          <a:p>
            <a:pPr>
              <a:lnSpc>
                <a:spcPts val="2100"/>
              </a:lnSpc>
              <a:tabLst>
                <a:tab pos="50800" algn="l"/>
                <a:tab pos="63500" algn="l"/>
                <a:tab pos="114300" algn="l"/>
                <a:tab pos="127000" algn="l"/>
                <a:tab pos="139700" algn="l"/>
                <a:tab pos="165100" algn="l"/>
              </a:tabLst>
            </a:pPr>
            <a:r>
              <a:rPr lang="en-US" altLang="zh-CN" dirty="0"/>
              <a:t>					</a:t>
            </a:r>
            <a:r>
              <a:rPr lang="en-US" altLang="zh-CN" sz="1397" b="1" dirty="0">
                <a:solidFill>
                  <a:srgbClr val="000000"/>
                </a:solidFill>
                <a:latin typeface="Times New Roman" pitchFamily="18" charset="0"/>
                <a:cs typeface="Times New Roman" pitchFamily="18" charset="0"/>
              </a:rPr>
              <a:t>SSP</a:t>
            </a:r>
          </a:p>
          <a:p>
            <a:pPr>
              <a:lnSpc>
                <a:spcPts val="2100"/>
              </a:lnSpc>
              <a:tabLst>
                <a:tab pos="50800" algn="l"/>
                <a:tab pos="63500" algn="l"/>
                <a:tab pos="114300" algn="l"/>
                <a:tab pos="127000" algn="l"/>
                <a:tab pos="139700" algn="l"/>
                <a:tab pos="165100" algn="l"/>
              </a:tabLst>
            </a:pPr>
            <a:r>
              <a:rPr lang="en-US" altLang="zh-CN" dirty="0"/>
              <a:t>					</a:t>
            </a:r>
            <a:r>
              <a:rPr lang="en-US" altLang="zh-CN" sz="1397" b="1" dirty="0">
                <a:solidFill>
                  <a:srgbClr val="000000"/>
                </a:solidFill>
                <a:latin typeface="Times New Roman" pitchFamily="18" charset="0"/>
                <a:cs typeface="Times New Roman" pitchFamily="18" charset="0"/>
              </a:rPr>
              <a:t>PSP</a:t>
            </a:r>
          </a:p>
        </p:txBody>
      </p:sp>
      <p:sp>
        <p:nvSpPr>
          <p:cNvPr id="6" name="TextBox 1"/>
          <p:cNvSpPr txBox="1"/>
          <p:nvPr/>
        </p:nvSpPr>
        <p:spPr>
          <a:xfrm>
            <a:off x="2540000" y="4267200"/>
            <a:ext cx="6375400" cy="26797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Pulso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sobre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el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MCLR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(pulled</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low)</a:t>
            </a:r>
          </a:p>
          <a:p>
            <a:pPr>
              <a:lnSpc>
                <a:spcPts val="2100"/>
              </a:lnSpc>
              <a:tabLst/>
            </a:pPr>
            <a:r>
              <a:rPr lang="en-US" altLang="zh-CN" sz="1397" b="1" dirty="0">
                <a:solidFill>
                  <a:srgbClr val="000000"/>
                </a:solidFill>
                <a:latin typeface="Times New Roman" pitchFamily="18" charset="0"/>
                <a:cs typeface="Times New Roman" pitchFamily="18" charset="0"/>
              </a:rPr>
              <a:t>Watchdog</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Timer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llegó</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a</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final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cuenta</a:t>
            </a:r>
          </a:p>
          <a:p>
            <a:pPr>
              <a:lnSpc>
                <a:spcPts val="2100"/>
              </a:lnSpc>
              <a:tabLst/>
            </a:pPr>
            <a:r>
              <a:rPr lang="en-US" altLang="zh-CN" sz="1397" b="1" dirty="0">
                <a:solidFill>
                  <a:srgbClr val="000000"/>
                </a:solidFill>
                <a:latin typeface="Times New Roman" pitchFamily="18" charset="0"/>
                <a:cs typeface="Times New Roman" pitchFamily="18" charset="0"/>
              </a:rPr>
              <a:t>INT</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sobre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el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pin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iterrupción</a:t>
            </a:r>
          </a:p>
          <a:p>
            <a:pPr>
              <a:lnSpc>
                <a:spcPts val="2100"/>
              </a:lnSpc>
              <a:tabLst/>
            </a:pPr>
            <a:r>
              <a:rPr lang="en-US" altLang="zh-CN" sz="1397" b="1" dirty="0">
                <a:solidFill>
                  <a:srgbClr val="000000"/>
                </a:solidFill>
                <a:latin typeface="Times New Roman" pitchFamily="18" charset="0"/>
                <a:cs typeface="Times New Roman" pitchFamily="18" charset="0"/>
              </a:rPr>
              <a:t>Interrupción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Timer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1</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(or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also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TMR3</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on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PIC18)</a:t>
            </a:r>
          </a:p>
          <a:p>
            <a:pPr>
              <a:lnSpc>
                <a:spcPts val="2100"/>
              </a:lnSpc>
              <a:tabLst/>
            </a:pPr>
            <a:r>
              <a:rPr lang="en-US" altLang="zh-CN" sz="1397" b="1" dirty="0">
                <a:solidFill>
                  <a:srgbClr val="000000"/>
                </a:solidFill>
                <a:latin typeface="Times New Roman" pitchFamily="18" charset="0"/>
                <a:cs typeface="Times New Roman" pitchFamily="18" charset="0"/>
              </a:rPr>
              <a:t>Interrupción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por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final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conversión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A/D</a:t>
            </a:r>
          </a:p>
          <a:p>
            <a:pPr>
              <a:lnSpc>
                <a:spcPts val="2100"/>
              </a:lnSpc>
              <a:tabLst/>
            </a:pPr>
            <a:r>
              <a:rPr lang="en-US" altLang="zh-CN" sz="1397" b="1" dirty="0">
                <a:solidFill>
                  <a:srgbClr val="000000"/>
                </a:solidFill>
                <a:latin typeface="Times New Roman" pitchFamily="18" charset="0"/>
                <a:cs typeface="Times New Roman" pitchFamily="18" charset="0"/>
              </a:rPr>
              <a:t>Interrupción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por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cambio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la</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salida</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Comparador</a:t>
            </a:r>
          </a:p>
          <a:p>
            <a:pPr>
              <a:lnSpc>
                <a:spcPts val="2100"/>
              </a:lnSpc>
              <a:tabLst/>
            </a:pPr>
            <a:r>
              <a:rPr lang="en-US" altLang="zh-CN" sz="1397" b="1" dirty="0">
                <a:solidFill>
                  <a:srgbClr val="000000"/>
                </a:solidFill>
                <a:latin typeface="Times New Roman" pitchFamily="18" charset="0"/>
                <a:cs typeface="Times New Roman" pitchFamily="18" charset="0"/>
              </a:rPr>
              <a:t>Evento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en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la</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entrada</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captura</a:t>
            </a:r>
          </a:p>
          <a:p>
            <a:pPr>
              <a:lnSpc>
                <a:spcPts val="2100"/>
              </a:lnSpc>
              <a:tabLst/>
            </a:pPr>
            <a:r>
              <a:rPr lang="en-US" altLang="zh-CN" sz="1397" b="1" dirty="0">
                <a:solidFill>
                  <a:srgbClr val="000000"/>
                </a:solidFill>
                <a:latin typeface="Times New Roman" pitchFamily="18" charset="0"/>
                <a:cs typeface="Times New Roman" pitchFamily="18" charset="0"/>
              </a:rPr>
              <a:t>Interrupción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por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cambio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en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el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PORTB</a:t>
            </a:r>
          </a:p>
          <a:p>
            <a:pPr>
              <a:lnSpc>
                <a:spcPts val="2100"/>
              </a:lnSpc>
              <a:tabLst/>
            </a:pPr>
            <a:r>
              <a:rPr lang="en-US" altLang="zh-CN" sz="1397" b="1" dirty="0">
                <a:solidFill>
                  <a:srgbClr val="000000"/>
                </a:solidFill>
                <a:latin typeface="Times New Roman" pitchFamily="18" charset="0"/>
                <a:cs typeface="Times New Roman" pitchFamily="18" charset="0"/>
              </a:rPr>
              <a:t>Interrupción en el Synchronous Serial Port (I</a:t>
            </a:r>
            <a:r>
              <a:rPr lang="en-US" altLang="zh-CN" sz="935" b="1" dirty="0">
                <a:solidFill>
                  <a:srgbClr val="000000"/>
                </a:solidFill>
                <a:latin typeface="Times New Roman" pitchFamily="18" charset="0"/>
                <a:cs typeface="Times New Roman" pitchFamily="18" charset="0"/>
              </a:rPr>
              <a:t>2</a:t>
            </a:r>
            <a:r>
              <a:rPr lang="en-US" altLang="zh-CN" sz="1397" b="1" dirty="0">
                <a:solidFill>
                  <a:srgbClr val="000000"/>
                </a:solidFill>
                <a:latin typeface="Times New Roman" pitchFamily="18" charset="0"/>
                <a:cs typeface="Times New Roman" pitchFamily="18" charset="0"/>
              </a:rPr>
              <a:t>C Mode) Start / Stop Bit detect</a:t>
            </a:r>
          </a:p>
          <a:p>
            <a:pPr>
              <a:lnSpc>
                <a:spcPts val="2100"/>
              </a:lnSpc>
              <a:tabLst/>
            </a:pPr>
            <a:r>
              <a:rPr lang="en-US" altLang="zh-CN" sz="1397" b="1" dirty="0">
                <a:solidFill>
                  <a:srgbClr val="000000"/>
                </a:solidFill>
                <a:latin typeface="Times New Roman" pitchFamily="18" charset="0"/>
                <a:cs typeface="Times New Roman" pitchFamily="18" charset="0"/>
              </a:rPr>
              <a:t>Lectura</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/Escritura</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en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el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PSP</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3721100" y="584200"/>
            <a:ext cx="43688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Watchdog</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Timer</a:t>
            </a:r>
          </a:p>
        </p:txBody>
      </p:sp>
      <p:sp>
        <p:nvSpPr>
          <p:cNvPr id="4" name="TextBox 1"/>
          <p:cNvSpPr txBox="1"/>
          <p:nvPr/>
        </p:nvSpPr>
        <p:spPr>
          <a:xfrm>
            <a:off x="1549400" y="1676400"/>
            <a:ext cx="6867457" cy="2546851"/>
          </a:xfrm>
          <a:prstGeom prst="rect">
            <a:avLst/>
          </a:prstGeom>
          <a:noFill/>
        </p:spPr>
        <p:txBody>
          <a:bodyPr wrap="none" lIns="0" tIns="0" rIns="0" rtlCol="0">
            <a:spAutoFit/>
          </a:bodyPr>
          <a:lstStyle/>
          <a:p>
            <a:pPr marL="342900" indent="-342900">
              <a:lnSpc>
                <a:spcPts val="2700"/>
              </a:lnSpc>
              <a:buFont typeface="Arial" panose="020B0604020202020204" pitchFamily="34" charset="0"/>
              <a:buChar char="•"/>
              <a:tabLst/>
            </a:pPr>
            <a:r>
              <a:rPr lang="en-US" altLang="zh-CN" sz="1997" b="1" dirty="0">
                <a:solidFill>
                  <a:srgbClr val="000000"/>
                </a:solidFill>
                <a:latin typeface="Times New Roman" pitchFamily="18" charset="0"/>
                <a:cs typeface="Times New Roman" pitchFamily="18" charset="0"/>
              </a:rPr>
              <a:t>Ayuda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recuperarse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mal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funcionamiento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software</a:t>
            </a:r>
          </a:p>
          <a:p>
            <a:pPr marL="342900" indent="-342900">
              <a:lnSpc>
                <a:spcPts val="2800"/>
              </a:lnSpc>
              <a:buFont typeface="Arial" panose="020B0604020202020204" pitchFamily="34" charset="0"/>
              <a:buChar char="•"/>
              <a:tabLst/>
            </a:pPr>
            <a:r>
              <a:rPr lang="en-US" altLang="zh-CN" sz="1997" b="1" dirty="0">
                <a:solidFill>
                  <a:srgbClr val="000000"/>
                </a:solidFill>
                <a:latin typeface="Times New Roman" pitchFamily="18" charset="0"/>
                <a:cs typeface="Times New Roman" pitchFamily="18" charset="0"/>
              </a:rPr>
              <a:t>Usa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par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funcionar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su</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propio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oscilador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RC</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sobre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el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chip</a:t>
            </a:r>
          </a:p>
          <a:p>
            <a:pPr marL="342900" indent="-342900">
              <a:lnSpc>
                <a:spcPts val="2800"/>
              </a:lnSpc>
              <a:buFont typeface="Arial" panose="020B0604020202020204" pitchFamily="34" charset="0"/>
              <a:buChar char="•"/>
              <a:tabLst/>
            </a:pPr>
            <a:r>
              <a:rPr lang="en-US" altLang="zh-CN" sz="1997" b="1" dirty="0">
                <a:solidFill>
                  <a:srgbClr val="000000"/>
                </a:solidFill>
                <a:latin typeface="Times New Roman" pitchFamily="18" charset="0"/>
                <a:cs typeface="Times New Roman" pitchFamily="18" charset="0"/>
              </a:rPr>
              <a:t>WDT</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es</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borrado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la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instrucción</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CLRWDT</a:t>
            </a:r>
          </a:p>
          <a:p>
            <a:pPr marL="342900" indent="-342900">
              <a:lnSpc>
                <a:spcPts val="2800"/>
              </a:lnSpc>
              <a:buFont typeface="Arial" panose="020B0604020202020204" pitchFamily="34" charset="0"/>
              <a:buChar char="•"/>
              <a:tabLst/>
            </a:pPr>
            <a:r>
              <a:rPr lang="en-US" altLang="zh-CN" sz="1997" b="1" dirty="0">
                <a:solidFill>
                  <a:srgbClr val="000000"/>
                </a:solidFill>
                <a:latin typeface="Times New Roman" pitchFamily="18" charset="0"/>
                <a:cs typeface="Times New Roman" pitchFamily="18" charset="0"/>
              </a:rPr>
              <a:t>Habilitado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el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WDT</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no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puede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ser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desactivarse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por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software</a:t>
            </a:r>
          </a:p>
          <a:p>
            <a:pPr>
              <a:lnSpc>
                <a:spcPts val="2800"/>
              </a:lnSpc>
              <a:tabLst/>
            </a:pPr>
            <a:r>
              <a:rPr lang="en-US" altLang="zh-CN" sz="1997" b="1" dirty="0">
                <a:solidFill>
                  <a:srgbClr val="000000"/>
                </a:solidFill>
                <a:latin typeface="Times New Roman" pitchFamily="18" charset="0"/>
                <a:cs typeface="Times New Roman" pitchFamily="18" charset="0"/>
              </a:rPr>
              <a:t>      el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desborde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WDT</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resetea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al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dispositivo</a:t>
            </a:r>
          </a:p>
          <a:p>
            <a:pPr marL="342900" indent="-342900">
              <a:lnSpc>
                <a:spcPts val="2800"/>
              </a:lnSpc>
              <a:buFont typeface="Arial" panose="020B0604020202020204" pitchFamily="34" charset="0"/>
              <a:buChar char="•"/>
              <a:tabLst/>
            </a:pPr>
            <a:r>
              <a:rPr lang="en-US" altLang="zh-CN" sz="1997" b="1" dirty="0">
                <a:solidFill>
                  <a:srgbClr val="000000"/>
                </a:solidFill>
                <a:latin typeface="Times New Roman" pitchFamily="18" charset="0"/>
                <a:cs typeface="Times New Roman" pitchFamily="18" charset="0"/>
              </a:rPr>
              <a:t>Período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time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out</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esProgramable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18ms</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to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3.0s</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typ</a:t>
            </a:r>
          </a:p>
          <a:p>
            <a:pPr marL="342900" indent="-342900">
              <a:lnSpc>
                <a:spcPts val="2800"/>
              </a:lnSpc>
              <a:buFont typeface="Arial" panose="020B0604020202020204" pitchFamily="34" charset="0"/>
              <a:buChar char="•"/>
              <a:tabLst/>
            </a:pPr>
            <a:r>
              <a:rPr lang="en-US" altLang="zh-CN" sz="1997" b="1" dirty="0">
                <a:solidFill>
                  <a:srgbClr val="000000"/>
                </a:solidFill>
                <a:latin typeface="Times New Roman" pitchFamily="18" charset="0"/>
                <a:cs typeface="Times New Roman" pitchFamily="18" charset="0"/>
              </a:rPr>
              <a:t>Opera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en</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modo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SLEEP;</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sobre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el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time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out,</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despierta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la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CPU</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4839" y="361695"/>
            <a:ext cx="9144000" cy="838200"/>
          </a:xfrm>
          <a:custGeom>
            <a:avLst/>
            <a:gdLst>
              <a:gd name="connsiteX0" fmla="*/ 0 w 9144000"/>
              <a:gd name="connsiteY0" fmla="*/ 0 h 838200"/>
              <a:gd name="connsiteX1" fmla="*/ 9143999 w 9144000"/>
              <a:gd name="connsiteY1" fmla="*/ 0 h 838200"/>
              <a:gd name="connsiteX2" fmla="*/ 9143999 w 9144000"/>
              <a:gd name="connsiteY2" fmla="*/ 838200 h 838200"/>
              <a:gd name="connsiteX3" fmla="*/ 0 w 9144000"/>
              <a:gd name="connsiteY3" fmla="*/ 838200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74839" y="361695"/>
            <a:ext cx="1614677" cy="838200"/>
          </a:xfrm>
          <a:custGeom>
            <a:avLst/>
            <a:gdLst>
              <a:gd name="connsiteX0" fmla="*/ 0 w 1614677"/>
              <a:gd name="connsiteY0" fmla="*/ 0 h 838200"/>
              <a:gd name="connsiteX1" fmla="*/ 1614677 w 1614677"/>
              <a:gd name="connsiteY1" fmla="*/ 0 h 838200"/>
              <a:gd name="connsiteX2" fmla="*/ 1614677 w 1614677"/>
              <a:gd name="connsiteY2" fmla="*/ 838200 h 838200"/>
              <a:gd name="connsiteX3" fmla="*/ 0 w 1614677"/>
              <a:gd name="connsiteY3" fmla="*/ 838200 h 838200"/>
              <a:gd name="connsiteX4" fmla="*/ 0 w 1614677"/>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838200">
                <a:moveTo>
                  <a:pt x="0" y="0"/>
                </a:moveTo>
                <a:lnTo>
                  <a:pt x="1614677" y="0"/>
                </a:lnTo>
                <a:lnTo>
                  <a:pt x="1614677"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74839" y="12189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74839" y="1218946"/>
            <a:ext cx="1614677" cy="330200"/>
          </a:xfrm>
          <a:custGeom>
            <a:avLst/>
            <a:gdLst>
              <a:gd name="connsiteX0" fmla="*/ 0 w 1614677"/>
              <a:gd name="connsiteY0" fmla="*/ 0 h 330200"/>
              <a:gd name="connsiteX1" fmla="*/ 1614677 w 1614677"/>
              <a:gd name="connsiteY1" fmla="*/ 0 h 330200"/>
              <a:gd name="connsiteX2" fmla="*/ 1614677 w 1614677"/>
              <a:gd name="connsiteY2" fmla="*/ 330200 h 330200"/>
              <a:gd name="connsiteX3" fmla="*/ 0 w 1614677"/>
              <a:gd name="connsiteY3" fmla="*/ 330200 h 330200"/>
              <a:gd name="connsiteX4" fmla="*/ 0 w 1614677"/>
              <a:gd name="connsiteY4" fmla="*/ 0 h 330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330200">
                <a:moveTo>
                  <a:pt x="0" y="0"/>
                </a:moveTo>
                <a:lnTo>
                  <a:pt x="1614677" y="0"/>
                </a:lnTo>
                <a:lnTo>
                  <a:pt x="1614677" y="330200"/>
                </a:lnTo>
                <a:lnTo>
                  <a:pt x="0" y="330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74839" y="2063495"/>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74839" y="2920745"/>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774839" y="37779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74839" y="463524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74839" y="54924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74839" y="63624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003439" y="6972300"/>
            <a:ext cx="8763000" cy="12954"/>
          </a:xfrm>
          <a:custGeom>
            <a:avLst/>
            <a:gdLst>
              <a:gd name="connsiteX0" fmla="*/ 0 w 8763000"/>
              <a:gd name="connsiteY0" fmla="*/ 6477 h 12954"/>
              <a:gd name="connsiteX1" fmla="*/ 8762999 w 8763000"/>
              <a:gd name="connsiteY1" fmla="*/ 6477 h 12954"/>
            </a:gdLst>
            <a:ahLst/>
            <a:cxnLst>
              <a:cxn ang="0">
                <a:pos x="connsiteX0" y="connsiteY0"/>
              </a:cxn>
              <a:cxn ang="1">
                <a:pos x="connsiteX1" y="connsiteY1"/>
              </a:cxn>
            </a:cxnLst>
            <a:rect l="l" t="t" r="r" b="b"/>
            <a:pathLst>
              <a:path w="8763000" h="12954">
                <a:moveTo>
                  <a:pt x="0" y="6477"/>
                </a:moveTo>
                <a:lnTo>
                  <a:pt x="8762999" y="6477"/>
                </a:lnTo>
              </a:path>
            </a:pathLst>
          </a:custGeom>
          <a:ln w="12700">
            <a:solidFill>
              <a:srgbClr val="00279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787400" y="342900"/>
            <a:ext cx="1130300" cy="1143000"/>
          </a:xfrm>
          <a:prstGeom prst="rect">
            <a:avLst/>
          </a:prstGeom>
          <a:noFill/>
        </p:spPr>
      </p:pic>
      <p:pic>
        <p:nvPicPr>
          <p:cNvPr id="14" name="Picture 3"/>
          <p:cNvPicPr>
            <a:picLocks noChangeAspect="1" noChangeArrowheads="1"/>
          </p:cNvPicPr>
          <p:nvPr/>
        </p:nvPicPr>
        <p:blipFill>
          <a:blip r:embed="rId4"/>
          <a:srcRect/>
          <a:stretch>
            <a:fillRect/>
          </a:stretch>
        </p:blipFill>
        <p:spPr bwMode="auto">
          <a:xfrm>
            <a:off x="2032000" y="825500"/>
            <a:ext cx="50800" cy="25400"/>
          </a:xfrm>
          <a:prstGeom prst="rect">
            <a:avLst/>
          </a:prstGeom>
          <a:noFill/>
        </p:spPr>
      </p:pic>
      <p:sp>
        <p:nvSpPr>
          <p:cNvPr id="2" name="TextBox 1"/>
          <p:cNvSpPr txBox="1"/>
          <p:nvPr/>
        </p:nvSpPr>
        <p:spPr>
          <a:xfrm>
            <a:off x="2794000" y="584200"/>
            <a:ext cx="62357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BOR</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–Brown</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Out</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Reset</a:t>
            </a:r>
          </a:p>
        </p:txBody>
      </p:sp>
      <p:sp>
        <p:nvSpPr>
          <p:cNvPr id="16" name="TextBox 1"/>
          <p:cNvSpPr txBox="1"/>
          <p:nvPr/>
        </p:nvSpPr>
        <p:spPr>
          <a:xfrm>
            <a:off x="1548806" y="1738227"/>
            <a:ext cx="7480894" cy="4611519"/>
          </a:xfrm>
          <a:prstGeom prst="rect">
            <a:avLst/>
          </a:prstGeom>
          <a:noFill/>
        </p:spPr>
        <p:txBody>
          <a:bodyPr wrap="none" lIns="0" tIns="0" rIns="0" rtlCol="0">
            <a:spAutoFit/>
          </a:bodyPr>
          <a:lstStyle/>
          <a:p>
            <a:pPr marL="571500" indent="-571500">
              <a:lnSpc>
                <a:spcPts val="5000"/>
              </a:lnSpc>
              <a:buFont typeface="Arial" panose="020B0604020202020204" pitchFamily="34" charset="0"/>
              <a:buChar char="•"/>
              <a:tabLst/>
            </a:pPr>
            <a:r>
              <a:rPr lang="en-US" altLang="zh-CN" sz="3600" b="1" dirty="0">
                <a:solidFill>
                  <a:srgbClr val="000000"/>
                </a:solidFill>
                <a:latin typeface="Times New Roman" pitchFamily="18" charset="0"/>
                <a:cs typeface="Times New Roman" pitchFamily="18" charset="0"/>
              </a:rPr>
              <a:t>Cuando</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se</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produce</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una</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variación</a:t>
            </a:r>
          </a:p>
          <a:p>
            <a:pPr>
              <a:lnSpc>
                <a:spcPts val="5600"/>
              </a:lnSpc>
              <a:tabLst/>
            </a:pPr>
            <a:r>
              <a:rPr lang="en-US" altLang="zh-CN" sz="3600" b="1" dirty="0">
                <a:solidFill>
                  <a:srgbClr val="000000"/>
                </a:solidFill>
                <a:latin typeface="Times New Roman" pitchFamily="18" charset="0"/>
                <a:cs typeface="Times New Roman" pitchFamily="18" charset="0"/>
              </a:rPr>
              <a:t>     del</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voltaje,</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Resetea</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al</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dispositivo</a:t>
            </a:r>
          </a:p>
          <a:p>
            <a:pPr marL="285750" indent="-285750">
              <a:lnSpc>
                <a:spcPts val="1000"/>
              </a:lnSpc>
              <a:buFont typeface="Arial" panose="020B0604020202020204" pitchFamily="34" charset="0"/>
              <a:buChar char="•"/>
            </a:pPr>
            <a:endParaRPr lang="en-US" altLang="zh-CN" dirty="0"/>
          </a:p>
          <a:p>
            <a:pPr marL="571500" indent="-571500">
              <a:lnSpc>
                <a:spcPts val="5900"/>
              </a:lnSpc>
              <a:buFont typeface="Arial" panose="020B0604020202020204" pitchFamily="34" charset="0"/>
              <a:buChar char="•"/>
              <a:tabLst/>
            </a:pPr>
            <a:r>
              <a:rPr lang="en-US" altLang="zh-CN" sz="3600" b="1" dirty="0">
                <a:solidFill>
                  <a:srgbClr val="000000"/>
                </a:solidFill>
                <a:latin typeface="Times New Roman" pitchFamily="18" charset="0"/>
                <a:cs typeface="Times New Roman" pitchFamily="18" charset="0"/>
              </a:rPr>
              <a:t>Previene</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operaciones</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erráticas</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o</a:t>
            </a:r>
          </a:p>
          <a:p>
            <a:pPr>
              <a:lnSpc>
                <a:spcPts val="5600"/>
              </a:lnSpc>
              <a:tabLst/>
            </a:pPr>
            <a:r>
              <a:rPr lang="en-US" altLang="zh-CN" sz="3600" b="1" dirty="0">
                <a:solidFill>
                  <a:srgbClr val="000000"/>
                </a:solidFill>
                <a:latin typeface="Times New Roman" pitchFamily="18" charset="0"/>
                <a:cs typeface="Times New Roman" pitchFamily="18" charset="0"/>
              </a:rPr>
              <a:t>     </a:t>
            </a:r>
            <a:r>
              <a:rPr lang="en-US" altLang="zh-CN" sz="3600" b="1" dirty="0" err="1">
                <a:solidFill>
                  <a:srgbClr val="000000"/>
                </a:solidFill>
                <a:latin typeface="Times New Roman" pitchFamily="18" charset="0"/>
                <a:cs typeface="Times New Roman" pitchFamily="18" charset="0"/>
              </a:rPr>
              <a:t>inesperadas</a:t>
            </a:r>
            <a:endParaRPr lang="en-US" altLang="zh-CN" sz="3600" b="1" dirty="0">
              <a:solidFill>
                <a:srgbClr val="000000"/>
              </a:solidFill>
              <a:latin typeface="Times New Roman" pitchFamily="18" charset="0"/>
              <a:cs typeface="Times New Roman" pitchFamily="18" charset="0"/>
            </a:endParaRPr>
          </a:p>
          <a:p>
            <a:pPr marL="285750" indent="-285750">
              <a:lnSpc>
                <a:spcPts val="1000"/>
              </a:lnSpc>
              <a:buFont typeface="Arial" panose="020B0604020202020204" pitchFamily="34" charset="0"/>
              <a:buChar char="•"/>
            </a:pPr>
            <a:endParaRPr lang="en-US" altLang="zh-CN" dirty="0"/>
          </a:p>
          <a:p>
            <a:pPr marL="571500" indent="-571500">
              <a:lnSpc>
                <a:spcPts val="5900"/>
              </a:lnSpc>
              <a:buFont typeface="Arial" panose="020B0604020202020204" pitchFamily="34" charset="0"/>
              <a:buChar char="•"/>
              <a:tabLst/>
            </a:pPr>
            <a:r>
              <a:rPr lang="en-US" altLang="zh-CN" sz="3600" b="1" dirty="0">
                <a:solidFill>
                  <a:srgbClr val="000000"/>
                </a:solidFill>
                <a:latin typeface="Times New Roman" pitchFamily="18" charset="0"/>
                <a:cs typeface="Times New Roman" pitchFamily="18" charset="0"/>
              </a:rPr>
              <a:t>Elimina</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la</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necesidad</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de</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un</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circuito</a:t>
            </a:r>
          </a:p>
          <a:p>
            <a:pPr>
              <a:lnSpc>
                <a:spcPts val="5600"/>
              </a:lnSpc>
              <a:tabLst/>
            </a:pPr>
            <a:r>
              <a:rPr lang="en-US" altLang="zh-CN" sz="3600" b="1" dirty="0">
                <a:solidFill>
                  <a:srgbClr val="000000"/>
                </a:solidFill>
                <a:latin typeface="Times New Roman" pitchFamily="18" charset="0"/>
                <a:cs typeface="Times New Roman" pitchFamily="18" charset="0"/>
              </a:rPr>
              <a:t>     BOR</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externo</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4839" y="361695"/>
            <a:ext cx="9144000" cy="838200"/>
          </a:xfrm>
          <a:custGeom>
            <a:avLst/>
            <a:gdLst>
              <a:gd name="connsiteX0" fmla="*/ 0 w 9144000"/>
              <a:gd name="connsiteY0" fmla="*/ 0 h 838200"/>
              <a:gd name="connsiteX1" fmla="*/ 9143999 w 9144000"/>
              <a:gd name="connsiteY1" fmla="*/ 0 h 838200"/>
              <a:gd name="connsiteX2" fmla="*/ 9143999 w 9144000"/>
              <a:gd name="connsiteY2" fmla="*/ 838200 h 838200"/>
              <a:gd name="connsiteX3" fmla="*/ 0 w 9144000"/>
              <a:gd name="connsiteY3" fmla="*/ 838200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74839" y="361695"/>
            <a:ext cx="1614677" cy="838200"/>
          </a:xfrm>
          <a:custGeom>
            <a:avLst/>
            <a:gdLst>
              <a:gd name="connsiteX0" fmla="*/ 0 w 1614677"/>
              <a:gd name="connsiteY0" fmla="*/ 0 h 838200"/>
              <a:gd name="connsiteX1" fmla="*/ 1614677 w 1614677"/>
              <a:gd name="connsiteY1" fmla="*/ 0 h 838200"/>
              <a:gd name="connsiteX2" fmla="*/ 1614677 w 1614677"/>
              <a:gd name="connsiteY2" fmla="*/ 838200 h 838200"/>
              <a:gd name="connsiteX3" fmla="*/ 0 w 1614677"/>
              <a:gd name="connsiteY3" fmla="*/ 838200 h 838200"/>
              <a:gd name="connsiteX4" fmla="*/ 0 w 1614677"/>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838200">
                <a:moveTo>
                  <a:pt x="0" y="0"/>
                </a:moveTo>
                <a:lnTo>
                  <a:pt x="1614677" y="0"/>
                </a:lnTo>
                <a:lnTo>
                  <a:pt x="1614677"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74839" y="12189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74839" y="1218946"/>
            <a:ext cx="1614677" cy="330200"/>
          </a:xfrm>
          <a:custGeom>
            <a:avLst/>
            <a:gdLst>
              <a:gd name="connsiteX0" fmla="*/ 0 w 1614677"/>
              <a:gd name="connsiteY0" fmla="*/ 0 h 330200"/>
              <a:gd name="connsiteX1" fmla="*/ 1614677 w 1614677"/>
              <a:gd name="connsiteY1" fmla="*/ 0 h 330200"/>
              <a:gd name="connsiteX2" fmla="*/ 1614677 w 1614677"/>
              <a:gd name="connsiteY2" fmla="*/ 330200 h 330200"/>
              <a:gd name="connsiteX3" fmla="*/ 0 w 1614677"/>
              <a:gd name="connsiteY3" fmla="*/ 330200 h 330200"/>
              <a:gd name="connsiteX4" fmla="*/ 0 w 1614677"/>
              <a:gd name="connsiteY4" fmla="*/ 0 h 330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330200">
                <a:moveTo>
                  <a:pt x="0" y="0"/>
                </a:moveTo>
                <a:lnTo>
                  <a:pt x="1614677" y="0"/>
                </a:lnTo>
                <a:lnTo>
                  <a:pt x="1614677" y="330200"/>
                </a:lnTo>
                <a:lnTo>
                  <a:pt x="0" y="330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74839" y="2063495"/>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74839" y="2920745"/>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774839" y="37779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74839" y="463524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74839" y="54924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74839" y="63624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003439" y="6972300"/>
            <a:ext cx="8763000" cy="12954"/>
          </a:xfrm>
          <a:custGeom>
            <a:avLst/>
            <a:gdLst>
              <a:gd name="connsiteX0" fmla="*/ 0 w 8763000"/>
              <a:gd name="connsiteY0" fmla="*/ 6477 h 12954"/>
              <a:gd name="connsiteX1" fmla="*/ 8762999 w 8763000"/>
              <a:gd name="connsiteY1" fmla="*/ 6477 h 12954"/>
            </a:gdLst>
            <a:ahLst/>
            <a:cxnLst>
              <a:cxn ang="0">
                <a:pos x="connsiteX0" y="connsiteY0"/>
              </a:cxn>
              <a:cxn ang="1">
                <a:pos x="connsiteX1" y="connsiteY1"/>
              </a:cxn>
            </a:cxnLst>
            <a:rect l="l" t="t" r="r" b="b"/>
            <a:pathLst>
              <a:path w="8763000" h="12954">
                <a:moveTo>
                  <a:pt x="0" y="6477"/>
                </a:moveTo>
                <a:lnTo>
                  <a:pt x="8762999" y="6477"/>
                </a:lnTo>
              </a:path>
            </a:pathLst>
          </a:custGeom>
          <a:ln w="12700">
            <a:solidFill>
              <a:srgbClr val="00279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787400" y="342900"/>
            <a:ext cx="1130300" cy="1143000"/>
          </a:xfrm>
          <a:prstGeom prst="rect">
            <a:avLst/>
          </a:prstGeom>
          <a:noFill/>
        </p:spPr>
      </p:pic>
      <p:pic>
        <p:nvPicPr>
          <p:cNvPr id="14" name="Picture 3"/>
          <p:cNvPicPr>
            <a:picLocks noChangeAspect="1" noChangeArrowheads="1"/>
          </p:cNvPicPr>
          <p:nvPr/>
        </p:nvPicPr>
        <p:blipFill>
          <a:blip r:embed="rId4"/>
          <a:srcRect/>
          <a:stretch>
            <a:fillRect/>
          </a:stretch>
        </p:blipFill>
        <p:spPr bwMode="auto">
          <a:xfrm>
            <a:off x="2032000" y="825500"/>
            <a:ext cx="50800" cy="25400"/>
          </a:xfrm>
          <a:prstGeom prst="rect">
            <a:avLst/>
          </a:prstGeom>
          <a:noFill/>
        </p:spPr>
      </p:pic>
      <p:sp>
        <p:nvSpPr>
          <p:cNvPr id="2" name="TextBox 1"/>
          <p:cNvSpPr txBox="1"/>
          <p:nvPr/>
        </p:nvSpPr>
        <p:spPr>
          <a:xfrm>
            <a:off x="2844800" y="342900"/>
            <a:ext cx="6146800" cy="1270000"/>
          </a:xfrm>
          <a:prstGeom prst="rect">
            <a:avLst/>
          </a:prstGeom>
          <a:noFill/>
        </p:spPr>
        <p:txBody>
          <a:bodyPr wrap="none" lIns="0" tIns="0" rIns="0" rtlCol="0">
            <a:spAutoFit/>
          </a:bodyPr>
          <a:lstStyle/>
          <a:p>
            <a:pPr>
              <a:lnSpc>
                <a:spcPts val="6100"/>
              </a:lnSpc>
              <a:tabLst>
                <a:tab pos="800100" algn="l"/>
              </a:tabLst>
            </a:pPr>
            <a:r>
              <a:rPr lang="en-US" altLang="zh-CN" sz="4397" b="1" dirty="0">
                <a:solidFill>
                  <a:srgbClr val="000000"/>
                </a:solidFill>
                <a:latin typeface="Times New Roman" pitchFamily="18" charset="0"/>
                <a:cs typeface="Times New Roman" pitchFamily="18" charset="0"/>
              </a:rPr>
              <a:t>PBOR</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Programmable</a:t>
            </a:r>
          </a:p>
          <a:p>
            <a:pPr>
              <a:lnSpc>
                <a:spcPts val="3900"/>
              </a:lnSpc>
              <a:tabLst>
                <a:tab pos="800100" algn="l"/>
              </a:tabLst>
            </a:pPr>
            <a:r>
              <a:rPr lang="en-US" altLang="zh-CN" dirty="0"/>
              <a:t>	</a:t>
            </a:r>
            <a:r>
              <a:rPr lang="en-US" altLang="zh-CN" sz="4397" b="1" dirty="0">
                <a:solidFill>
                  <a:srgbClr val="000000"/>
                </a:solidFill>
                <a:latin typeface="Times New Roman" pitchFamily="18" charset="0"/>
                <a:cs typeface="Times New Roman" pitchFamily="18" charset="0"/>
              </a:rPr>
              <a:t>Brown</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Out</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Reset</a:t>
            </a:r>
          </a:p>
        </p:txBody>
      </p:sp>
      <p:sp>
        <p:nvSpPr>
          <p:cNvPr id="16" name="TextBox 1"/>
          <p:cNvSpPr txBox="1"/>
          <p:nvPr/>
        </p:nvSpPr>
        <p:spPr>
          <a:xfrm>
            <a:off x="1549400" y="1701800"/>
            <a:ext cx="6438900" cy="914400"/>
          </a:xfrm>
          <a:prstGeom prst="rect">
            <a:avLst/>
          </a:prstGeom>
          <a:noFill/>
        </p:spPr>
        <p:txBody>
          <a:bodyPr wrap="none" lIns="0" tIns="0" rIns="0" rtlCol="0">
            <a:spAutoFit/>
          </a:bodyPr>
          <a:lstStyle/>
          <a:p>
            <a:pPr>
              <a:lnSpc>
                <a:spcPts val="3900"/>
              </a:lnSpc>
              <a:tabLst/>
            </a:pPr>
            <a:r>
              <a:rPr lang="en-US" altLang="zh-CN" sz="2802" b="1" dirty="0">
                <a:solidFill>
                  <a:srgbClr val="000000"/>
                </a:solidFill>
                <a:latin typeface="Times New Roman" pitchFamily="18" charset="0"/>
                <a:cs typeface="Times New Roman" pitchFamily="18" charset="0"/>
              </a:rPr>
              <a:t>Configuración</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opcional</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(seteado</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en</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la</a:t>
            </a:r>
          </a:p>
          <a:p>
            <a:pPr>
              <a:lnSpc>
                <a:spcPts val="3300"/>
              </a:lnSpc>
              <a:tabLst/>
            </a:pPr>
            <a:r>
              <a:rPr lang="en-US" altLang="zh-CN" sz="2802" b="1" dirty="0">
                <a:solidFill>
                  <a:srgbClr val="000000"/>
                </a:solidFill>
                <a:latin typeface="Times New Roman" pitchFamily="18" charset="0"/>
                <a:cs typeface="Times New Roman" pitchFamily="18" charset="0"/>
              </a:rPr>
              <a:t>programación)</a:t>
            </a:r>
          </a:p>
        </p:txBody>
      </p:sp>
      <p:sp>
        <p:nvSpPr>
          <p:cNvPr id="17" name="TextBox 1"/>
          <p:cNvSpPr txBox="1"/>
          <p:nvPr/>
        </p:nvSpPr>
        <p:spPr>
          <a:xfrm>
            <a:off x="1663700" y="2628900"/>
            <a:ext cx="127000" cy="304800"/>
          </a:xfrm>
          <a:prstGeom prst="rect">
            <a:avLst/>
          </a:prstGeom>
          <a:noFill/>
        </p:spPr>
        <p:txBody>
          <a:bodyPr wrap="none" lIns="0" tIns="0" rIns="0" rtlCol="0">
            <a:spAutoFit/>
          </a:bodyPr>
          <a:lstStyle/>
          <a:p>
            <a:pPr>
              <a:lnSpc>
                <a:spcPts val="2400"/>
              </a:lnSpc>
              <a:tabLst/>
            </a:pPr>
            <a:r>
              <a:rPr lang="en-US" altLang="zh-CN" sz="1997" dirty="0">
                <a:solidFill>
                  <a:srgbClr val="3365CC"/>
                </a:solidFill>
                <a:latin typeface="Symbol" pitchFamily="18" charset="0"/>
                <a:cs typeface="Symbol" pitchFamily="18" charset="0"/>
              </a:rPr>
              <a:t>−</a:t>
            </a:r>
          </a:p>
        </p:txBody>
      </p:sp>
      <p:sp>
        <p:nvSpPr>
          <p:cNvPr id="18" name="TextBox 1"/>
          <p:cNvSpPr txBox="1"/>
          <p:nvPr/>
        </p:nvSpPr>
        <p:spPr>
          <a:xfrm>
            <a:off x="2120900" y="2628900"/>
            <a:ext cx="5778500" cy="330200"/>
          </a:xfrm>
          <a:prstGeom prst="rect">
            <a:avLst/>
          </a:prstGeom>
          <a:noFill/>
        </p:spPr>
        <p:txBody>
          <a:bodyPr wrap="none" lIns="0" tIns="0" rIns="0" rtlCol="0">
            <a:spAutoFit/>
          </a:bodyPr>
          <a:lstStyle/>
          <a:p>
            <a:pPr>
              <a:lnSpc>
                <a:spcPts val="2600"/>
              </a:lnSpc>
              <a:tabLst/>
            </a:pPr>
            <a:r>
              <a:rPr lang="en-US" altLang="zh-CN" sz="1997" dirty="0">
                <a:solidFill>
                  <a:srgbClr val="000000"/>
                </a:solidFill>
                <a:latin typeface="Times New Roman" pitchFamily="18" charset="0"/>
                <a:cs typeface="Times New Roman" pitchFamily="18" charset="0"/>
              </a:rPr>
              <a:t>No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puede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ser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habilitado/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deshabilitado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por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software</a:t>
            </a:r>
          </a:p>
        </p:txBody>
      </p:sp>
      <p:sp>
        <p:nvSpPr>
          <p:cNvPr id="20" name="TextBox 1"/>
          <p:cNvSpPr txBox="1"/>
          <p:nvPr/>
        </p:nvSpPr>
        <p:spPr>
          <a:xfrm>
            <a:off x="1549400" y="3073400"/>
            <a:ext cx="6210300" cy="889000"/>
          </a:xfrm>
          <a:prstGeom prst="rect">
            <a:avLst/>
          </a:prstGeom>
          <a:noFill/>
        </p:spPr>
        <p:txBody>
          <a:bodyPr wrap="none" lIns="0" tIns="0" rIns="0" rtlCol="0">
            <a:spAutoFit/>
          </a:bodyPr>
          <a:lstStyle/>
          <a:p>
            <a:pPr>
              <a:lnSpc>
                <a:spcPts val="4200"/>
              </a:lnSpc>
              <a:tabLst>
                <a:tab pos="114300" algn="l"/>
              </a:tabLst>
            </a:pPr>
            <a:r>
              <a:rPr lang="en-US" altLang="zh-CN" sz="2802" b="1" dirty="0">
                <a:solidFill>
                  <a:srgbClr val="000000"/>
                </a:solidFill>
                <a:latin typeface="Times New Roman" pitchFamily="18" charset="0"/>
                <a:cs typeface="Times New Roman" pitchFamily="18" charset="0"/>
              </a:rPr>
              <a:t>Cuatro</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puntos</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seleccionables</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BV</a:t>
            </a:r>
            <a:r>
              <a:rPr lang="en-US" altLang="zh-CN" sz="1865" b="1" dirty="0">
                <a:solidFill>
                  <a:srgbClr val="000000"/>
                </a:solidFill>
                <a:latin typeface="Times New Roman" pitchFamily="18" charset="0"/>
                <a:cs typeface="Times New Roman" pitchFamily="18" charset="0"/>
              </a:rPr>
              <a:t>DD</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a:t>
            </a:r>
          </a:p>
          <a:p>
            <a:pPr>
              <a:lnSpc>
                <a:spcPts val="2800"/>
              </a:lnSpc>
              <a:tabLst>
                <a:tab pos="114300" algn="l"/>
              </a:tabLst>
            </a:pPr>
            <a:r>
              <a:rPr lang="en-US" altLang="zh-CN" dirty="0"/>
              <a:t>	</a:t>
            </a:r>
            <a:r>
              <a:rPr lang="en-US" altLang="zh-CN" sz="1997" dirty="0">
                <a:solidFill>
                  <a:srgbClr val="3365CC"/>
                </a:solidFill>
                <a:latin typeface="Symbol" pitchFamily="18" charset="0"/>
                <a:cs typeface="Symbol" pitchFamily="18" charset="0"/>
              </a:rPr>
              <a:t>−</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2.5V</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Minimum</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V</a:t>
            </a:r>
            <a:r>
              <a:rPr lang="en-US" altLang="zh-CN" sz="1331" dirty="0">
                <a:solidFill>
                  <a:srgbClr val="000000"/>
                </a:solidFill>
                <a:latin typeface="Times New Roman" pitchFamily="18" charset="0"/>
                <a:cs typeface="Times New Roman" pitchFamily="18" charset="0"/>
              </a:rPr>
              <a:t>DD</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for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OTP</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PICmicro</a:t>
            </a:r>
            <a:r>
              <a:rPr lang="en-US" altLang="zh-CN" sz="1331" dirty="0">
                <a:solidFill>
                  <a:srgbClr val="000000"/>
                </a:solidFill>
                <a:latin typeface="Times New Roman" pitchFamily="18" charset="0"/>
                <a:cs typeface="Times New Roman" pitchFamily="18" charset="0"/>
              </a:rPr>
              <a:t>®</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MCUs</a:t>
            </a:r>
          </a:p>
        </p:txBody>
      </p:sp>
      <p:sp>
        <p:nvSpPr>
          <p:cNvPr id="21" name="TextBox 1"/>
          <p:cNvSpPr txBox="1"/>
          <p:nvPr/>
        </p:nvSpPr>
        <p:spPr>
          <a:xfrm>
            <a:off x="1663700" y="4000500"/>
            <a:ext cx="127000" cy="1092200"/>
          </a:xfrm>
          <a:prstGeom prst="rect">
            <a:avLst/>
          </a:prstGeom>
          <a:noFill/>
        </p:spPr>
        <p:txBody>
          <a:bodyPr wrap="none" lIns="0" tIns="0" rIns="0" rtlCol="0">
            <a:spAutoFit/>
          </a:bodyPr>
          <a:lstStyle/>
          <a:p>
            <a:pPr>
              <a:lnSpc>
                <a:spcPts val="24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p:txBody>
      </p:sp>
      <p:sp>
        <p:nvSpPr>
          <p:cNvPr id="22" name="TextBox 1"/>
          <p:cNvSpPr txBox="1"/>
          <p:nvPr/>
        </p:nvSpPr>
        <p:spPr>
          <a:xfrm>
            <a:off x="2120900" y="4013200"/>
            <a:ext cx="520700" cy="1117600"/>
          </a:xfrm>
          <a:prstGeom prst="rect">
            <a:avLst/>
          </a:prstGeom>
          <a:noFill/>
        </p:spPr>
        <p:txBody>
          <a:bodyPr wrap="none" lIns="0" tIns="0" rIns="0" rtlCol="0">
            <a:spAutoFit/>
          </a:bodyPr>
          <a:lstStyle/>
          <a:p>
            <a:pPr>
              <a:lnSpc>
                <a:spcPts val="2600"/>
              </a:lnSpc>
              <a:tabLst/>
            </a:pPr>
            <a:r>
              <a:rPr lang="en-US" altLang="zh-CN" sz="1997" dirty="0">
                <a:solidFill>
                  <a:srgbClr val="000000"/>
                </a:solidFill>
                <a:latin typeface="Times New Roman" pitchFamily="18" charset="0"/>
                <a:cs typeface="Times New Roman" pitchFamily="18" charset="0"/>
              </a:rPr>
              <a:t>2.7V</a:t>
            </a:r>
          </a:p>
          <a:p>
            <a:pPr>
              <a:lnSpc>
                <a:spcPts val="3100"/>
              </a:lnSpc>
              <a:tabLst/>
            </a:pPr>
            <a:r>
              <a:rPr lang="en-US" altLang="zh-CN" sz="1997" dirty="0">
                <a:solidFill>
                  <a:srgbClr val="000000"/>
                </a:solidFill>
                <a:latin typeface="Times New Roman" pitchFamily="18" charset="0"/>
                <a:cs typeface="Times New Roman" pitchFamily="18" charset="0"/>
              </a:rPr>
              <a:t>4.2V</a:t>
            </a:r>
          </a:p>
          <a:p>
            <a:pPr>
              <a:lnSpc>
                <a:spcPts val="3100"/>
              </a:lnSpc>
              <a:tabLst/>
            </a:pPr>
            <a:r>
              <a:rPr lang="en-US" altLang="zh-CN" sz="1997" dirty="0">
                <a:solidFill>
                  <a:srgbClr val="000000"/>
                </a:solidFill>
                <a:latin typeface="Times New Roman" pitchFamily="18" charset="0"/>
                <a:cs typeface="Times New Roman" pitchFamily="18" charset="0"/>
              </a:rPr>
              <a:t>4.5V</a:t>
            </a:r>
          </a:p>
        </p:txBody>
      </p:sp>
      <p:sp>
        <p:nvSpPr>
          <p:cNvPr id="24" name="TextBox 1"/>
          <p:cNvSpPr txBox="1"/>
          <p:nvPr/>
        </p:nvSpPr>
        <p:spPr>
          <a:xfrm>
            <a:off x="1549400" y="5232400"/>
            <a:ext cx="7594600" cy="1346200"/>
          </a:xfrm>
          <a:prstGeom prst="rect">
            <a:avLst/>
          </a:prstGeom>
          <a:noFill/>
        </p:spPr>
        <p:txBody>
          <a:bodyPr wrap="none" lIns="0" tIns="0" rIns="0" rtlCol="0">
            <a:spAutoFit/>
          </a:bodyPr>
          <a:lstStyle/>
          <a:p>
            <a:pPr>
              <a:lnSpc>
                <a:spcPts val="3900"/>
              </a:lnSpc>
              <a:tabLst/>
            </a:pPr>
            <a:r>
              <a:rPr lang="en-US" altLang="zh-CN" sz="2802" b="1" dirty="0">
                <a:solidFill>
                  <a:srgbClr val="000000"/>
                </a:solidFill>
                <a:latin typeface="Times New Roman" pitchFamily="18" charset="0"/>
                <a:cs typeface="Times New Roman" pitchFamily="18" charset="0"/>
              </a:rPr>
              <a:t>Para</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otros</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thresholds,usar</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un</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supervisor</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de</a:t>
            </a:r>
          </a:p>
          <a:p>
            <a:pPr>
              <a:lnSpc>
                <a:spcPts val="3300"/>
              </a:lnSpc>
              <a:tabLst/>
            </a:pPr>
            <a:r>
              <a:rPr lang="en-US" altLang="zh-CN" sz="2802" b="1" dirty="0">
                <a:solidFill>
                  <a:srgbClr val="000000"/>
                </a:solidFill>
                <a:latin typeface="Times New Roman" pitchFamily="18" charset="0"/>
                <a:cs typeface="Times New Roman" pitchFamily="18" charset="0"/>
              </a:rPr>
              <a:t>CPU</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externo</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(MCP1xx,</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MCP8xx/TCM8xx,</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or</a:t>
            </a:r>
          </a:p>
          <a:p>
            <a:pPr>
              <a:lnSpc>
                <a:spcPts val="3300"/>
              </a:lnSpc>
              <a:tabLst/>
            </a:pPr>
            <a:r>
              <a:rPr lang="en-US" altLang="zh-CN" sz="2802" b="1" dirty="0">
                <a:solidFill>
                  <a:srgbClr val="000000"/>
                </a:solidFill>
                <a:latin typeface="Times New Roman" pitchFamily="18" charset="0"/>
                <a:cs typeface="Times New Roman" pitchFamily="18" charset="0"/>
              </a:rPr>
              <a:t>TC12xx)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a:srcRect/>
          <a:stretch>
            <a:fillRect/>
          </a:stretch>
        </p:blipFill>
        <p:spPr bwMode="auto">
          <a:xfrm>
            <a:off x="762000" y="350837"/>
            <a:ext cx="9169400" cy="6870700"/>
          </a:xfrm>
          <a:prstGeom prst="rect">
            <a:avLst/>
          </a:prstGeom>
          <a:noFill/>
        </p:spPr>
      </p:pic>
      <p:pic>
        <p:nvPicPr>
          <p:cNvPr id="1027" name="Picture 3"/>
          <p:cNvPicPr>
            <a:picLocks noChangeAspect="1" noChangeArrowheads="1"/>
          </p:cNvPicPr>
          <p:nvPr/>
        </p:nvPicPr>
        <p:blipFill>
          <a:blip r:embed="rId4"/>
          <a:srcRect/>
          <a:stretch>
            <a:fillRect/>
          </a:stretch>
        </p:blipFill>
        <p:spPr bwMode="auto">
          <a:xfrm>
            <a:off x="0" y="0"/>
            <a:ext cx="12700" cy="12700"/>
          </a:xfrm>
          <a:prstGeom prst="rect">
            <a:avLst/>
          </a:prstGeom>
          <a:noFill/>
        </p:spPr>
      </p:pic>
      <p:sp>
        <p:nvSpPr>
          <p:cNvPr id="5" name="TextBox 1"/>
          <p:cNvSpPr txBox="1"/>
          <p:nvPr/>
        </p:nvSpPr>
        <p:spPr>
          <a:xfrm>
            <a:off x="5930900" y="1739900"/>
            <a:ext cx="4140200" cy="435697"/>
          </a:xfrm>
          <a:prstGeom prst="rect">
            <a:avLst/>
          </a:prstGeom>
          <a:noFill/>
        </p:spPr>
        <p:txBody>
          <a:bodyPr wrap="square" lIns="0" tIns="0" rIns="0" rtlCol="0">
            <a:spAutoFit/>
          </a:bodyPr>
          <a:lstStyle/>
          <a:p>
            <a:pPr>
              <a:lnSpc>
                <a:spcPts val="3300"/>
              </a:lnSpc>
              <a:tabLst>
                <a:tab pos="76200" algn="l"/>
              </a:tabLst>
            </a:pPr>
            <a:r>
              <a:rPr lang="en-US" altLang="zh-CN" dirty="0"/>
              <a:t>	</a:t>
            </a:r>
            <a:r>
              <a:rPr lang="en-US" altLang="zh-CN" sz="2400" b="1" i="1" dirty="0" err="1">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Arquitectura</a:t>
            </a:r>
            <a:r>
              <a:rPr lang="en-US" altLang="zh-CN" sz="2400" i="1" dirty="0">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b="1" i="1" dirty="0">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Von </a:t>
            </a:r>
            <a:r>
              <a:rPr lang="en-US" altLang="zh-CN" sz="2400" b="1" i="1" dirty="0" err="1">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Newmann</a:t>
            </a:r>
            <a:r>
              <a:rPr lang="en-US" altLang="zh-CN" sz="2400" b="1" i="1" dirty="0">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t>
            </a:r>
          </a:p>
        </p:txBody>
      </p:sp>
      <p:sp>
        <p:nvSpPr>
          <p:cNvPr id="6" name="TextBox 1"/>
          <p:cNvSpPr txBox="1"/>
          <p:nvPr/>
        </p:nvSpPr>
        <p:spPr>
          <a:xfrm>
            <a:off x="6045200" y="2243137"/>
            <a:ext cx="127000" cy="1219200"/>
          </a:xfrm>
          <a:prstGeom prst="rect">
            <a:avLst/>
          </a:prstGeom>
          <a:noFill/>
        </p:spPr>
        <p:txBody>
          <a:bodyPr wrap="none" lIns="0" tIns="0" rIns="0" rtlCol="0">
            <a:spAutoFit/>
          </a:bodyPr>
          <a:lstStyle/>
          <a:p>
            <a:pPr>
              <a:lnSpc>
                <a:spcPts val="2400"/>
              </a:lnSpc>
              <a:tabLst/>
            </a:pPr>
            <a:r>
              <a:rPr lang="en-US" altLang="zh-CN" sz="1997" dirty="0">
                <a:solidFill>
                  <a:srgbClr val="3365CC"/>
                </a:solidFill>
                <a:latin typeface="Symbol" pitchFamily="18" charset="0"/>
                <a:cs typeface="Symbol"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100"/>
              </a:lnSpc>
              <a:tabLst/>
            </a:pPr>
            <a:r>
              <a:rPr lang="en-US" altLang="zh-CN" sz="1997" dirty="0">
                <a:solidFill>
                  <a:srgbClr val="3365CC"/>
                </a:solidFill>
                <a:latin typeface="Symbol" pitchFamily="18" charset="0"/>
                <a:cs typeface="Symbol" pitchFamily="18" charset="0"/>
              </a:rPr>
              <a:t>−</a:t>
            </a:r>
          </a:p>
        </p:txBody>
      </p:sp>
      <p:sp>
        <p:nvSpPr>
          <p:cNvPr id="7" name="TextBox 1"/>
          <p:cNvSpPr txBox="1"/>
          <p:nvPr/>
        </p:nvSpPr>
        <p:spPr>
          <a:xfrm>
            <a:off x="6502400" y="2255837"/>
            <a:ext cx="2787623" cy="1546577"/>
          </a:xfrm>
          <a:prstGeom prst="rect">
            <a:avLst/>
          </a:prstGeom>
          <a:noFill/>
        </p:spPr>
        <p:txBody>
          <a:bodyPr wrap="none" lIns="0" tIns="0" rIns="0" rtlCol="0">
            <a:spAutoFit/>
          </a:bodyPr>
          <a:lstStyle/>
          <a:p>
            <a:pPr>
              <a:lnSpc>
                <a:spcPts val="2600"/>
              </a:lnSpc>
              <a:tabLst/>
            </a:pPr>
            <a:r>
              <a:rPr lang="en-US" altLang="zh-CN" sz="1997" dirty="0">
                <a:solidFill>
                  <a:srgbClr val="000000"/>
                </a:solidFill>
                <a:latin typeface="Times New Roman" pitchFamily="18" charset="0"/>
                <a:cs typeface="Times New Roman" pitchFamily="18" charset="0"/>
              </a:rPr>
              <a:t>Busqueda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instrucciones</a:t>
            </a:r>
          </a:p>
          <a:p>
            <a:pPr>
              <a:lnSpc>
                <a:spcPts val="2100"/>
              </a:lnSpc>
              <a:tabLst/>
            </a:pPr>
            <a:r>
              <a:rPr lang="en-US" altLang="zh-CN" sz="1997" dirty="0">
                <a:solidFill>
                  <a:srgbClr val="000000"/>
                </a:solidFill>
                <a:latin typeface="Times New Roman" pitchFamily="18" charset="0"/>
                <a:cs typeface="Times New Roman" pitchFamily="18" charset="0"/>
              </a:rPr>
              <a:t>y</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datos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desde</a:t>
            </a:r>
            <a:r>
              <a:rPr lang="en-US" altLang="zh-CN" sz="1997" dirty="0">
                <a:latin typeface="Times New Roman" pitchFamily="18" charset="0"/>
                <a:cs typeface="Times New Roman" pitchFamily="18" charset="0"/>
              </a:rPr>
              <a:t> </a:t>
            </a:r>
            <a:r>
              <a:rPr lang="en-US" altLang="zh-CN" sz="19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una memoria</a:t>
            </a:r>
          </a:p>
          <a:p>
            <a:pPr>
              <a:lnSpc>
                <a:spcPts val="2100"/>
              </a:lnSpc>
              <a:tabLst/>
            </a:pPr>
            <a:r>
              <a:rPr lang="en-US" altLang="zh-CN" sz="19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simple</a:t>
            </a:r>
          </a:p>
          <a:p>
            <a:pPr>
              <a:lnSpc>
                <a:spcPts val="2800"/>
              </a:lnSpc>
              <a:tabLst/>
            </a:pPr>
            <a:r>
              <a:rPr lang="en-US" altLang="zh-CN" sz="1997" dirty="0">
                <a:solidFill>
                  <a:srgbClr val="000000"/>
                </a:solidFill>
                <a:latin typeface="Times New Roman" pitchFamily="18" charset="0"/>
                <a:cs typeface="Times New Roman" pitchFamily="18" charset="0"/>
              </a:rPr>
              <a:t>Ancho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Banda de</a:t>
            </a:r>
          </a:p>
          <a:p>
            <a:pPr>
              <a:lnSpc>
                <a:spcPts val="2100"/>
              </a:lnSpc>
              <a:tabLst/>
            </a:pPr>
            <a:r>
              <a:rPr lang="en-US" altLang="zh-CN" sz="19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operación Limitado</a:t>
            </a:r>
          </a:p>
        </p:txBody>
      </p:sp>
      <p:sp>
        <p:nvSpPr>
          <p:cNvPr id="9" name="TextBox 1"/>
          <p:cNvSpPr txBox="1"/>
          <p:nvPr/>
        </p:nvSpPr>
        <p:spPr>
          <a:xfrm>
            <a:off x="5930900" y="4008437"/>
            <a:ext cx="2880597" cy="435697"/>
          </a:xfrm>
          <a:prstGeom prst="rect">
            <a:avLst/>
          </a:prstGeom>
          <a:noFill/>
        </p:spPr>
        <p:txBody>
          <a:bodyPr wrap="none" lIns="0" tIns="0" rIns="0" rtlCol="0">
            <a:spAutoFit/>
          </a:bodyPr>
          <a:lstStyle/>
          <a:p>
            <a:pPr>
              <a:lnSpc>
                <a:spcPts val="3300"/>
              </a:lnSpc>
              <a:tabLst/>
            </a:pPr>
            <a:r>
              <a:rPr lang="en-US" altLang="zh-CN" sz="2400" b="1"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Arquitectura</a:t>
            </a:r>
            <a:r>
              <a:rPr lang="en-US" altLang="zh-CN" sz="2400"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b="1"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Harvard:</a:t>
            </a:r>
          </a:p>
        </p:txBody>
      </p:sp>
      <p:sp>
        <p:nvSpPr>
          <p:cNvPr id="10" name="TextBox 1"/>
          <p:cNvSpPr txBox="1"/>
          <p:nvPr/>
        </p:nvSpPr>
        <p:spPr>
          <a:xfrm>
            <a:off x="6045200" y="4491037"/>
            <a:ext cx="127000" cy="1854200"/>
          </a:xfrm>
          <a:prstGeom prst="rect">
            <a:avLst/>
          </a:prstGeom>
          <a:noFill/>
        </p:spPr>
        <p:txBody>
          <a:bodyPr wrap="none" lIns="0" tIns="0" rIns="0" rtlCol="0">
            <a:spAutoFit/>
          </a:bodyPr>
          <a:lstStyle/>
          <a:p>
            <a:pPr>
              <a:lnSpc>
                <a:spcPts val="2400"/>
              </a:lnSpc>
              <a:tabLst/>
            </a:pPr>
            <a:r>
              <a:rPr lang="en-US" altLang="zh-CN" sz="1997" dirty="0">
                <a:solidFill>
                  <a:srgbClr val="3365CC"/>
                </a:solidFill>
                <a:latin typeface="Symbol" pitchFamily="18" charset="0"/>
                <a:cs typeface="Symbol"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100"/>
              </a:lnSpc>
              <a:tabLst/>
            </a:pPr>
            <a:r>
              <a:rPr lang="en-US" altLang="zh-CN" sz="1997" dirty="0">
                <a:solidFill>
                  <a:srgbClr val="3365CC"/>
                </a:solidFill>
                <a:latin typeface="Symbol" pitchFamily="18" charset="0"/>
                <a:cs typeface="Symbol" pitchFamily="18" charset="0"/>
              </a:rPr>
              <a:t>−</a:t>
            </a:r>
          </a:p>
          <a:p>
            <a:pPr>
              <a:lnSpc>
                <a:spcPts val="1000"/>
              </a:lnSpc>
            </a:pPr>
            <a:endParaRPr lang="en-US" altLang="zh-CN" dirty="0"/>
          </a:p>
          <a:p>
            <a:pPr>
              <a:lnSpc>
                <a:spcPts val="1000"/>
              </a:lnSpc>
            </a:pPr>
            <a:endParaRPr lang="en-US" altLang="zh-CN" dirty="0"/>
          </a:p>
          <a:p>
            <a:pPr>
              <a:lnSpc>
                <a:spcPts val="3000"/>
              </a:lnSpc>
              <a:tabLst/>
            </a:pPr>
            <a:r>
              <a:rPr lang="en-US" altLang="zh-CN" sz="1997" dirty="0">
                <a:solidFill>
                  <a:srgbClr val="3365CC"/>
                </a:solidFill>
                <a:latin typeface="Symbol" pitchFamily="18" charset="0"/>
                <a:cs typeface="Symbol" pitchFamily="18" charset="0"/>
              </a:rPr>
              <a:t>−</a:t>
            </a:r>
          </a:p>
        </p:txBody>
      </p:sp>
      <p:sp>
        <p:nvSpPr>
          <p:cNvPr id="11" name="TextBox 1"/>
          <p:cNvSpPr txBox="1"/>
          <p:nvPr/>
        </p:nvSpPr>
        <p:spPr>
          <a:xfrm>
            <a:off x="6502400" y="4503737"/>
            <a:ext cx="2643352" cy="2174954"/>
          </a:xfrm>
          <a:prstGeom prst="rect">
            <a:avLst/>
          </a:prstGeom>
          <a:noFill/>
        </p:spPr>
        <p:txBody>
          <a:bodyPr wrap="none" lIns="0" tIns="0" rIns="0" rtlCol="0">
            <a:spAutoFit/>
          </a:bodyPr>
          <a:lstStyle/>
          <a:p>
            <a:pPr>
              <a:lnSpc>
                <a:spcPts val="2600"/>
              </a:lnSpc>
              <a:tabLst/>
            </a:pPr>
            <a:r>
              <a:rPr lang="en-US" altLang="zh-CN" sz="1997" dirty="0">
                <a:solidFill>
                  <a:srgbClr val="000000"/>
                </a:solidFill>
                <a:latin typeface="Times New Roman" pitchFamily="18" charset="0"/>
                <a:cs typeface="Times New Roman" pitchFamily="18" charset="0"/>
              </a:rPr>
              <a:t>Usa</a:t>
            </a:r>
            <a:r>
              <a:rPr lang="en-US" altLang="zh-CN" sz="1997" dirty="0">
                <a:latin typeface="Times New Roman" pitchFamily="18" charset="0"/>
                <a:cs typeface="Times New Roman" pitchFamily="18" charset="0"/>
              </a:rPr>
              <a:t> </a:t>
            </a:r>
            <a:r>
              <a:rPr lang="en-US" altLang="zh-CN" sz="19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dos memorias</a:t>
            </a:r>
          </a:p>
          <a:p>
            <a:pPr>
              <a:lnSpc>
                <a:spcPts val="2100"/>
              </a:lnSpc>
              <a:tabLst/>
            </a:pPr>
            <a:r>
              <a:rPr lang="en-US" altLang="zh-CN" sz="19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separadas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para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Datos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a:t>
            </a:r>
          </a:p>
          <a:p>
            <a:pPr>
              <a:lnSpc>
                <a:spcPts val="2100"/>
              </a:lnSpc>
              <a:tabLst/>
            </a:pPr>
            <a:r>
              <a:rPr lang="en-US" altLang="zh-CN" sz="1997" dirty="0">
                <a:solidFill>
                  <a:srgbClr val="000000"/>
                </a:solidFill>
                <a:latin typeface="Times New Roman" pitchFamily="18" charset="0"/>
                <a:cs typeface="Times New Roman" pitchFamily="18" charset="0"/>
              </a:rPr>
              <a:t>Instrucciones</a:t>
            </a:r>
          </a:p>
          <a:p>
            <a:pPr>
              <a:lnSpc>
                <a:spcPts val="2800"/>
              </a:lnSpc>
              <a:tabLst/>
            </a:pPr>
            <a:r>
              <a:rPr lang="en-US" altLang="zh-CN" sz="1997" dirty="0">
                <a:solidFill>
                  <a:srgbClr val="000000"/>
                </a:solidFill>
                <a:latin typeface="Times New Roman" pitchFamily="18" charset="0"/>
                <a:cs typeface="Times New Roman" pitchFamily="18" charset="0"/>
              </a:rPr>
              <a:t>Ancho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Banda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p>
          <a:p>
            <a:pPr>
              <a:lnSpc>
                <a:spcPts val="2100"/>
              </a:lnSpc>
              <a:tabLst/>
            </a:pPr>
            <a:r>
              <a:rPr lang="en-US" altLang="zh-CN" sz="1997" dirty="0">
                <a:solidFill>
                  <a:srgbClr val="000000"/>
                </a:solidFill>
                <a:latin typeface="Times New Roman" pitchFamily="18" charset="0"/>
                <a:cs typeface="Times New Roman" pitchFamily="18" charset="0"/>
              </a:rPr>
              <a:t>operación</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mejorado</a:t>
            </a:r>
          </a:p>
          <a:p>
            <a:pPr>
              <a:lnSpc>
                <a:spcPts val="2800"/>
              </a:lnSpc>
              <a:tabLst/>
            </a:pPr>
            <a:r>
              <a:rPr lang="en-US" altLang="zh-CN" sz="19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Permite diferentes anchos</a:t>
            </a:r>
          </a:p>
          <a:p>
            <a:pPr>
              <a:lnSpc>
                <a:spcPts val="2100"/>
              </a:lnSpc>
              <a:tabLst/>
            </a:pPr>
            <a:r>
              <a:rPr lang="en-US" altLang="zh-CN" sz="19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 Bus</a:t>
            </a:r>
          </a:p>
        </p:txBody>
      </p:sp>
      <p:sp>
        <p:nvSpPr>
          <p:cNvPr id="12" name="Rectángulo 11"/>
          <p:cNvSpPr/>
          <p:nvPr/>
        </p:nvSpPr>
        <p:spPr>
          <a:xfrm>
            <a:off x="1079500" y="731837"/>
            <a:ext cx="990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extBox 1"/>
          <p:cNvSpPr txBox="1"/>
          <p:nvPr/>
        </p:nvSpPr>
        <p:spPr>
          <a:xfrm>
            <a:off x="588604" y="513005"/>
            <a:ext cx="9253896" cy="828432"/>
          </a:xfrm>
          <a:prstGeom prst="rect">
            <a:avLst/>
          </a:prstGeom>
          <a:noFill/>
        </p:spPr>
        <p:txBody>
          <a:bodyPr wrap="square" lIns="0" tIns="0" rIns="0" rtlCol="0">
            <a:spAutoFit/>
          </a:bodyPr>
          <a:lstStyle>
            <a:defPPr>
              <a:defRPr lang="en-US"/>
            </a:defPPr>
            <a:lvl1pPr algn="ctr">
              <a:lnSpc>
                <a:spcPts val="6100"/>
              </a:lnSpc>
              <a:tabLst/>
              <a:defRPr sz="4397"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sz="2800" dirty="0" err="1"/>
              <a:t>Arquitectura</a:t>
            </a:r>
            <a:r>
              <a:rPr lang="en-US" altLang="zh-CN" sz="2800" dirty="0"/>
              <a:t> Von </a:t>
            </a:r>
            <a:r>
              <a:rPr lang="en-US" altLang="zh-CN" sz="2800" dirty="0" err="1"/>
              <a:t>Newmann</a:t>
            </a:r>
            <a:r>
              <a:rPr lang="en-US" altLang="zh-CN" sz="2800" dirty="0"/>
              <a:t> y  Harvard</a:t>
            </a:r>
          </a:p>
        </p:txBody>
      </p:sp>
      <p:sp>
        <p:nvSpPr>
          <p:cNvPr id="13" name="Título 1"/>
          <p:cNvSpPr txBox="1">
            <a:spLocks/>
          </p:cNvSpPr>
          <p:nvPr/>
        </p:nvSpPr>
        <p:spPr>
          <a:xfrm>
            <a:off x="457200" y="46037"/>
            <a:ext cx="9690100" cy="744215"/>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4397" b="1" i="1">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Estructura Basica de un Microprogramable</a:t>
            </a:r>
            <a:endPar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349500" y="584200"/>
            <a:ext cx="71374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(P)BOR</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Brown</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Out</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Reset</a:t>
            </a:r>
          </a:p>
        </p:txBody>
      </p:sp>
      <p:sp>
        <p:nvSpPr>
          <p:cNvPr id="4" name="TextBox 1"/>
          <p:cNvSpPr txBox="1"/>
          <p:nvPr/>
        </p:nvSpPr>
        <p:spPr>
          <a:xfrm>
            <a:off x="1549400" y="1587500"/>
            <a:ext cx="7759700" cy="558800"/>
          </a:xfrm>
          <a:prstGeom prst="rect">
            <a:avLst/>
          </a:prstGeom>
          <a:noFill/>
        </p:spPr>
        <p:txBody>
          <a:bodyPr wrap="none" lIns="0" tIns="0" rIns="0" rtlCol="0">
            <a:spAutoFit/>
          </a:bodyPr>
          <a:lstStyle/>
          <a:p>
            <a:pPr>
              <a:lnSpc>
                <a:spcPts val="2700"/>
              </a:lnSpc>
              <a:tabLst/>
            </a:pPr>
            <a:r>
              <a:rPr lang="en-US" altLang="zh-CN" sz="1800" b="1" dirty="0">
                <a:solidFill>
                  <a:srgbClr val="000000"/>
                </a:solidFill>
                <a:latin typeface="Times New Roman" pitchFamily="18" charset="0"/>
                <a:cs typeface="Times New Roman" pitchFamily="18" charset="0"/>
              </a:rPr>
              <a:t>Mantiene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al</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PIC</a:t>
            </a:r>
            <a:r>
              <a:rPr lang="en-US" altLang="zh-CN" sz="1200" b="1" dirty="0">
                <a:solidFill>
                  <a:srgbClr val="000000"/>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MCU</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en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reset</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hasta</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~72ms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despues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que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V</a:t>
            </a:r>
            <a:r>
              <a:rPr lang="en-US" altLang="zh-CN" sz="1200" b="1" dirty="0">
                <a:solidFill>
                  <a:srgbClr val="000000"/>
                </a:solidFill>
                <a:latin typeface="Times New Roman" pitchFamily="18" charset="0"/>
                <a:cs typeface="Times New Roman" pitchFamily="18" charset="0"/>
              </a:rPr>
              <a:t>DD</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subió</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por</a:t>
            </a:r>
          </a:p>
          <a:p>
            <a:pPr>
              <a:lnSpc>
                <a:spcPts val="1700"/>
              </a:lnSpc>
              <a:tabLst/>
            </a:pPr>
            <a:r>
              <a:rPr lang="en-US" altLang="zh-CN" sz="1800" b="1" dirty="0">
                <a:solidFill>
                  <a:srgbClr val="000000"/>
                </a:solidFill>
                <a:latin typeface="Times New Roman" pitchFamily="18" charset="0"/>
                <a:cs typeface="Times New Roman" pitchFamily="18" charset="0"/>
              </a:rPr>
              <a:t>encima</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delvalor</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threshold</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1549400" y="1955800"/>
            <a:ext cx="1841500" cy="520700"/>
          </a:xfrm>
          <a:prstGeom prst="rect">
            <a:avLst/>
          </a:prstGeom>
          <a:noFill/>
        </p:spPr>
        <p:txBody>
          <a:bodyPr wrap="none" lIns="0" tIns="0" rIns="0" rtlCol="0">
            <a:spAutoFit/>
          </a:bodyPr>
          <a:lstStyle/>
          <a:p>
            <a:pPr>
              <a:lnSpc>
                <a:spcPts val="4100"/>
              </a:lnSpc>
              <a:tabLst/>
            </a:pPr>
            <a:r>
              <a:rPr lang="en-US" altLang="zh-CN" sz="3000" b="1" dirty="0">
                <a:solidFill>
                  <a:srgbClr val="000000"/>
                </a:solidFill>
                <a:latin typeface="Times New Roman" pitchFamily="18" charset="0"/>
                <a:cs typeface="Times New Roman" pitchFamily="18" charset="0"/>
              </a:rPr>
              <a:t>brown</a:t>
            </a:r>
            <a:r>
              <a:rPr lang="en-US" altLang="zh-CN" sz="3000" dirty="0">
                <a:latin typeface="Times New Roman" pitchFamily="18" charset="0"/>
                <a:cs typeface="Times New Roman" pitchFamily="18" charset="0"/>
              </a:rPr>
              <a:t> </a:t>
            </a:r>
            <a:r>
              <a:rPr lang="en-US" altLang="zh-CN" sz="3000" b="1" dirty="0">
                <a:solidFill>
                  <a:srgbClr val="000000"/>
                </a:solidFill>
                <a:latin typeface="Times New Roman" pitchFamily="18" charset="0"/>
                <a:cs typeface="Times New Roman" pitchFamily="18" charset="0"/>
              </a:rPr>
              <a:t>out</a:t>
            </a:r>
          </a:p>
        </p:txBody>
      </p:sp>
      <p:sp>
        <p:nvSpPr>
          <p:cNvPr id="4" name="TextBox 1"/>
          <p:cNvSpPr txBox="1"/>
          <p:nvPr/>
        </p:nvSpPr>
        <p:spPr>
          <a:xfrm>
            <a:off x="1549400" y="419100"/>
            <a:ext cx="7645400" cy="3225800"/>
          </a:xfrm>
          <a:prstGeom prst="rect">
            <a:avLst/>
          </a:prstGeom>
          <a:noFill/>
        </p:spPr>
        <p:txBody>
          <a:bodyPr wrap="none" lIns="0" tIns="0" rIns="0" rtlCol="0">
            <a:spAutoFit/>
          </a:bodyPr>
          <a:lstStyle/>
          <a:p>
            <a:pPr>
              <a:lnSpc>
                <a:spcPts val="6100"/>
              </a:lnSpc>
              <a:tabLst>
                <a:tab pos="1092200" algn="l"/>
                <a:tab pos="1663700" algn="l"/>
                <a:tab pos="6108700" algn="l"/>
              </a:tabLst>
            </a:pPr>
            <a:r>
              <a:rPr lang="en-US" altLang="zh-CN" dirty="0"/>
              <a:t>	</a:t>
            </a:r>
            <a:r>
              <a:rPr lang="en-US" altLang="zh-CN" sz="4397" b="1" dirty="0">
                <a:solidFill>
                  <a:srgbClr val="000000"/>
                </a:solidFill>
                <a:latin typeface="Times New Roman" pitchFamily="18" charset="0"/>
                <a:cs typeface="Times New Roman" pitchFamily="18" charset="0"/>
              </a:rPr>
              <a:t>PLVD</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Detector</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de</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Bajo</a:t>
            </a:r>
          </a:p>
          <a:p>
            <a:pPr>
              <a:lnSpc>
                <a:spcPts val="3900"/>
              </a:lnSpc>
              <a:tabLst>
                <a:tab pos="1092200" algn="l"/>
                <a:tab pos="1663700" algn="l"/>
                <a:tab pos="6108700" algn="l"/>
              </a:tabLst>
            </a:pPr>
            <a:r>
              <a:rPr lang="en-US" altLang="zh-CN" dirty="0"/>
              <a:t>		</a:t>
            </a:r>
            <a:r>
              <a:rPr lang="en-US" altLang="zh-CN" sz="4397" b="1" dirty="0">
                <a:solidFill>
                  <a:srgbClr val="000000"/>
                </a:solidFill>
                <a:latin typeface="Times New Roman" pitchFamily="18" charset="0"/>
                <a:cs typeface="Times New Roman" pitchFamily="18" charset="0"/>
              </a:rPr>
              <a:t>Voltaje</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Programable</a:t>
            </a:r>
          </a:p>
          <a:p>
            <a:pPr>
              <a:lnSpc>
                <a:spcPts val="3400"/>
              </a:lnSpc>
              <a:tabLst>
                <a:tab pos="1092200" algn="l"/>
                <a:tab pos="1663700" algn="l"/>
                <a:tab pos="6108700" algn="l"/>
              </a:tabLst>
            </a:pPr>
            <a:r>
              <a:rPr lang="en-US" altLang="zh-CN" sz="3000" b="1" dirty="0">
                <a:solidFill>
                  <a:srgbClr val="000000"/>
                </a:solidFill>
                <a:latin typeface="Times New Roman" pitchFamily="18" charset="0"/>
                <a:cs typeface="Times New Roman" pitchFamily="18" charset="0"/>
              </a:rPr>
              <a:t>Es</a:t>
            </a:r>
            <a:r>
              <a:rPr lang="en-US" altLang="zh-CN" sz="3000" dirty="0">
                <a:latin typeface="Times New Roman" pitchFamily="18" charset="0"/>
                <a:cs typeface="Times New Roman" pitchFamily="18" charset="0"/>
              </a:rPr>
              <a:t> </a:t>
            </a:r>
            <a:r>
              <a:rPr lang="en-US" altLang="zh-CN" sz="3000" b="1" dirty="0">
                <a:solidFill>
                  <a:srgbClr val="000000"/>
                </a:solidFill>
                <a:latin typeface="Times New Roman" pitchFamily="18" charset="0"/>
                <a:cs typeface="Times New Roman" pitchFamily="18" charset="0"/>
              </a:rPr>
              <a:t>mejor</a:t>
            </a:r>
            <a:r>
              <a:rPr lang="en-US" altLang="zh-CN" sz="3000" dirty="0">
                <a:latin typeface="Times New Roman" pitchFamily="18" charset="0"/>
                <a:cs typeface="Times New Roman" pitchFamily="18" charset="0"/>
              </a:rPr>
              <a:t> </a:t>
            </a:r>
            <a:r>
              <a:rPr lang="en-US" altLang="zh-CN" sz="3000" b="1" dirty="0">
                <a:solidFill>
                  <a:srgbClr val="000000"/>
                </a:solidFill>
                <a:latin typeface="Times New Roman" pitchFamily="18" charset="0"/>
                <a:cs typeface="Times New Roman" pitchFamily="18" charset="0"/>
              </a:rPr>
              <a:t>que</a:t>
            </a:r>
            <a:r>
              <a:rPr lang="en-US" altLang="zh-CN" sz="3000" dirty="0">
                <a:latin typeface="Times New Roman" pitchFamily="18" charset="0"/>
                <a:cs typeface="Times New Roman" pitchFamily="18" charset="0"/>
              </a:rPr>
              <a:t> </a:t>
            </a:r>
            <a:r>
              <a:rPr lang="en-US" altLang="zh-CN" sz="3000" b="1" dirty="0">
                <a:solidFill>
                  <a:srgbClr val="000000"/>
                </a:solidFill>
                <a:latin typeface="Times New Roman" pitchFamily="18" charset="0"/>
                <a:cs typeface="Times New Roman" pitchFamily="18" charset="0"/>
              </a:rPr>
              <a:t>un</a:t>
            </a:r>
            <a:r>
              <a:rPr lang="en-US" altLang="zh-CN" sz="1410" dirty="0">
                <a:latin typeface="Times New Roman" pitchFamily="18" charset="0"/>
                <a:cs typeface="Times New Roman" pitchFamily="18" charset="0"/>
              </a:rPr>
              <a:t>                                     </a:t>
            </a:r>
            <a:r>
              <a:rPr lang="en-US" altLang="zh-CN" sz="1410" b="1" dirty="0">
                <a:solidFill>
                  <a:srgbClr val="000000"/>
                </a:solidFill>
                <a:latin typeface="Times New Roman" pitchFamily="18" charset="0"/>
                <a:cs typeface="Times New Roman" pitchFamily="18" charset="0"/>
              </a:rPr>
              <a:t>V</a:t>
            </a:r>
            <a:r>
              <a:rPr lang="en-US" altLang="zh-CN" sz="918" b="1" dirty="0">
                <a:solidFill>
                  <a:srgbClr val="000000"/>
                </a:solidFill>
                <a:latin typeface="Times New Roman" pitchFamily="18" charset="0"/>
                <a:cs typeface="Times New Roman" pitchFamily="18" charset="0"/>
              </a:rPr>
              <a:t>DD</a:t>
            </a:r>
            <a:r>
              <a:rPr lang="en-US" altLang="zh-CN" sz="1410" dirty="0">
                <a:latin typeface="Times New Roman" pitchFamily="18" charset="0"/>
                <a:cs typeface="Times New Roman" pitchFamily="18" charset="0"/>
              </a:rPr>
              <a:t>   </a:t>
            </a:r>
            <a:r>
              <a:rPr lang="en-US" altLang="zh-CN" sz="1410" b="1" dirty="0">
                <a:solidFill>
                  <a:srgbClr val="000000"/>
                </a:solidFill>
                <a:latin typeface="Times New Roman" pitchFamily="18" charset="0"/>
                <a:cs typeface="Times New Roman" pitchFamily="18" charset="0"/>
              </a:rPr>
              <a:t>LVDIN</a:t>
            </a:r>
          </a:p>
          <a:p>
            <a:pPr>
              <a:lnSpc>
                <a:spcPts val="1600"/>
              </a:lnSpc>
              <a:tabLst>
                <a:tab pos="1092200" algn="l"/>
                <a:tab pos="1663700" algn="l"/>
                <a:tab pos="6108700" algn="l"/>
              </a:tabLst>
            </a:pPr>
            <a:r>
              <a:rPr lang="en-US" altLang="zh-CN" dirty="0"/>
              <a:t>			</a:t>
            </a:r>
            <a:r>
              <a:rPr lang="en-US" altLang="zh-CN" sz="1410" b="1" dirty="0">
                <a:solidFill>
                  <a:srgbClr val="000000"/>
                </a:solidFill>
                <a:latin typeface="Times New Roman" pitchFamily="18" charset="0"/>
                <a:cs typeface="Times New Roman" pitchFamily="18" charset="0"/>
              </a:rPr>
              <a:t>LVDCON</a:t>
            </a:r>
          </a:p>
          <a:p>
            <a:pPr>
              <a:lnSpc>
                <a:spcPts val="1000"/>
              </a:lnSpc>
            </a:pPr>
            <a:endParaRPr lang="en-US" altLang="zh-CN" dirty="0"/>
          </a:p>
          <a:p>
            <a:pPr>
              <a:lnSpc>
                <a:spcPts val="1000"/>
              </a:lnSpc>
            </a:pPr>
            <a:endParaRPr lang="en-US" altLang="zh-CN" dirty="0"/>
          </a:p>
          <a:p>
            <a:pPr>
              <a:lnSpc>
                <a:spcPts val="4500"/>
              </a:lnSpc>
              <a:tabLst>
                <a:tab pos="1092200" algn="l"/>
                <a:tab pos="1663700" algn="l"/>
                <a:tab pos="6108700" algn="l"/>
              </a:tabLst>
            </a:pPr>
            <a:r>
              <a:rPr lang="en-US" altLang="zh-CN" sz="3000" b="1" dirty="0">
                <a:solidFill>
                  <a:srgbClr val="000000"/>
                </a:solidFill>
                <a:latin typeface="Times New Roman" pitchFamily="18" charset="0"/>
                <a:cs typeface="Times New Roman" pitchFamily="18" charset="0"/>
              </a:rPr>
              <a:t>16</a:t>
            </a:r>
            <a:r>
              <a:rPr lang="en-US" altLang="zh-CN" sz="3000" dirty="0">
                <a:latin typeface="Times New Roman" pitchFamily="18" charset="0"/>
                <a:cs typeface="Times New Roman" pitchFamily="18" charset="0"/>
              </a:rPr>
              <a:t> </a:t>
            </a:r>
            <a:r>
              <a:rPr lang="en-US" altLang="zh-CN" sz="3000" b="1" dirty="0">
                <a:solidFill>
                  <a:srgbClr val="000000"/>
                </a:solidFill>
                <a:latin typeface="Times New Roman" pitchFamily="18" charset="0"/>
                <a:cs typeface="Times New Roman" pitchFamily="18" charset="0"/>
              </a:rPr>
              <a:t>puntos</a:t>
            </a:r>
          </a:p>
          <a:p>
            <a:pPr>
              <a:lnSpc>
                <a:spcPts val="3500"/>
              </a:lnSpc>
              <a:tabLst>
                <a:tab pos="1092200" algn="l"/>
                <a:tab pos="1663700" algn="l"/>
                <a:tab pos="6108700" algn="l"/>
              </a:tabLst>
            </a:pPr>
            <a:r>
              <a:rPr lang="en-US" altLang="zh-CN" sz="3000" b="1" dirty="0">
                <a:solidFill>
                  <a:srgbClr val="000000"/>
                </a:solidFill>
                <a:latin typeface="Times New Roman" pitchFamily="18" charset="0"/>
                <a:cs typeface="Times New Roman" pitchFamily="18" charset="0"/>
              </a:rPr>
              <a:t>seleccionables:</a:t>
            </a:r>
          </a:p>
        </p:txBody>
      </p:sp>
      <p:sp>
        <p:nvSpPr>
          <p:cNvPr id="5" name="TextBox 1"/>
          <p:cNvSpPr txBox="1"/>
          <p:nvPr/>
        </p:nvSpPr>
        <p:spPr>
          <a:xfrm>
            <a:off x="1663700" y="3644900"/>
            <a:ext cx="2908300" cy="1320800"/>
          </a:xfrm>
          <a:prstGeom prst="rect">
            <a:avLst/>
          </a:prstGeom>
          <a:noFill/>
        </p:spPr>
        <p:txBody>
          <a:bodyPr wrap="none" lIns="0" tIns="0" rIns="0" rtlCol="0">
            <a:spAutoFit/>
          </a:bodyPr>
          <a:lstStyle/>
          <a:p>
            <a:pPr>
              <a:lnSpc>
                <a:spcPts val="3700"/>
              </a:lnSpc>
              <a:tabLst>
                <a:tab pos="457200" algn="l"/>
              </a:tabLst>
            </a:pPr>
            <a:r>
              <a:rPr lang="en-US" altLang="zh-CN" sz="2802" dirty="0">
                <a:solidFill>
                  <a:srgbClr val="3365CC"/>
                </a:solidFill>
                <a:latin typeface="Symbol" pitchFamily="18" charset="0"/>
                <a:cs typeface="Symbol"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Times New Roman" pitchFamily="18" charset="0"/>
                <a:cs typeface="Times New Roman" pitchFamily="18" charset="0"/>
              </a:rPr>
              <a:t>1.8V</a:t>
            </a:r>
            <a:r>
              <a:rPr lang="en-US" altLang="zh-CN" sz="2802" dirty="0">
                <a:latin typeface="Times New Roman" pitchFamily="18" charset="0"/>
                <a:cs typeface="Times New Roman" pitchFamily="18" charset="0"/>
              </a:rPr>
              <a:t> </a:t>
            </a:r>
            <a:r>
              <a:rPr lang="en-US" altLang="zh-CN" sz="2802" dirty="0">
                <a:solidFill>
                  <a:srgbClr val="000000"/>
                </a:solidFill>
                <a:latin typeface="Times New Roman" pitchFamily="18" charset="0"/>
                <a:cs typeface="Times New Roman" pitchFamily="18" charset="0"/>
              </a:rPr>
              <a:t>up</a:t>
            </a:r>
            <a:r>
              <a:rPr lang="en-US" altLang="zh-CN" sz="2802" dirty="0">
                <a:latin typeface="Times New Roman" pitchFamily="18" charset="0"/>
                <a:cs typeface="Times New Roman" pitchFamily="18" charset="0"/>
              </a:rPr>
              <a:t> </a:t>
            </a:r>
            <a:r>
              <a:rPr lang="en-US" altLang="zh-CN" sz="2802" dirty="0">
                <a:solidFill>
                  <a:srgbClr val="000000"/>
                </a:solidFill>
                <a:latin typeface="Times New Roman" pitchFamily="18" charset="0"/>
                <a:cs typeface="Times New Roman" pitchFamily="18" charset="0"/>
              </a:rPr>
              <a:t>to</a:t>
            </a:r>
            <a:r>
              <a:rPr lang="en-US" altLang="zh-CN" sz="2802" dirty="0">
                <a:latin typeface="Times New Roman" pitchFamily="18" charset="0"/>
                <a:cs typeface="Times New Roman" pitchFamily="18" charset="0"/>
              </a:rPr>
              <a:t> </a:t>
            </a:r>
            <a:r>
              <a:rPr lang="en-US" altLang="zh-CN" sz="2802" dirty="0">
                <a:solidFill>
                  <a:srgbClr val="000000"/>
                </a:solidFill>
                <a:latin typeface="Times New Roman" pitchFamily="18" charset="0"/>
                <a:cs typeface="Times New Roman" pitchFamily="18" charset="0"/>
              </a:rPr>
              <a:t>4.5V</a:t>
            </a:r>
          </a:p>
          <a:p>
            <a:pPr>
              <a:lnSpc>
                <a:spcPts val="3300"/>
              </a:lnSpc>
              <a:tabLst>
                <a:tab pos="457200" algn="l"/>
              </a:tabLst>
            </a:pPr>
            <a:r>
              <a:rPr lang="en-US" altLang="zh-CN" dirty="0"/>
              <a:t>	</a:t>
            </a:r>
            <a:r>
              <a:rPr lang="en-US" altLang="zh-CN" sz="2802" dirty="0">
                <a:solidFill>
                  <a:srgbClr val="000000"/>
                </a:solidFill>
                <a:latin typeface="Times New Roman" pitchFamily="18" charset="0"/>
                <a:cs typeface="Times New Roman" pitchFamily="18" charset="0"/>
              </a:rPr>
              <a:t>in</a:t>
            </a:r>
            <a:r>
              <a:rPr lang="en-US" altLang="zh-CN" sz="2802" dirty="0">
                <a:latin typeface="Times New Roman" pitchFamily="18" charset="0"/>
                <a:cs typeface="Times New Roman" pitchFamily="18" charset="0"/>
              </a:rPr>
              <a:t> </a:t>
            </a:r>
            <a:r>
              <a:rPr lang="en-US" altLang="zh-CN" sz="2802" dirty="0">
                <a:solidFill>
                  <a:srgbClr val="000000"/>
                </a:solidFill>
                <a:latin typeface="Times New Roman" pitchFamily="18" charset="0"/>
                <a:cs typeface="Times New Roman" pitchFamily="18" charset="0"/>
              </a:rPr>
              <a:t>0.1</a:t>
            </a:r>
            <a:r>
              <a:rPr lang="en-US" altLang="zh-CN" sz="2802" dirty="0">
                <a:latin typeface="Times New Roman" pitchFamily="18" charset="0"/>
                <a:cs typeface="Times New Roman" pitchFamily="18" charset="0"/>
              </a:rPr>
              <a:t> </a:t>
            </a:r>
            <a:r>
              <a:rPr lang="en-US" altLang="zh-CN" sz="2802" dirty="0">
                <a:solidFill>
                  <a:srgbClr val="000000"/>
                </a:solidFill>
                <a:latin typeface="Times New Roman" pitchFamily="18" charset="0"/>
                <a:cs typeface="Times New Roman" pitchFamily="18" charset="0"/>
              </a:rPr>
              <a:t>to</a:t>
            </a:r>
            <a:r>
              <a:rPr lang="en-US" altLang="zh-CN" sz="2802" dirty="0">
                <a:latin typeface="Times New Roman" pitchFamily="18" charset="0"/>
                <a:cs typeface="Times New Roman" pitchFamily="18" charset="0"/>
              </a:rPr>
              <a:t> </a:t>
            </a:r>
            <a:r>
              <a:rPr lang="en-US" altLang="zh-CN" sz="2802" dirty="0">
                <a:solidFill>
                  <a:srgbClr val="000000"/>
                </a:solidFill>
                <a:latin typeface="Times New Roman" pitchFamily="18" charset="0"/>
                <a:cs typeface="Times New Roman" pitchFamily="18" charset="0"/>
              </a:rPr>
              <a:t>0.2V</a:t>
            </a:r>
          </a:p>
          <a:p>
            <a:pPr>
              <a:lnSpc>
                <a:spcPts val="3300"/>
              </a:lnSpc>
              <a:tabLst>
                <a:tab pos="457200" algn="l"/>
              </a:tabLst>
            </a:pPr>
            <a:r>
              <a:rPr lang="en-US" altLang="zh-CN" dirty="0"/>
              <a:t>	</a:t>
            </a:r>
            <a:r>
              <a:rPr lang="en-US" altLang="zh-CN" sz="2802" dirty="0">
                <a:solidFill>
                  <a:srgbClr val="000000"/>
                </a:solidFill>
                <a:latin typeface="Times New Roman" pitchFamily="18" charset="0"/>
                <a:cs typeface="Times New Roman" pitchFamily="18" charset="0"/>
              </a:rPr>
              <a:t>steps</a:t>
            </a:r>
          </a:p>
        </p:txBody>
      </p:sp>
      <p:sp>
        <p:nvSpPr>
          <p:cNvPr id="6" name="TextBox 1"/>
          <p:cNvSpPr txBox="1"/>
          <p:nvPr/>
        </p:nvSpPr>
        <p:spPr>
          <a:xfrm>
            <a:off x="9144000" y="3873500"/>
            <a:ext cx="508000" cy="241300"/>
          </a:xfrm>
          <a:prstGeom prst="rect">
            <a:avLst/>
          </a:prstGeom>
          <a:noFill/>
        </p:spPr>
        <p:txBody>
          <a:bodyPr wrap="none" lIns="0" tIns="0" rIns="0" rtlCol="0">
            <a:spAutoFit/>
          </a:bodyPr>
          <a:lstStyle/>
          <a:p>
            <a:pPr>
              <a:lnSpc>
                <a:spcPts val="1900"/>
              </a:lnSpc>
              <a:tabLst/>
            </a:pPr>
            <a:r>
              <a:rPr lang="en-US" altLang="zh-CN" sz="1410" b="1" dirty="0">
                <a:solidFill>
                  <a:srgbClr val="000000"/>
                </a:solidFill>
                <a:latin typeface="Times New Roman" pitchFamily="18" charset="0"/>
                <a:cs typeface="Times New Roman" pitchFamily="18" charset="0"/>
              </a:rPr>
              <a:t>LVDIF</a:t>
            </a:r>
          </a:p>
        </p:txBody>
      </p:sp>
      <p:sp>
        <p:nvSpPr>
          <p:cNvPr id="8" name="TextBox 1"/>
          <p:cNvSpPr txBox="1"/>
          <p:nvPr/>
        </p:nvSpPr>
        <p:spPr>
          <a:xfrm>
            <a:off x="4724400" y="5892800"/>
            <a:ext cx="533400" cy="241300"/>
          </a:xfrm>
          <a:prstGeom prst="rect">
            <a:avLst/>
          </a:prstGeom>
          <a:noFill/>
        </p:spPr>
        <p:txBody>
          <a:bodyPr wrap="none" lIns="0" tIns="0" rIns="0" rtlCol="0">
            <a:spAutoFit/>
          </a:bodyPr>
          <a:lstStyle/>
          <a:p>
            <a:pPr>
              <a:lnSpc>
                <a:spcPts val="1900"/>
              </a:lnSpc>
              <a:tabLst/>
            </a:pPr>
            <a:r>
              <a:rPr lang="en-US" altLang="zh-CN" sz="1410" b="1" dirty="0">
                <a:solidFill>
                  <a:srgbClr val="000000"/>
                </a:solidFill>
                <a:latin typeface="Times New Roman" pitchFamily="18" charset="0"/>
                <a:cs typeface="Times New Roman" pitchFamily="18" charset="0"/>
              </a:rPr>
              <a:t>LVDIN</a:t>
            </a:r>
          </a:p>
        </p:txBody>
      </p:sp>
      <p:sp>
        <p:nvSpPr>
          <p:cNvPr id="9" name="TextBox 1"/>
          <p:cNvSpPr txBox="1"/>
          <p:nvPr/>
        </p:nvSpPr>
        <p:spPr>
          <a:xfrm>
            <a:off x="7696200" y="5626100"/>
            <a:ext cx="342900" cy="241300"/>
          </a:xfrm>
          <a:prstGeom prst="rect">
            <a:avLst/>
          </a:prstGeom>
          <a:noFill/>
        </p:spPr>
        <p:txBody>
          <a:bodyPr wrap="none" lIns="0" tIns="0" rIns="0" rtlCol="0">
            <a:spAutoFit/>
          </a:bodyPr>
          <a:lstStyle/>
          <a:p>
            <a:pPr>
              <a:lnSpc>
                <a:spcPts val="1900"/>
              </a:lnSpc>
              <a:tabLst/>
            </a:pPr>
            <a:r>
              <a:rPr lang="en-US" altLang="zh-CN" sz="1410" b="1" dirty="0">
                <a:solidFill>
                  <a:srgbClr val="000000"/>
                </a:solidFill>
                <a:latin typeface="Times New Roman" pitchFamily="18" charset="0"/>
                <a:cs typeface="Times New Roman" pitchFamily="18" charset="0"/>
              </a:rPr>
              <a:t>V</a:t>
            </a:r>
            <a:r>
              <a:rPr lang="en-US" altLang="zh-CN" sz="918" b="1" dirty="0">
                <a:solidFill>
                  <a:srgbClr val="000000"/>
                </a:solidFill>
                <a:latin typeface="Times New Roman" pitchFamily="18" charset="0"/>
                <a:cs typeface="Times New Roman" pitchFamily="18" charset="0"/>
              </a:rPr>
              <a:t>REF</a:t>
            </a:r>
          </a:p>
        </p:txBody>
      </p:sp>
      <p:sp>
        <p:nvSpPr>
          <p:cNvPr id="10" name="TextBox 1"/>
          <p:cNvSpPr txBox="1"/>
          <p:nvPr/>
        </p:nvSpPr>
        <p:spPr>
          <a:xfrm>
            <a:off x="1651000" y="5054600"/>
            <a:ext cx="2933700" cy="1498600"/>
          </a:xfrm>
          <a:prstGeom prst="rect">
            <a:avLst/>
          </a:prstGeom>
          <a:noFill/>
        </p:spPr>
        <p:txBody>
          <a:bodyPr wrap="none" lIns="0" tIns="0" rIns="0" rtlCol="0">
            <a:spAutoFit/>
          </a:bodyPr>
          <a:lstStyle/>
          <a:p>
            <a:pPr>
              <a:lnSpc>
                <a:spcPts val="3700"/>
              </a:lnSpc>
              <a:tabLst>
                <a:tab pos="469900" algn="l"/>
              </a:tabLst>
            </a:pPr>
            <a:r>
              <a:rPr lang="en-US" altLang="zh-CN" sz="2802" dirty="0">
                <a:solidFill>
                  <a:srgbClr val="3365CC"/>
                </a:solidFill>
                <a:latin typeface="Symbol" pitchFamily="18" charset="0"/>
                <a:cs typeface="Symbol"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Times New Roman" pitchFamily="18" charset="0"/>
                <a:cs typeface="Times New Roman" pitchFamily="18" charset="0"/>
              </a:rPr>
              <a:t>External</a:t>
            </a:r>
            <a:r>
              <a:rPr lang="en-US" altLang="zh-CN" sz="2802" dirty="0">
                <a:latin typeface="Times New Roman" pitchFamily="18" charset="0"/>
                <a:cs typeface="Times New Roman" pitchFamily="18" charset="0"/>
              </a:rPr>
              <a:t> </a:t>
            </a:r>
            <a:r>
              <a:rPr lang="en-US" altLang="zh-CN" sz="2802" dirty="0">
                <a:solidFill>
                  <a:srgbClr val="000000"/>
                </a:solidFill>
                <a:latin typeface="Times New Roman" pitchFamily="18" charset="0"/>
                <a:cs typeface="Times New Roman" pitchFamily="18" charset="0"/>
              </a:rPr>
              <a:t>analog</a:t>
            </a:r>
          </a:p>
          <a:p>
            <a:pPr>
              <a:lnSpc>
                <a:spcPts val="3300"/>
              </a:lnSpc>
              <a:tabLst>
                <a:tab pos="469900" algn="l"/>
              </a:tabLst>
            </a:pPr>
            <a:r>
              <a:rPr lang="en-US" altLang="zh-CN" dirty="0"/>
              <a:t>	</a:t>
            </a:r>
            <a:r>
              <a:rPr lang="en-US" altLang="zh-CN" sz="2802" dirty="0">
                <a:solidFill>
                  <a:srgbClr val="000000"/>
                </a:solidFill>
                <a:latin typeface="Times New Roman" pitchFamily="18" charset="0"/>
                <a:cs typeface="Times New Roman" pitchFamily="18" charset="0"/>
              </a:rPr>
              <a:t>input</a:t>
            </a:r>
          </a:p>
          <a:p>
            <a:pPr>
              <a:lnSpc>
                <a:spcPts val="1000"/>
              </a:lnSpc>
            </a:pPr>
            <a:endParaRPr lang="en-US" altLang="zh-CN" dirty="0"/>
          </a:p>
          <a:p>
            <a:pPr>
              <a:lnSpc>
                <a:spcPts val="3700"/>
              </a:lnSpc>
              <a:tabLst>
                <a:tab pos="469900" algn="l"/>
              </a:tabLst>
            </a:pPr>
            <a:r>
              <a:rPr lang="en-US" altLang="zh-CN" sz="1997" b="1" dirty="0">
                <a:solidFill>
                  <a:srgbClr val="000000"/>
                </a:solidFill>
                <a:latin typeface="Times New Roman" pitchFamily="18" charset="0"/>
                <a:cs typeface="Times New Roman" pitchFamily="18" charset="0"/>
              </a:rPr>
              <a:t>conectado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al</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V</a:t>
            </a:r>
            <a:r>
              <a:rPr lang="en-US" altLang="zh-CN" sz="1331" b="1" dirty="0">
                <a:solidFill>
                  <a:srgbClr val="000000"/>
                </a:solidFill>
                <a:latin typeface="Times New Roman" pitchFamily="18" charset="0"/>
                <a:cs typeface="Times New Roman" pitchFamily="18" charset="0"/>
              </a:rPr>
              <a:t>REF</a:t>
            </a:r>
            <a:r>
              <a:rPr lang="en-US" altLang="zh-CN" sz="1331" dirty="0">
                <a:latin typeface="Times New Roman" pitchFamily="18" charset="0"/>
                <a:cs typeface="Times New Roman" pitchFamily="18" charset="0"/>
              </a:rPr>
              <a:t> </a:t>
            </a:r>
            <a:r>
              <a:rPr lang="en-US" altLang="zh-CN" sz="1331" b="1" dirty="0">
                <a:solidFill>
                  <a:srgbClr val="000000"/>
                </a:solidFill>
                <a:latin typeface="Times New Roman" pitchFamily="18" charset="0"/>
                <a:cs typeface="Times New Roman" pitchFamily="18" charset="0"/>
              </a:rPr>
              <a:t>Interno</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870200" y="342900"/>
            <a:ext cx="6083300" cy="1270000"/>
          </a:xfrm>
          <a:prstGeom prst="rect">
            <a:avLst/>
          </a:prstGeom>
          <a:noFill/>
        </p:spPr>
        <p:txBody>
          <a:bodyPr wrap="none" lIns="0" tIns="0" rIns="0" rtlCol="0">
            <a:spAutoFit/>
          </a:bodyPr>
          <a:lstStyle/>
          <a:p>
            <a:pPr>
              <a:lnSpc>
                <a:spcPts val="6100"/>
              </a:lnSpc>
              <a:tabLst>
                <a:tab pos="977900" algn="l"/>
              </a:tabLst>
            </a:pPr>
            <a:r>
              <a:rPr lang="en-US" altLang="zh-CN" sz="4397" b="1" dirty="0">
                <a:solidFill>
                  <a:srgbClr val="000000"/>
                </a:solidFill>
                <a:latin typeface="Times New Roman" pitchFamily="18" charset="0"/>
                <a:cs typeface="Times New Roman" pitchFamily="18" charset="0"/>
              </a:rPr>
              <a:t>Programación</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Serie</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en</a:t>
            </a:r>
          </a:p>
          <a:p>
            <a:pPr>
              <a:lnSpc>
                <a:spcPts val="3900"/>
              </a:lnSpc>
              <a:tabLst>
                <a:tab pos="977900" algn="l"/>
              </a:tabLst>
            </a:pPr>
            <a:r>
              <a:rPr lang="en-US" altLang="zh-CN" dirty="0"/>
              <a:t>	</a:t>
            </a:r>
            <a:r>
              <a:rPr lang="en-US" altLang="zh-CN" sz="4397" b="1" dirty="0">
                <a:solidFill>
                  <a:srgbClr val="000000"/>
                </a:solidFill>
                <a:latin typeface="Times New Roman" pitchFamily="18" charset="0"/>
                <a:cs typeface="Times New Roman" pitchFamily="18" charset="0"/>
              </a:rPr>
              <a:t>Circuito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ICSP™</a:t>
            </a:r>
          </a:p>
        </p:txBody>
      </p:sp>
      <p:sp>
        <p:nvSpPr>
          <p:cNvPr id="4" name="TextBox 1"/>
          <p:cNvSpPr txBox="1"/>
          <p:nvPr/>
        </p:nvSpPr>
        <p:spPr>
          <a:xfrm>
            <a:off x="1549400" y="1765300"/>
            <a:ext cx="4406900" cy="1193800"/>
          </a:xfrm>
          <a:prstGeom prst="rect">
            <a:avLst/>
          </a:prstGeom>
          <a:noFill/>
        </p:spPr>
        <p:txBody>
          <a:bodyPr wrap="none" lIns="0" tIns="0" rIns="0" rtlCol="0">
            <a:spAutoFit/>
          </a:bodyPr>
          <a:lstStyle/>
          <a:p>
            <a:pPr>
              <a:lnSpc>
                <a:spcPts val="2600"/>
              </a:lnSpc>
              <a:tabLst/>
            </a:pPr>
            <a:r>
              <a:rPr lang="en-US" altLang="zh-CN" sz="1902" b="1" dirty="0">
                <a:solidFill>
                  <a:srgbClr val="000000"/>
                </a:solidFill>
                <a:latin typeface="Times New Roman" pitchFamily="18" charset="0"/>
                <a:cs typeface="Times New Roman" pitchFamily="18" charset="0"/>
              </a:rPr>
              <a:t>Solo</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requiere</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2</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pines</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para</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ser</a:t>
            </a:r>
          </a:p>
          <a:p>
            <a:pPr>
              <a:lnSpc>
                <a:spcPts val="2000"/>
              </a:lnSpc>
              <a:tabLst/>
            </a:pPr>
            <a:r>
              <a:rPr lang="en-US" altLang="zh-CN" sz="1902" b="1" dirty="0">
                <a:solidFill>
                  <a:srgbClr val="000000"/>
                </a:solidFill>
                <a:latin typeface="Times New Roman" pitchFamily="18" charset="0"/>
                <a:cs typeface="Times New Roman" pitchFamily="18" charset="0"/>
              </a:rPr>
              <a:t>programado</a:t>
            </a:r>
          </a:p>
          <a:p>
            <a:pPr>
              <a:lnSpc>
                <a:spcPts val="2700"/>
              </a:lnSpc>
              <a:tabLst/>
            </a:pPr>
            <a:r>
              <a:rPr lang="en-US" altLang="zh-CN" sz="1902" b="1" dirty="0">
                <a:solidFill>
                  <a:srgbClr val="000000"/>
                </a:solidFill>
                <a:latin typeface="Times New Roman" pitchFamily="18" charset="0"/>
                <a:cs typeface="Times New Roman" pitchFamily="18" charset="0"/>
              </a:rPr>
              <a:t>Conveniente</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para</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hacer</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programación</a:t>
            </a:r>
          </a:p>
          <a:p>
            <a:pPr>
              <a:lnSpc>
                <a:spcPts val="2000"/>
              </a:lnSpc>
              <a:tabLst/>
            </a:pPr>
            <a:r>
              <a:rPr lang="en-US" altLang="zh-CN" sz="1902" b="1" dirty="0">
                <a:solidFill>
                  <a:srgbClr val="000000"/>
                </a:solidFill>
                <a:latin typeface="Times New Roman" pitchFamily="18" charset="0"/>
                <a:cs typeface="Times New Roman" pitchFamily="18" charset="0"/>
              </a:rPr>
              <a:t>en</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sistemas</a:t>
            </a:r>
          </a:p>
        </p:txBody>
      </p:sp>
      <p:sp>
        <p:nvSpPr>
          <p:cNvPr id="5" name="TextBox 1"/>
          <p:cNvSpPr txBox="1"/>
          <p:nvPr/>
        </p:nvSpPr>
        <p:spPr>
          <a:xfrm>
            <a:off x="6324600" y="1701800"/>
            <a:ext cx="342900" cy="1244600"/>
          </a:xfrm>
          <a:prstGeom prst="rect">
            <a:avLst/>
          </a:prstGeom>
          <a:noFill/>
        </p:spPr>
        <p:txBody>
          <a:bodyPr wrap="none" lIns="0" tIns="0" rIns="0" rtlCol="0">
            <a:spAutoFit/>
          </a:bodyPr>
          <a:lstStyle/>
          <a:p>
            <a:pPr>
              <a:lnSpc>
                <a:spcPts val="1900"/>
              </a:lnSpc>
              <a:tabLst>
                <a:tab pos="25400" algn="l"/>
                <a:tab pos="38100" algn="l"/>
              </a:tabLst>
            </a:pPr>
            <a:r>
              <a:rPr lang="en-US" altLang="zh-CN" dirty="0"/>
              <a:t>		</a:t>
            </a:r>
            <a:r>
              <a:rPr lang="en-US" altLang="zh-CN" sz="1397" b="1" dirty="0">
                <a:solidFill>
                  <a:srgbClr val="FFFFFF"/>
                </a:solidFill>
                <a:latin typeface="Times New Roman" pitchFamily="18" charset="0"/>
                <a:cs typeface="Times New Roman" pitchFamily="18" charset="0"/>
              </a:rPr>
              <a:t>Pin</a:t>
            </a:r>
          </a:p>
          <a:p>
            <a:pPr>
              <a:lnSpc>
                <a:spcPts val="2100"/>
              </a:lnSpc>
              <a:tabLst>
                <a:tab pos="25400" algn="l"/>
                <a:tab pos="38100" algn="l"/>
              </a:tabLst>
            </a:pPr>
            <a:r>
              <a:rPr lang="en-US" altLang="zh-CN" dirty="0"/>
              <a:t>		</a:t>
            </a:r>
            <a:r>
              <a:rPr lang="en-US" altLang="zh-CN" sz="1397" dirty="0">
                <a:solidFill>
                  <a:srgbClr val="000000"/>
                </a:solidFill>
                <a:latin typeface="Times New Roman" pitchFamily="18" charset="0"/>
                <a:cs typeface="Times New Roman" pitchFamily="18" charset="0"/>
              </a:rPr>
              <a:t>V</a:t>
            </a:r>
            <a:r>
              <a:rPr lang="en-US" altLang="zh-CN" sz="935" dirty="0">
                <a:solidFill>
                  <a:srgbClr val="000000"/>
                </a:solidFill>
                <a:latin typeface="Times New Roman" pitchFamily="18" charset="0"/>
                <a:cs typeface="Times New Roman" pitchFamily="18" charset="0"/>
              </a:rPr>
              <a:t>PP</a:t>
            </a:r>
          </a:p>
          <a:p>
            <a:pPr>
              <a:lnSpc>
                <a:spcPts val="1900"/>
              </a:lnSpc>
              <a:tabLst>
                <a:tab pos="25400" algn="l"/>
                <a:tab pos="38100" algn="l"/>
              </a:tabLst>
            </a:pPr>
            <a:r>
              <a:rPr lang="en-US" altLang="zh-CN" dirty="0"/>
              <a:t>	</a:t>
            </a:r>
            <a:r>
              <a:rPr lang="en-US" altLang="zh-CN" sz="1397" dirty="0">
                <a:solidFill>
                  <a:srgbClr val="000000"/>
                </a:solidFill>
                <a:latin typeface="Times New Roman" pitchFamily="18" charset="0"/>
                <a:cs typeface="Times New Roman" pitchFamily="18" charset="0"/>
              </a:rPr>
              <a:t>V</a:t>
            </a:r>
            <a:r>
              <a:rPr lang="en-US" altLang="zh-CN" sz="935" dirty="0">
                <a:solidFill>
                  <a:srgbClr val="000000"/>
                </a:solidFill>
                <a:latin typeface="Times New Roman" pitchFamily="18" charset="0"/>
                <a:cs typeface="Times New Roman" pitchFamily="18" charset="0"/>
              </a:rPr>
              <a:t>DD</a:t>
            </a:r>
          </a:p>
          <a:p>
            <a:pPr>
              <a:lnSpc>
                <a:spcPts val="2000"/>
              </a:lnSpc>
              <a:tabLst>
                <a:tab pos="25400" algn="l"/>
                <a:tab pos="38100" algn="l"/>
              </a:tabLst>
            </a:pPr>
            <a:r>
              <a:rPr lang="en-US" altLang="zh-CN" dirty="0"/>
              <a:t>		</a:t>
            </a:r>
            <a:r>
              <a:rPr lang="en-US" altLang="zh-CN" sz="1397" dirty="0">
                <a:solidFill>
                  <a:srgbClr val="000000"/>
                </a:solidFill>
                <a:latin typeface="Times New Roman" pitchFamily="18" charset="0"/>
                <a:cs typeface="Times New Roman" pitchFamily="18" charset="0"/>
              </a:rPr>
              <a:t>V</a:t>
            </a:r>
            <a:r>
              <a:rPr lang="en-US" altLang="zh-CN" sz="935" dirty="0">
                <a:solidFill>
                  <a:srgbClr val="000000"/>
                </a:solidFill>
                <a:latin typeface="Times New Roman" pitchFamily="18" charset="0"/>
                <a:cs typeface="Times New Roman" pitchFamily="18" charset="0"/>
              </a:rPr>
              <a:t>SS</a:t>
            </a:r>
          </a:p>
          <a:p>
            <a:pPr>
              <a:lnSpc>
                <a:spcPts val="1800"/>
              </a:lnSpc>
              <a:tabLst>
                <a:tab pos="25400" algn="l"/>
                <a:tab pos="38100" algn="l"/>
              </a:tabLst>
            </a:pPr>
            <a:r>
              <a:rPr lang="en-US" altLang="zh-CN" sz="1397" dirty="0">
                <a:solidFill>
                  <a:srgbClr val="000000"/>
                </a:solidFill>
                <a:latin typeface="Times New Roman" pitchFamily="18" charset="0"/>
                <a:cs typeface="Times New Roman" pitchFamily="18" charset="0"/>
              </a:rPr>
              <a:t>RB6</a:t>
            </a:r>
          </a:p>
        </p:txBody>
      </p:sp>
      <p:sp>
        <p:nvSpPr>
          <p:cNvPr id="6" name="TextBox 1"/>
          <p:cNvSpPr txBox="1"/>
          <p:nvPr/>
        </p:nvSpPr>
        <p:spPr>
          <a:xfrm>
            <a:off x="6985000" y="1701800"/>
            <a:ext cx="2209800" cy="1244600"/>
          </a:xfrm>
          <a:prstGeom prst="rect">
            <a:avLst/>
          </a:prstGeom>
          <a:noFill/>
        </p:spPr>
        <p:txBody>
          <a:bodyPr wrap="none" lIns="0" tIns="0" rIns="0" rtlCol="0">
            <a:spAutoFit/>
          </a:bodyPr>
          <a:lstStyle/>
          <a:p>
            <a:pPr>
              <a:lnSpc>
                <a:spcPts val="1900"/>
              </a:lnSpc>
              <a:tabLst>
                <a:tab pos="965200" algn="l"/>
              </a:tabLst>
            </a:pPr>
            <a:r>
              <a:rPr lang="en-US" altLang="zh-CN" dirty="0"/>
              <a:t>	</a:t>
            </a:r>
            <a:r>
              <a:rPr lang="en-US" altLang="zh-CN" sz="1397" b="1" dirty="0">
                <a:solidFill>
                  <a:srgbClr val="FFFFFF"/>
                </a:solidFill>
                <a:latin typeface="Times New Roman" pitchFamily="18" charset="0"/>
                <a:cs typeface="Times New Roman" pitchFamily="18" charset="0"/>
              </a:rPr>
              <a:t>Function</a:t>
            </a:r>
          </a:p>
          <a:p>
            <a:pPr>
              <a:lnSpc>
                <a:spcPts val="1900"/>
              </a:lnSpc>
              <a:tabLst>
                <a:tab pos="965200" algn="l"/>
              </a:tabLst>
            </a:pPr>
            <a:r>
              <a:rPr lang="en-US" altLang="zh-CN" sz="1397" dirty="0">
                <a:solidFill>
                  <a:srgbClr val="000000"/>
                </a:solidFill>
                <a:latin typeface="Times New Roman" pitchFamily="18" charset="0"/>
                <a:cs typeface="Times New Roman" pitchFamily="18" charset="0"/>
              </a:rPr>
              <a:t>Programming</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Voltage</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13V</a:t>
            </a:r>
          </a:p>
          <a:p>
            <a:pPr>
              <a:lnSpc>
                <a:spcPts val="1900"/>
              </a:lnSpc>
              <a:tabLst>
                <a:tab pos="965200" algn="l"/>
              </a:tabLst>
            </a:pPr>
            <a:r>
              <a:rPr lang="en-US" altLang="zh-CN" sz="1397" dirty="0">
                <a:solidFill>
                  <a:srgbClr val="000000"/>
                </a:solidFill>
                <a:latin typeface="Times New Roman" pitchFamily="18" charset="0"/>
                <a:cs typeface="Times New Roman" pitchFamily="18" charset="0"/>
              </a:rPr>
              <a:t>Supply</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Voltage</a:t>
            </a:r>
          </a:p>
          <a:p>
            <a:pPr>
              <a:lnSpc>
                <a:spcPts val="2000"/>
              </a:lnSpc>
              <a:tabLst>
                <a:tab pos="965200" algn="l"/>
              </a:tabLst>
            </a:pPr>
            <a:r>
              <a:rPr lang="en-US" altLang="zh-CN" sz="1397" dirty="0">
                <a:solidFill>
                  <a:srgbClr val="000000"/>
                </a:solidFill>
                <a:latin typeface="Times New Roman" pitchFamily="18" charset="0"/>
                <a:cs typeface="Times New Roman" pitchFamily="18" charset="0"/>
              </a:rPr>
              <a:t>Ground</a:t>
            </a:r>
          </a:p>
          <a:p>
            <a:pPr>
              <a:lnSpc>
                <a:spcPts val="1900"/>
              </a:lnSpc>
              <a:tabLst>
                <a:tab pos="965200" algn="l"/>
              </a:tabLst>
            </a:pPr>
            <a:r>
              <a:rPr lang="en-US" altLang="zh-CN" sz="1397" dirty="0">
                <a:solidFill>
                  <a:srgbClr val="000000"/>
                </a:solidFill>
                <a:latin typeface="Times New Roman" pitchFamily="18" charset="0"/>
                <a:cs typeface="Times New Roman" pitchFamily="18" charset="0"/>
              </a:rPr>
              <a:t>Clock</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Input</a:t>
            </a:r>
          </a:p>
        </p:txBody>
      </p:sp>
      <p:sp>
        <p:nvSpPr>
          <p:cNvPr id="7" name="TextBox 1"/>
          <p:cNvSpPr txBox="1"/>
          <p:nvPr/>
        </p:nvSpPr>
        <p:spPr>
          <a:xfrm>
            <a:off x="1663700" y="2946400"/>
            <a:ext cx="88900" cy="469900"/>
          </a:xfrm>
          <a:prstGeom prst="rect">
            <a:avLst/>
          </a:prstGeom>
          <a:noFill/>
        </p:spPr>
        <p:txBody>
          <a:bodyPr wrap="none" lIns="0" tIns="0" rIns="0" rtlCol="0">
            <a:spAutoFit/>
          </a:bodyPr>
          <a:lstStyle/>
          <a:p>
            <a:pPr>
              <a:lnSpc>
                <a:spcPts val="1700"/>
              </a:lnSpc>
              <a:tabLst/>
            </a:pPr>
            <a:r>
              <a:rPr lang="en-US" altLang="zh-CN" sz="1397" dirty="0">
                <a:solidFill>
                  <a:srgbClr val="3365CC"/>
                </a:solidFill>
                <a:latin typeface="Symbol" pitchFamily="18" charset="0"/>
                <a:cs typeface="Symbol" pitchFamily="18" charset="0"/>
              </a:rPr>
              <a:t>−</a:t>
            </a:r>
          </a:p>
          <a:p>
            <a:pPr>
              <a:lnSpc>
                <a:spcPts val="2000"/>
              </a:lnSpc>
              <a:tabLst/>
            </a:pPr>
            <a:r>
              <a:rPr lang="en-US" altLang="zh-CN" sz="1397" dirty="0">
                <a:solidFill>
                  <a:srgbClr val="3365CC"/>
                </a:solidFill>
                <a:latin typeface="Symbol" pitchFamily="18" charset="0"/>
                <a:cs typeface="Symbol" pitchFamily="18" charset="0"/>
              </a:rPr>
              <a:t>−</a:t>
            </a:r>
          </a:p>
        </p:txBody>
      </p:sp>
      <p:sp>
        <p:nvSpPr>
          <p:cNvPr id="8" name="TextBox 1"/>
          <p:cNvSpPr txBox="1"/>
          <p:nvPr/>
        </p:nvSpPr>
        <p:spPr>
          <a:xfrm>
            <a:off x="2120900" y="2946400"/>
            <a:ext cx="1384300" cy="482600"/>
          </a:xfrm>
          <a:prstGeom prst="rect">
            <a:avLst/>
          </a:prstGeom>
          <a:noFill/>
        </p:spPr>
        <p:txBody>
          <a:bodyPr wrap="none" lIns="0" tIns="0" rIns="0" rtlCol="0">
            <a:spAutoFit/>
          </a:bodyPr>
          <a:lstStyle/>
          <a:p>
            <a:pPr>
              <a:lnSpc>
                <a:spcPts val="1800"/>
              </a:lnSpc>
              <a:tabLst/>
            </a:pPr>
            <a:r>
              <a:rPr lang="en-US" altLang="zh-CN" sz="1397" dirty="0">
                <a:solidFill>
                  <a:srgbClr val="000000"/>
                </a:solidFill>
                <a:latin typeface="Times New Roman" pitchFamily="18" charset="0"/>
                <a:cs typeface="Times New Roman" pitchFamily="18" charset="0"/>
              </a:rPr>
              <a:t>Calibration</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Data</a:t>
            </a:r>
          </a:p>
          <a:p>
            <a:pPr>
              <a:lnSpc>
                <a:spcPts val="2000"/>
              </a:lnSpc>
              <a:tabLst/>
            </a:pPr>
            <a:r>
              <a:rPr lang="en-US" altLang="zh-CN" sz="1397" dirty="0">
                <a:solidFill>
                  <a:srgbClr val="000000"/>
                </a:solidFill>
                <a:latin typeface="Times New Roman" pitchFamily="18" charset="0"/>
                <a:cs typeface="Times New Roman" pitchFamily="18" charset="0"/>
              </a:rPr>
              <a:t>Serialization</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Data</a:t>
            </a:r>
          </a:p>
        </p:txBody>
      </p:sp>
      <p:sp>
        <p:nvSpPr>
          <p:cNvPr id="10" name="TextBox 1"/>
          <p:cNvSpPr txBox="1"/>
          <p:nvPr/>
        </p:nvSpPr>
        <p:spPr>
          <a:xfrm>
            <a:off x="1549400" y="3454400"/>
            <a:ext cx="4191000" cy="330200"/>
          </a:xfrm>
          <a:prstGeom prst="rect">
            <a:avLst/>
          </a:prstGeom>
          <a:noFill/>
        </p:spPr>
        <p:txBody>
          <a:bodyPr wrap="none" lIns="0" tIns="0" rIns="0" rtlCol="0">
            <a:spAutoFit/>
          </a:bodyPr>
          <a:lstStyle/>
          <a:p>
            <a:pPr>
              <a:lnSpc>
                <a:spcPts val="2600"/>
              </a:lnSpc>
              <a:tabLst/>
            </a:pPr>
            <a:r>
              <a:rPr lang="en-US" altLang="zh-CN" sz="1902" b="1" dirty="0">
                <a:solidFill>
                  <a:srgbClr val="000000"/>
                </a:solidFill>
                <a:latin typeface="Times New Roman" pitchFamily="18" charset="0"/>
                <a:cs typeface="Times New Roman" pitchFamily="18" charset="0"/>
              </a:rPr>
              <a:t>Suportado</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por</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MPLAB</a:t>
            </a:r>
            <a:r>
              <a:rPr lang="en-US" altLang="zh-CN" sz="1265" b="1" dirty="0">
                <a:solidFill>
                  <a:srgbClr val="000000"/>
                </a:solidFill>
                <a:latin typeface="Times New Roman" pitchFamily="18" charset="0"/>
                <a:cs typeface="Times New Roman" pitchFamily="18" charset="0"/>
              </a:rPr>
              <a:t>®</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PM3</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&amp;</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ICD2</a:t>
            </a:r>
          </a:p>
        </p:txBody>
      </p:sp>
      <p:sp>
        <p:nvSpPr>
          <p:cNvPr id="11" name="TextBox 1"/>
          <p:cNvSpPr txBox="1"/>
          <p:nvPr/>
        </p:nvSpPr>
        <p:spPr>
          <a:xfrm>
            <a:off x="6324600" y="2933700"/>
            <a:ext cx="342900" cy="228600"/>
          </a:xfrm>
          <a:prstGeom prst="rect">
            <a:avLst/>
          </a:prstGeom>
          <a:noFill/>
        </p:spPr>
        <p:txBody>
          <a:bodyPr wrap="none" lIns="0" tIns="0" rIns="0" rtlCol="0">
            <a:spAutoFit/>
          </a:bodyPr>
          <a:lstStyle/>
          <a:p>
            <a:pPr>
              <a:lnSpc>
                <a:spcPts val="1800"/>
              </a:lnSpc>
              <a:tabLst/>
            </a:pPr>
            <a:r>
              <a:rPr lang="en-US" altLang="zh-CN" sz="1397" dirty="0">
                <a:solidFill>
                  <a:srgbClr val="000000"/>
                </a:solidFill>
                <a:latin typeface="Times New Roman" pitchFamily="18" charset="0"/>
                <a:cs typeface="Times New Roman" pitchFamily="18" charset="0"/>
              </a:rPr>
              <a:t>RB7</a:t>
            </a:r>
          </a:p>
        </p:txBody>
      </p:sp>
      <p:sp>
        <p:nvSpPr>
          <p:cNvPr id="12" name="TextBox 1"/>
          <p:cNvSpPr txBox="1"/>
          <p:nvPr/>
        </p:nvSpPr>
        <p:spPr>
          <a:xfrm>
            <a:off x="6985000" y="2933700"/>
            <a:ext cx="2133600" cy="228600"/>
          </a:xfrm>
          <a:prstGeom prst="rect">
            <a:avLst/>
          </a:prstGeom>
          <a:noFill/>
        </p:spPr>
        <p:txBody>
          <a:bodyPr wrap="none" lIns="0" tIns="0" rIns="0" rtlCol="0">
            <a:spAutoFit/>
          </a:bodyPr>
          <a:lstStyle/>
          <a:p>
            <a:pPr>
              <a:lnSpc>
                <a:spcPts val="1800"/>
              </a:lnSpc>
              <a:tabLst/>
            </a:pPr>
            <a:r>
              <a:rPr lang="en-US" altLang="zh-CN" sz="1397" dirty="0">
                <a:solidFill>
                  <a:srgbClr val="000000"/>
                </a:solidFill>
                <a:latin typeface="Times New Roman" pitchFamily="18" charset="0"/>
                <a:cs typeface="Times New Roman" pitchFamily="18" charset="0"/>
              </a:rPr>
              <a:t>Data</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I/O</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&amp;</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Command</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Input</a:t>
            </a:r>
          </a:p>
        </p:txBody>
      </p:sp>
      <p:sp>
        <p:nvSpPr>
          <p:cNvPr id="13" name="TextBox 1"/>
          <p:cNvSpPr txBox="1"/>
          <p:nvPr/>
        </p:nvSpPr>
        <p:spPr>
          <a:xfrm>
            <a:off x="5168900" y="4013200"/>
            <a:ext cx="152400" cy="127000"/>
          </a:xfrm>
          <a:prstGeom prst="rect">
            <a:avLst/>
          </a:prstGeom>
          <a:noFill/>
        </p:spPr>
        <p:txBody>
          <a:bodyPr wrap="none" lIns="0" tIns="0" rIns="0" rtlCol="0">
            <a:spAutoFit/>
          </a:bodyPr>
          <a:lstStyle/>
          <a:p>
            <a:pPr>
              <a:lnSpc>
                <a:spcPts val="1000"/>
              </a:lnSpc>
              <a:tabLst/>
            </a:pPr>
            <a:r>
              <a:rPr lang="en-US" altLang="zh-CN" sz="755" b="1" dirty="0">
                <a:solidFill>
                  <a:srgbClr val="000000"/>
                </a:solidFill>
                <a:latin typeface="Times New Roman" pitchFamily="18" charset="0"/>
                <a:cs typeface="Times New Roman" pitchFamily="18" charset="0"/>
              </a:rPr>
              <a:t>V</a:t>
            </a:r>
            <a:r>
              <a:rPr lang="en-US" altLang="zh-CN" sz="492" b="1" dirty="0">
                <a:solidFill>
                  <a:srgbClr val="000000"/>
                </a:solidFill>
                <a:latin typeface="Times New Roman" pitchFamily="18" charset="0"/>
                <a:cs typeface="Times New Roman" pitchFamily="18" charset="0"/>
              </a:rPr>
              <a:t>DD</a:t>
            </a:r>
          </a:p>
        </p:txBody>
      </p:sp>
      <p:sp>
        <p:nvSpPr>
          <p:cNvPr id="14" name="TextBox 1"/>
          <p:cNvSpPr txBox="1"/>
          <p:nvPr/>
        </p:nvSpPr>
        <p:spPr>
          <a:xfrm>
            <a:off x="5486400" y="4013200"/>
            <a:ext cx="152400" cy="127000"/>
          </a:xfrm>
          <a:prstGeom prst="rect">
            <a:avLst/>
          </a:prstGeom>
          <a:noFill/>
        </p:spPr>
        <p:txBody>
          <a:bodyPr wrap="none" lIns="0" tIns="0" rIns="0" rtlCol="0">
            <a:spAutoFit/>
          </a:bodyPr>
          <a:lstStyle/>
          <a:p>
            <a:pPr>
              <a:lnSpc>
                <a:spcPts val="1000"/>
              </a:lnSpc>
              <a:tabLst/>
            </a:pPr>
            <a:r>
              <a:rPr lang="en-US" altLang="zh-CN" sz="755" b="1" dirty="0">
                <a:solidFill>
                  <a:srgbClr val="000000"/>
                </a:solidFill>
                <a:latin typeface="Times New Roman" pitchFamily="18" charset="0"/>
                <a:cs typeface="Times New Roman" pitchFamily="18" charset="0"/>
              </a:rPr>
              <a:t>V</a:t>
            </a:r>
            <a:r>
              <a:rPr lang="en-US" altLang="zh-CN" sz="492" b="1" dirty="0">
                <a:solidFill>
                  <a:srgbClr val="000000"/>
                </a:solidFill>
                <a:latin typeface="Times New Roman" pitchFamily="18" charset="0"/>
                <a:cs typeface="Times New Roman" pitchFamily="18" charset="0"/>
              </a:rPr>
              <a:t>DD</a:t>
            </a:r>
          </a:p>
        </p:txBody>
      </p:sp>
      <p:sp>
        <p:nvSpPr>
          <p:cNvPr id="15" name="TextBox 1"/>
          <p:cNvSpPr txBox="1"/>
          <p:nvPr/>
        </p:nvSpPr>
        <p:spPr>
          <a:xfrm>
            <a:off x="3454400" y="4013200"/>
            <a:ext cx="749300" cy="127000"/>
          </a:xfrm>
          <a:prstGeom prst="rect">
            <a:avLst/>
          </a:prstGeom>
          <a:noFill/>
        </p:spPr>
        <p:txBody>
          <a:bodyPr wrap="none" lIns="0" tIns="0" rIns="0" rtlCol="0">
            <a:spAutoFit/>
          </a:bodyPr>
          <a:lstStyle/>
          <a:p>
            <a:pPr>
              <a:lnSpc>
                <a:spcPts val="1000"/>
              </a:lnSpc>
              <a:tabLst/>
            </a:pPr>
            <a:r>
              <a:rPr lang="en-US" altLang="zh-CN" sz="755" b="1" dirty="0">
                <a:solidFill>
                  <a:srgbClr val="000000"/>
                </a:solidFill>
                <a:latin typeface="Times New Roman" pitchFamily="18" charset="0"/>
                <a:cs typeface="Times New Roman" pitchFamily="18" charset="0"/>
              </a:rPr>
              <a:t>Application</a:t>
            </a:r>
            <a:r>
              <a:rPr lang="en-US" altLang="zh-CN" sz="755" dirty="0">
                <a:latin typeface="Times New Roman" pitchFamily="18" charset="0"/>
                <a:cs typeface="Times New Roman" pitchFamily="18" charset="0"/>
              </a:rPr>
              <a:t> </a:t>
            </a:r>
            <a:r>
              <a:rPr lang="en-US" altLang="zh-CN" sz="755" b="1" dirty="0">
                <a:solidFill>
                  <a:srgbClr val="000000"/>
                </a:solidFill>
                <a:latin typeface="Times New Roman" pitchFamily="18" charset="0"/>
                <a:cs typeface="Times New Roman" pitchFamily="18" charset="0"/>
              </a:rPr>
              <a:t>PCB</a:t>
            </a:r>
          </a:p>
        </p:txBody>
      </p:sp>
      <p:sp>
        <p:nvSpPr>
          <p:cNvPr id="16" name="TextBox 1"/>
          <p:cNvSpPr txBox="1"/>
          <p:nvPr/>
        </p:nvSpPr>
        <p:spPr>
          <a:xfrm>
            <a:off x="3987800" y="4597400"/>
            <a:ext cx="3606800" cy="1536700"/>
          </a:xfrm>
          <a:prstGeom prst="rect">
            <a:avLst/>
          </a:prstGeom>
          <a:noFill/>
        </p:spPr>
        <p:txBody>
          <a:bodyPr wrap="none" lIns="0" tIns="0" rIns="0" rtlCol="0">
            <a:spAutoFit/>
          </a:bodyPr>
          <a:lstStyle/>
          <a:p>
            <a:pPr>
              <a:lnSpc>
                <a:spcPts val="1000"/>
              </a:lnSpc>
              <a:tabLst>
                <a:tab pos="266700" algn="l"/>
                <a:tab pos="279400" algn="l"/>
                <a:tab pos="292100" algn="l"/>
                <a:tab pos="317500" algn="l"/>
                <a:tab pos="2514600" algn="l"/>
              </a:tabLst>
            </a:pPr>
            <a:r>
              <a:rPr lang="en-US" altLang="zh-CN" sz="755" b="1" dirty="0">
                <a:solidFill>
                  <a:srgbClr val="000000"/>
                </a:solidFill>
                <a:latin typeface="Times New Roman" pitchFamily="18" charset="0"/>
                <a:cs typeface="Times New Roman" pitchFamily="18" charset="0"/>
              </a:rPr>
              <a:t>MCLR/V</a:t>
            </a:r>
            <a:r>
              <a:rPr lang="en-US" altLang="zh-CN" sz="492" b="1" dirty="0">
                <a:solidFill>
                  <a:srgbClr val="000000"/>
                </a:solidFill>
                <a:latin typeface="Times New Roman" pitchFamily="18" charset="0"/>
                <a:cs typeface="Times New Roman" pitchFamily="18" charset="0"/>
              </a:rPr>
              <a:t>PP</a:t>
            </a:r>
          </a:p>
          <a:p>
            <a:pPr>
              <a:lnSpc>
                <a:spcPts val="1700"/>
              </a:lnSpc>
              <a:tabLst>
                <a:tab pos="266700" algn="l"/>
                <a:tab pos="279400" algn="l"/>
                <a:tab pos="292100" algn="l"/>
                <a:tab pos="317500" algn="l"/>
                <a:tab pos="2514600" algn="l"/>
              </a:tabLst>
            </a:pPr>
            <a:r>
              <a:rPr lang="en-US" altLang="zh-CN" dirty="0"/>
              <a:t>					</a:t>
            </a:r>
            <a:r>
              <a:rPr lang="en-US" altLang="zh-CN" sz="1002" b="1" dirty="0">
                <a:solidFill>
                  <a:srgbClr val="000000"/>
                </a:solidFill>
                <a:latin typeface="Times New Roman" pitchFamily="18" charset="0"/>
                <a:cs typeface="Times New Roman" pitchFamily="18" charset="0"/>
              </a:rPr>
              <a:t>ICSP™</a:t>
            </a:r>
            <a:r>
              <a:rPr lang="en-US" altLang="zh-CN" sz="1002" dirty="0">
                <a:latin typeface="Times New Roman" pitchFamily="18" charset="0"/>
                <a:cs typeface="Times New Roman" pitchFamily="18" charset="0"/>
              </a:rPr>
              <a:t> </a:t>
            </a:r>
            <a:r>
              <a:rPr lang="en-US" altLang="zh-CN" sz="1002" b="1" dirty="0">
                <a:solidFill>
                  <a:srgbClr val="000000"/>
                </a:solidFill>
                <a:latin typeface="Times New Roman" pitchFamily="18" charset="0"/>
                <a:cs typeface="Times New Roman" pitchFamily="18" charset="0"/>
              </a:rPr>
              <a:t>Connector</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266700" algn="l"/>
                <a:tab pos="279400" algn="l"/>
                <a:tab pos="292100" algn="l"/>
                <a:tab pos="317500" algn="l"/>
                <a:tab pos="2514600" algn="l"/>
              </a:tabLst>
            </a:pPr>
            <a:r>
              <a:rPr lang="en-US" altLang="zh-CN" dirty="0"/>
              <a:t>			</a:t>
            </a:r>
            <a:r>
              <a:rPr lang="en-US" altLang="zh-CN" sz="755" b="1" dirty="0">
                <a:solidFill>
                  <a:srgbClr val="000000"/>
                </a:solidFill>
                <a:latin typeface="Times New Roman" pitchFamily="18" charset="0"/>
                <a:cs typeface="Times New Roman" pitchFamily="18" charset="0"/>
              </a:rPr>
              <a:t>V</a:t>
            </a:r>
            <a:r>
              <a:rPr lang="en-US" altLang="zh-CN" sz="492" b="1" dirty="0">
                <a:solidFill>
                  <a:srgbClr val="000000"/>
                </a:solidFill>
                <a:latin typeface="Times New Roman" pitchFamily="18" charset="0"/>
                <a:cs typeface="Times New Roman" pitchFamily="18" charset="0"/>
              </a:rPr>
              <a:t>DD</a:t>
            </a:r>
          </a:p>
          <a:p>
            <a:pPr>
              <a:lnSpc>
                <a:spcPts val="1700"/>
              </a:lnSpc>
              <a:tabLst>
                <a:tab pos="266700" algn="l"/>
                <a:tab pos="279400" algn="l"/>
                <a:tab pos="292100" algn="l"/>
                <a:tab pos="317500" algn="l"/>
                <a:tab pos="2514600" algn="l"/>
              </a:tabLst>
            </a:pPr>
            <a:r>
              <a:rPr lang="en-US" altLang="zh-CN" dirty="0"/>
              <a:t>				</a:t>
            </a:r>
            <a:r>
              <a:rPr lang="en-US" altLang="zh-CN" sz="755" b="1" dirty="0">
                <a:solidFill>
                  <a:srgbClr val="000000"/>
                </a:solidFill>
                <a:latin typeface="Times New Roman" pitchFamily="18" charset="0"/>
                <a:cs typeface="Times New Roman" pitchFamily="18" charset="0"/>
              </a:rPr>
              <a:t>V</a:t>
            </a:r>
            <a:r>
              <a:rPr lang="en-US" altLang="zh-CN" sz="492" b="1" dirty="0">
                <a:solidFill>
                  <a:srgbClr val="000000"/>
                </a:solidFill>
                <a:latin typeface="Times New Roman" pitchFamily="18" charset="0"/>
                <a:cs typeface="Times New Roman" pitchFamily="18" charset="0"/>
              </a:rPr>
              <a:t>SS</a:t>
            </a:r>
          </a:p>
          <a:p>
            <a:pPr>
              <a:lnSpc>
                <a:spcPts val="1600"/>
              </a:lnSpc>
              <a:tabLst>
                <a:tab pos="266700" algn="l"/>
                <a:tab pos="279400" algn="l"/>
                <a:tab pos="292100" algn="l"/>
                <a:tab pos="317500" algn="l"/>
                <a:tab pos="2514600" algn="l"/>
              </a:tabLst>
            </a:pPr>
            <a:r>
              <a:rPr lang="en-US" altLang="zh-CN" dirty="0"/>
              <a:t>	</a:t>
            </a:r>
            <a:r>
              <a:rPr lang="en-US" altLang="zh-CN" sz="755" b="1" dirty="0">
                <a:solidFill>
                  <a:srgbClr val="000000"/>
                </a:solidFill>
                <a:latin typeface="Times New Roman" pitchFamily="18" charset="0"/>
                <a:cs typeface="Times New Roman" pitchFamily="18" charset="0"/>
              </a:rPr>
              <a:t>RB6</a:t>
            </a:r>
          </a:p>
          <a:p>
            <a:pPr>
              <a:lnSpc>
                <a:spcPts val="1700"/>
              </a:lnSpc>
              <a:tabLst>
                <a:tab pos="266700" algn="l"/>
                <a:tab pos="279400" algn="l"/>
                <a:tab pos="292100" algn="l"/>
                <a:tab pos="317500" algn="l"/>
                <a:tab pos="2514600" algn="l"/>
              </a:tabLst>
            </a:pPr>
            <a:r>
              <a:rPr lang="en-US" altLang="zh-CN" dirty="0"/>
              <a:t>		</a:t>
            </a:r>
            <a:r>
              <a:rPr lang="en-US" altLang="zh-CN" sz="755" b="1" dirty="0">
                <a:solidFill>
                  <a:srgbClr val="000000"/>
                </a:solidFill>
                <a:latin typeface="Times New Roman" pitchFamily="18" charset="0"/>
                <a:cs typeface="Times New Roman" pitchFamily="18" charset="0"/>
              </a:rPr>
              <a:t>RB7</a:t>
            </a:r>
          </a:p>
        </p:txBody>
      </p:sp>
      <p:sp>
        <p:nvSpPr>
          <p:cNvPr id="17" name="TextBox 1"/>
          <p:cNvSpPr txBox="1"/>
          <p:nvPr/>
        </p:nvSpPr>
        <p:spPr>
          <a:xfrm>
            <a:off x="3530600" y="6489700"/>
            <a:ext cx="965200" cy="127000"/>
          </a:xfrm>
          <a:prstGeom prst="rect">
            <a:avLst/>
          </a:prstGeom>
          <a:noFill/>
        </p:spPr>
        <p:txBody>
          <a:bodyPr wrap="none" lIns="0" tIns="0" rIns="0" rtlCol="0">
            <a:spAutoFit/>
          </a:bodyPr>
          <a:lstStyle/>
          <a:p>
            <a:pPr>
              <a:lnSpc>
                <a:spcPts val="1000"/>
              </a:lnSpc>
              <a:tabLst/>
            </a:pPr>
            <a:r>
              <a:rPr lang="en-US" altLang="zh-CN" sz="755" b="1" dirty="0">
                <a:solidFill>
                  <a:srgbClr val="000000"/>
                </a:solidFill>
                <a:latin typeface="Times New Roman" pitchFamily="18" charset="0"/>
                <a:cs typeface="Times New Roman" pitchFamily="18" charset="0"/>
              </a:rPr>
              <a:t>To</a:t>
            </a:r>
            <a:r>
              <a:rPr lang="en-US" altLang="zh-CN" sz="755" dirty="0">
                <a:latin typeface="Times New Roman" pitchFamily="18" charset="0"/>
                <a:cs typeface="Times New Roman" pitchFamily="18" charset="0"/>
              </a:rPr>
              <a:t> </a:t>
            </a:r>
            <a:r>
              <a:rPr lang="en-US" altLang="zh-CN" sz="755" b="1" dirty="0">
                <a:solidFill>
                  <a:srgbClr val="000000"/>
                </a:solidFill>
                <a:latin typeface="Times New Roman" pitchFamily="18" charset="0"/>
                <a:cs typeface="Times New Roman" pitchFamily="18" charset="0"/>
              </a:rPr>
              <a:t>application</a:t>
            </a:r>
            <a:r>
              <a:rPr lang="en-US" altLang="zh-CN" sz="755" dirty="0">
                <a:latin typeface="Times New Roman" pitchFamily="18" charset="0"/>
                <a:cs typeface="Times New Roman" pitchFamily="18" charset="0"/>
              </a:rPr>
              <a:t> </a:t>
            </a:r>
            <a:r>
              <a:rPr lang="en-US" altLang="zh-CN" sz="755" b="1" dirty="0">
                <a:solidFill>
                  <a:srgbClr val="000000"/>
                </a:solidFill>
                <a:latin typeface="Times New Roman" pitchFamily="18" charset="0"/>
                <a:cs typeface="Times New Roman" pitchFamily="18" charset="0"/>
              </a:rPr>
              <a:t>circuit</a:t>
            </a:r>
          </a:p>
        </p:txBody>
      </p:sp>
      <p:sp>
        <p:nvSpPr>
          <p:cNvPr id="18" name="TextBox 1"/>
          <p:cNvSpPr txBox="1"/>
          <p:nvPr/>
        </p:nvSpPr>
        <p:spPr>
          <a:xfrm>
            <a:off x="5410200" y="6438900"/>
            <a:ext cx="393700" cy="241300"/>
          </a:xfrm>
          <a:prstGeom prst="rect">
            <a:avLst/>
          </a:prstGeom>
          <a:noFill/>
        </p:spPr>
        <p:txBody>
          <a:bodyPr wrap="none" lIns="0" tIns="0" rIns="0" rtlCol="0">
            <a:spAutoFit/>
          </a:bodyPr>
          <a:lstStyle/>
          <a:p>
            <a:pPr>
              <a:lnSpc>
                <a:spcPts val="1000"/>
              </a:lnSpc>
              <a:tabLst/>
            </a:pPr>
            <a:r>
              <a:rPr lang="en-US" altLang="zh-CN" sz="755" b="1" dirty="0">
                <a:solidFill>
                  <a:srgbClr val="000000"/>
                </a:solidFill>
                <a:latin typeface="Times New Roman" pitchFamily="18" charset="0"/>
                <a:cs typeface="Times New Roman" pitchFamily="18" charset="0"/>
              </a:rPr>
              <a:t>Isolation</a:t>
            </a:r>
          </a:p>
          <a:p>
            <a:pPr>
              <a:lnSpc>
                <a:spcPts val="900"/>
              </a:lnSpc>
              <a:tabLst/>
            </a:pPr>
            <a:r>
              <a:rPr lang="en-US" altLang="zh-CN" sz="755" b="1" dirty="0">
                <a:solidFill>
                  <a:srgbClr val="000000"/>
                </a:solidFill>
                <a:latin typeface="Times New Roman" pitchFamily="18" charset="0"/>
                <a:cs typeface="Times New Roman" pitchFamily="18" charset="0"/>
              </a:rPr>
              <a:t>circuits</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4749800" y="584200"/>
            <a:ext cx="23241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I/O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Ports</a:t>
            </a:r>
          </a:p>
        </p:txBody>
      </p:sp>
      <p:sp>
        <p:nvSpPr>
          <p:cNvPr id="4" name="TextBox 1"/>
          <p:cNvSpPr txBox="1"/>
          <p:nvPr/>
        </p:nvSpPr>
        <p:spPr>
          <a:xfrm>
            <a:off x="1549400" y="1879600"/>
            <a:ext cx="7239482" cy="3688189"/>
          </a:xfrm>
          <a:prstGeom prst="rect">
            <a:avLst/>
          </a:prstGeom>
          <a:noFill/>
        </p:spPr>
        <p:txBody>
          <a:bodyPr wrap="none" lIns="0" tIns="0" rIns="0" rtlCol="0">
            <a:spAutoFit/>
          </a:bodyPr>
          <a:lstStyle/>
          <a:p>
            <a:pPr marL="285750" indent="-285750">
              <a:lnSpc>
                <a:spcPts val="2500"/>
              </a:lnSpc>
              <a:buFont typeface="Arial" panose="020B0604020202020204" pitchFamily="34" charset="0"/>
              <a:buChar char="•"/>
              <a:tabLst/>
            </a:pPr>
            <a:r>
              <a:rPr lang="en-US" altLang="zh-CN" sz="1800" b="1" dirty="0">
                <a:solidFill>
                  <a:srgbClr val="000000"/>
                </a:solidFill>
                <a:latin typeface="Times New Roman" pitchFamily="18" charset="0"/>
                <a:cs typeface="Times New Roman" pitchFamily="18" charset="0"/>
              </a:rPr>
              <a:t>Alta</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capacidad</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corriente</a:t>
            </a:r>
          </a:p>
          <a:p>
            <a:pPr marL="285750" indent="-285750">
              <a:lnSpc>
                <a:spcPts val="2800"/>
              </a:lnSpc>
              <a:buFont typeface="Arial" panose="020B0604020202020204" pitchFamily="34" charset="0"/>
              <a:buChar char="•"/>
              <a:tabLst/>
            </a:pPr>
            <a:r>
              <a:rPr lang="en-US" altLang="zh-CN" sz="1800" b="1" dirty="0">
                <a:solidFill>
                  <a:srgbClr val="000000"/>
                </a:solidFill>
                <a:latin typeface="Times New Roman" pitchFamily="18" charset="0"/>
                <a:cs typeface="Times New Roman" pitchFamily="18" charset="0"/>
              </a:rPr>
              <a:t>Pueden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excitar</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directamente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un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LED</a:t>
            </a:r>
          </a:p>
          <a:p>
            <a:pPr marL="285750" indent="-285750">
              <a:lnSpc>
                <a:spcPts val="2800"/>
              </a:lnSpc>
              <a:buFont typeface="Arial" panose="020B0604020202020204" pitchFamily="34" charset="0"/>
              <a:buChar char="•"/>
              <a:tabLst/>
            </a:pPr>
            <a:r>
              <a:rPr lang="en-US" altLang="zh-CN" sz="1800" b="1" dirty="0">
                <a:solidFill>
                  <a:srgbClr val="000000"/>
                </a:solidFill>
                <a:latin typeface="Times New Roman" pitchFamily="18" charset="0"/>
                <a:cs typeface="Times New Roman" pitchFamily="18" charset="0"/>
              </a:rPr>
              <a:t>Directa</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manipulación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bits</a:t>
            </a:r>
          </a:p>
          <a:p>
            <a:pPr marL="285750" indent="-285750">
              <a:lnSpc>
                <a:spcPts val="2800"/>
              </a:lnSpc>
              <a:buFont typeface="Arial" panose="020B0604020202020204" pitchFamily="34" charset="0"/>
              <a:buChar char="•"/>
              <a:tabLst/>
            </a:pPr>
            <a:r>
              <a:rPr lang="en-US" altLang="zh-CN" sz="1800" b="1" dirty="0">
                <a:solidFill>
                  <a:srgbClr val="000000"/>
                </a:solidFill>
                <a:latin typeface="Times New Roman" pitchFamily="18" charset="0"/>
                <a:cs typeface="Times New Roman" pitchFamily="18" charset="0"/>
              </a:rPr>
              <a:t>Cada</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Pin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puede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ser</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direccionado</a:t>
            </a:r>
          </a:p>
          <a:p>
            <a:pPr>
              <a:lnSpc>
                <a:spcPts val="2100"/>
              </a:lnSpc>
              <a:tabLst/>
            </a:pPr>
            <a:r>
              <a:rPr lang="en-US" altLang="zh-CN" sz="1800" b="1" dirty="0">
                <a:solidFill>
                  <a:srgbClr val="000000"/>
                </a:solidFill>
                <a:latin typeface="Times New Roman" pitchFamily="18" charset="0"/>
                <a:cs typeface="Times New Roman" pitchFamily="18" charset="0"/>
              </a:rPr>
              <a:t>     </a:t>
            </a:r>
            <a:r>
              <a:rPr lang="en-US" altLang="zh-CN" sz="1800" b="1" dirty="0" err="1">
                <a:solidFill>
                  <a:srgbClr val="000000"/>
                </a:solidFill>
                <a:latin typeface="Times New Roman" pitchFamily="18" charset="0"/>
                <a:cs typeface="Times New Roman" pitchFamily="18" charset="0"/>
              </a:rPr>
              <a:t>independientemente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por</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software</a:t>
            </a:r>
          </a:p>
          <a:p>
            <a:pPr marL="285750" indent="-285750">
              <a:lnSpc>
                <a:spcPts val="2800"/>
              </a:lnSpc>
              <a:buFont typeface="Arial" panose="020B0604020202020204" pitchFamily="34" charset="0"/>
              <a:buChar char="•"/>
              <a:tabLst/>
            </a:pPr>
            <a:r>
              <a:rPr lang="en-US" altLang="zh-CN" sz="1800" b="1" dirty="0">
                <a:solidFill>
                  <a:srgbClr val="000000"/>
                </a:solidFill>
                <a:latin typeface="Times New Roman" pitchFamily="18" charset="0"/>
                <a:cs typeface="Times New Roman" pitchFamily="18" charset="0"/>
              </a:rPr>
              <a:t>Todo</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los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pines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tiene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protección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ESD</a:t>
            </a:r>
          </a:p>
          <a:p>
            <a:pPr marL="285750" indent="-285750">
              <a:lnSpc>
                <a:spcPts val="2800"/>
              </a:lnSpc>
              <a:buFont typeface="Arial" panose="020B0604020202020204" pitchFamily="34" charset="0"/>
              <a:buChar char="•"/>
              <a:tabLst/>
            </a:pPr>
            <a:r>
              <a:rPr lang="en-US" altLang="zh-CN" sz="1800" b="1" dirty="0">
                <a:solidFill>
                  <a:srgbClr val="000000"/>
                </a:solidFill>
                <a:latin typeface="Times New Roman" pitchFamily="18" charset="0"/>
                <a:cs typeface="Times New Roman" pitchFamily="18" charset="0"/>
              </a:rPr>
              <a:t>Pin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RA4</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es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open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drain</a:t>
            </a:r>
          </a:p>
          <a:p>
            <a:pPr marL="285750" indent="-285750">
              <a:lnSpc>
                <a:spcPts val="2800"/>
              </a:lnSpc>
              <a:buFont typeface="Arial" panose="020B0604020202020204" pitchFamily="34" charset="0"/>
              <a:buChar char="•"/>
              <a:tabLst/>
            </a:pPr>
            <a:r>
              <a:rPr lang="en-US" altLang="zh-CN" sz="1800" b="1" dirty="0">
                <a:solidFill>
                  <a:srgbClr val="000000"/>
                </a:solidFill>
                <a:latin typeface="Times New Roman" pitchFamily="18" charset="0"/>
                <a:cs typeface="Times New Roman" pitchFamily="18" charset="0"/>
              </a:rPr>
              <a:t>Todos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los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pines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I/O</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por</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dufault</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son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entradas(Alta</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impedancia)</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sobre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el</a:t>
            </a:r>
          </a:p>
          <a:p>
            <a:pPr>
              <a:lnSpc>
                <a:spcPts val="2100"/>
              </a:lnSpc>
              <a:tabLst/>
            </a:pPr>
            <a:r>
              <a:rPr lang="en-US" altLang="zh-CN" sz="1800" b="1" dirty="0">
                <a:solidFill>
                  <a:srgbClr val="000000"/>
                </a:solidFill>
                <a:latin typeface="Times New Roman" pitchFamily="18" charset="0"/>
                <a:cs typeface="Times New Roman" pitchFamily="18" charset="0"/>
              </a:rPr>
              <a:t>      </a:t>
            </a:r>
            <a:r>
              <a:rPr lang="en-US" altLang="zh-CN" sz="1800" b="1" dirty="0" err="1">
                <a:solidFill>
                  <a:srgbClr val="000000"/>
                </a:solidFill>
                <a:latin typeface="Times New Roman" pitchFamily="18" charset="0"/>
                <a:cs typeface="Times New Roman" pitchFamily="18" charset="0"/>
              </a:rPr>
              <a:t>arranque</a:t>
            </a:r>
            <a:endParaRPr lang="en-US" altLang="zh-CN" sz="1800" b="1" dirty="0">
              <a:solidFill>
                <a:srgbClr val="000000"/>
              </a:solidFill>
              <a:latin typeface="Times New Roman" pitchFamily="18" charset="0"/>
              <a:cs typeface="Times New Roman" pitchFamily="18" charset="0"/>
            </a:endParaRPr>
          </a:p>
          <a:p>
            <a:pPr marL="285750" indent="-285750">
              <a:lnSpc>
                <a:spcPts val="2800"/>
              </a:lnSpc>
              <a:buFont typeface="Arial" panose="020B0604020202020204" pitchFamily="34" charset="0"/>
              <a:buChar char="•"/>
              <a:tabLst/>
            </a:pPr>
            <a:r>
              <a:rPr lang="en-US" altLang="zh-CN" sz="1800" b="1" dirty="0">
                <a:solidFill>
                  <a:srgbClr val="000000"/>
                </a:solidFill>
                <a:latin typeface="Times New Roman" pitchFamily="18" charset="0"/>
                <a:cs typeface="Times New Roman" pitchFamily="18" charset="0"/>
              </a:rPr>
              <a:t>Todos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los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pines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estan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multiplexados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sobre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entradas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analogicas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sobre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el</a:t>
            </a:r>
          </a:p>
          <a:p>
            <a:pPr>
              <a:lnSpc>
                <a:spcPts val="2100"/>
              </a:lnSpc>
              <a:tabLst/>
            </a:pPr>
            <a:r>
              <a:rPr lang="en-US" altLang="zh-CN" sz="1800" b="1" dirty="0">
                <a:solidFill>
                  <a:srgbClr val="000000"/>
                </a:solidFill>
                <a:latin typeface="Times New Roman" pitchFamily="18" charset="0"/>
                <a:cs typeface="Times New Roman" pitchFamily="18" charset="0"/>
              </a:rPr>
              <a:t>     </a:t>
            </a:r>
            <a:r>
              <a:rPr lang="en-US" altLang="zh-CN" sz="1800" b="1" dirty="0" err="1">
                <a:solidFill>
                  <a:srgbClr val="000000"/>
                </a:solidFill>
                <a:latin typeface="Times New Roman" pitchFamily="18" charset="0"/>
                <a:cs typeface="Times New Roman" pitchFamily="18" charset="0"/>
              </a:rPr>
              <a:t>arranque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los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dispositivos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que</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las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tengan)</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3683000" y="381000"/>
            <a:ext cx="4470400" cy="2298700"/>
          </a:xfrm>
          <a:prstGeom prst="rect">
            <a:avLst/>
          </a:prstGeom>
          <a:noFill/>
        </p:spPr>
        <p:txBody>
          <a:bodyPr wrap="none" lIns="0" tIns="0" rIns="0" rtlCol="0">
            <a:spAutoFit/>
          </a:bodyPr>
          <a:lstStyle/>
          <a:p>
            <a:pPr>
              <a:lnSpc>
                <a:spcPts val="6100"/>
              </a:lnSpc>
              <a:tabLst>
                <a:tab pos="711200" algn="l"/>
                <a:tab pos="1663700" algn="l"/>
                <a:tab pos="1943100" algn="l"/>
              </a:tabLst>
            </a:pPr>
            <a:r>
              <a:rPr lang="en-US" altLang="zh-CN" sz="4397" b="1" dirty="0">
                <a:solidFill>
                  <a:srgbClr val="000000"/>
                </a:solidFill>
                <a:latin typeface="Times New Roman" pitchFamily="18" charset="0"/>
                <a:cs typeface="Times New Roman" pitchFamily="18" charset="0"/>
              </a:rPr>
              <a:t>Pin</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I/O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Diagrama</a:t>
            </a:r>
          </a:p>
          <a:p>
            <a:pPr>
              <a:lnSpc>
                <a:spcPts val="3900"/>
              </a:lnSpc>
              <a:tabLst>
                <a:tab pos="711200" algn="l"/>
                <a:tab pos="1663700" algn="l"/>
                <a:tab pos="1943100" algn="l"/>
              </a:tabLst>
            </a:pPr>
            <a:r>
              <a:rPr lang="en-US" altLang="zh-CN" dirty="0"/>
              <a:t>	</a:t>
            </a:r>
            <a:r>
              <a:rPr lang="en-US" altLang="zh-CN" sz="4397" b="1" dirty="0">
                <a:solidFill>
                  <a:srgbClr val="000000"/>
                </a:solidFill>
                <a:latin typeface="Times New Roman" pitchFamily="18" charset="0"/>
                <a:cs typeface="Times New Roman" pitchFamily="18" charset="0"/>
              </a:rPr>
              <a:t>Conceptual</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000"/>
              </a:lnSpc>
              <a:tabLst>
                <a:tab pos="711200" algn="l"/>
                <a:tab pos="1663700" algn="l"/>
                <a:tab pos="1943100" algn="l"/>
              </a:tabLst>
            </a:pPr>
            <a:r>
              <a:rPr lang="en-US" altLang="zh-CN" dirty="0"/>
              <a:t>		</a:t>
            </a:r>
            <a:r>
              <a:rPr lang="en-US" altLang="zh-CN" sz="1662" b="1" dirty="0">
                <a:solidFill>
                  <a:srgbClr val="000000"/>
                </a:solidFill>
                <a:latin typeface="Times New Roman" pitchFamily="18" charset="0"/>
                <a:cs typeface="Times New Roman" pitchFamily="18" charset="0"/>
              </a:rPr>
              <a:t>Bit</a:t>
            </a:r>
            <a:r>
              <a:rPr lang="en-US" altLang="zh-CN" sz="1662" dirty="0">
                <a:latin typeface="Times New Roman" pitchFamily="18" charset="0"/>
                <a:cs typeface="Times New Roman" pitchFamily="18" charset="0"/>
              </a:rPr>
              <a:t> </a:t>
            </a:r>
            <a:r>
              <a:rPr lang="en-US" altLang="zh-CN" sz="1662" b="1" dirty="0">
                <a:solidFill>
                  <a:srgbClr val="000000"/>
                </a:solidFill>
                <a:latin typeface="Times New Roman" pitchFamily="18" charset="0"/>
                <a:cs typeface="Times New Roman" pitchFamily="18" charset="0"/>
              </a:rPr>
              <a:t>1</a:t>
            </a:r>
            <a:r>
              <a:rPr lang="en-US" altLang="zh-CN" sz="1662" dirty="0">
                <a:latin typeface="Times New Roman" pitchFamily="18" charset="0"/>
                <a:cs typeface="Times New Roman" pitchFamily="18" charset="0"/>
              </a:rPr>
              <a:t> </a:t>
            </a:r>
            <a:r>
              <a:rPr lang="en-US" altLang="zh-CN" sz="1662" b="1" dirty="0">
                <a:solidFill>
                  <a:srgbClr val="000000"/>
                </a:solidFill>
                <a:latin typeface="Times New Roman" pitchFamily="18" charset="0"/>
                <a:cs typeface="Times New Roman" pitchFamily="18" charset="0"/>
              </a:rPr>
              <a:t>of</a:t>
            </a:r>
            <a:r>
              <a:rPr lang="en-US" altLang="zh-CN" sz="1662" dirty="0">
                <a:latin typeface="Times New Roman" pitchFamily="18" charset="0"/>
                <a:cs typeface="Times New Roman" pitchFamily="18" charset="0"/>
              </a:rPr>
              <a:t> </a:t>
            </a:r>
            <a:r>
              <a:rPr lang="en-US" altLang="zh-CN" sz="1662" b="1" dirty="0">
                <a:solidFill>
                  <a:srgbClr val="000000"/>
                </a:solidFill>
                <a:latin typeface="Times New Roman" pitchFamily="18" charset="0"/>
                <a:cs typeface="Times New Roman" pitchFamily="18" charset="0"/>
              </a:rPr>
              <a:t>TRISB</a:t>
            </a:r>
          </a:p>
          <a:p>
            <a:pPr>
              <a:lnSpc>
                <a:spcPts val="1900"/>
              </a:lnSpc>
              <a:tabLst>
                <a:tab pos="711200" algn="l"/>
                <a:tab pos="1663700" algn="l"/>
                <a:tab pos="1943100" algn="l"/>
              </a:tabLst>
            </a:pPr>
            <a:r>
              <a:rPr lang="en-US" altLang="zh-CN" dirty="0"/>
              <a:t>			</a:t>
            </a:r>
            <a:r>
              <a:rPr lang="en-US" altLang="zh-CN" sz="1662" b="1" dirty="0">
                <a:solidFill>
                  <a:srgbClr val="000000"/>
                </a:solidFill>
                <a:latin typeface="Times New Roman" pitchFamily="18" charset="0"/>
                <a:cs typeface="Times New Roman" pitchFamily="18" charset="0"/>
              </a:rPr>
              <a:t>Register</a:t>
            </a:r>
          </a:p>
        </p:txBody>
      </p:sp>
      <p:sp>
        <p:nvSpPr>
          <p:cNvPr id="3" name="TextBox 1"/>
          <p:cNvSpPr txBox="1"/>
          <p:nvPr/>
        </p:nvSpPr>
        <p:spPr>
          <a:xfrm>
            <a:off x="4419600" y="3073400"/>
            <a:ext cx="736600" cy="800100"/>
          </a:xfrm>
          <a:prstGeom prst="rect">
            <a:avLst/>
          </a:prstGeom>
          <a:noFill/>
        </p:spPr>
        <p:txBody>
          <a:bodyPr wrap="none" lIns="0" tIns="0" rIns="0" rtlCol="0">
            <a:spAutoFit/>
          </a:bodyPr>
          <a:lstStyle/>
          <a:p>
            <a:pPr>
              <a:lnSpc>
                <a:spcPts val="2300"/>
              </a:lnSpc>
              <a:tabLst>
                <a:tab pos="88900" algn="l"/>
                <a:tab pos="139700" algn="l"/>
              </a:tabLst>
            </a:pPr>
            <a:r>
              <a:rPr lang="en-US" altLang="zh-CN" sz="1662" b="1" dirty="0">
                <a:solidFill>
                  <a:srgbClr val="000000"/>
                </a:solidFill>
                <a:latin typeface="Times New Roman" pitchFamily="18" charset="0"/>
                <a:cs typeface="Times New Roman" pitchFamily="18" charset="0"/>
              </a:rPr>
              <a:t>PORTB</a:t>
            </a:r>
          </a:p>
          <a:p>
            <a:pPr>
              <a:lnSpc>
                <a:spcPts val="1900"/>
              </a:lnSpc>
              <a:tabLst>
                <a:tab pos="88900" algn="l"/>
                <a:tab pos="139700" algn="l"/>
              </a:tabLst>
            </a:pPr>
            <a:r>
              <a:rPr lang="en-US" altLang="zh-CN" dirty="0"/>
              <a:t>		</a:t>
            </a:r>
            <a:r>
              <a:rPr lang="en-US" altLang="zh-CN" sz="1662" b="1" dirty="0">
                <a:solidFill>
                  <a:srgbClr val="000000"/>
                </a:solidFill>
                <a:latin typeface="Times New Roman" pitchFamily="18" charset="0"/>
                <a:cs typeface="Times New Roman" pitchFamily="18" charset="0"/>
              </a:rPr>
              <a:t>Bit</a:t>
            </a:r>
            <a:r>
              <a:rPr lang="en-US" altLang="zh-CN" sz="1662" dirty="0">
                <a:latin typeface="Times New Roman" pitchFamily="18" charset="0"/>
                <a:cs typeface="Times New Roman" pitchFamily="18" charset="0"/>
              </a:rPr>
              <a:t> </a:t>
            </a:r>
            <a:r>
              <a:rPr lang="en-US" altLang="zh-CN" sz="1662" b="1" dirty="0">
                <a:solidFill>
                  <a:srgbClr val="000000"/>
                </a:solidFill>
                <a:latin typeface="Times New Roman" pitchFamily="18" charset="0"/>
                <a:cs typeface="Times New Roman" pitchFamily="18" charset="0"/>
              </a:rPr>
              <a:t>1</a:t>
            </a:r>
          </a:p>
          <a:p>
            <a:pPr>
              <a:lnSpc>
                <a:spcPts val="1900"/>
              </a:lnSpc>
              <a:tabLst>
                <a:tab pos="88900" algn="l"/>
                <a:tab pos="139700" algn="l"/>
              </a:tabLst>
            </a:pPr>
            <a:r>
              <a:rPr lang="en-US" altLang="zh-CN" dirty="0"/>
              <a:t>	</a:t>
            </a:r>
            <a:r>
              <a:rPr lang="en-US" altLang="zh-CN" sz="1662" b="1" dirty="0">
                <a:solidFill>
                  <a:srgbClr val="000000"/>
                </a:solidFill>
                <a:latin typeface="Times New Roman" pitchFamily="18" charset="0"/>
                <a:cs typeface="Times New Roman" pitchFamily="18" charset="0"/>
              </a:rPr>
              <a:t>Latch</a:t>
            </a:r>
          </a:p>
        </p:txBody>
      </p:sp>
      <p:sp>
        <p:nvSpPr>
          <p:cNvPr id="4" name="TextBox 1"/>
          <p:cNvSpPr txBox="1"/>
          <p:nvPr/>
        </p:nvSpPr>
        <p:spPr>
          <a:xfrm>
            <a:off x="6604000" y="2755900"/>
            <a:ext cx="1841500" cy="1676400"/>
          </a:xfrm>
          <a:prstGeom prst="rect">
            <a:avLst/>
          </a:prstGeom>
          <a:noFill/>
        </p:spPr>
        <p:txBody>
          <a:bodyPr wrap="none" lIns="0" tIns="0" rIns="0" rtlCol="0">
            <a:spAutoFit/>
          </a:bodyPr>
          <a:lstStyle/>
          <a:p>
            <a:pPr>
              <a:lnSpc>
                <a:spcPts val="2200"/>
              </a:lnSpc>
              <a:tabLst>
                <a:tab pos="1422400" algn="l"/>
              </a:tabLst>
            </a:pPr>
            <a:r>
              <a:rPr lang="en-US" altLang="zh-CN" sz="1662" dirty="0">
                <a:solidFill>
                  <a:srgbClr val="000000"/>
                </a:solidFill>
                <a:latin typeface="Times New Roman" pitchFamily="18" charset="0"/>
                <a:cs typeface="Times New Roman" pitchFamily="18" charset="0"/>
              </a:rPr>
              <a:t>1</a:t>
            </a:r>
            <a:r>
              <a:rPr lang="en-US" altLang="zh-CN" sz="1662" dirty="0">
                <a:latin typeface="Times New Roman" pitchFamily="18" charset="0"/>
                <a:cs typeface="Times New Roman" pitchFamily="18" charset="0"/>
              </a:rPr>
              <a:t> </a:t>
            </a:r>
            <a:r>
              <a:rPr lang="en-US" altLang="zh-CN" sz="1662" dirty="0">
                <a:solidFill>
                  <a:srgbClr val="000000"/>
                </a:solidFill>
                <a:latin typeface="Times New Roman" pitchFamily="18" charset="0"/>
                <a:cs typeface="Times New Roman" pitchFamily="18" charset="0"/>
              </a:rPr>
              <a:t>=</a:t>
            </a:r>
            <a:r>
              <a:rPr lang="en-US" altLang="zh-CN" sz="1662" dirty="0">
                <a:latin typeface="Times New Roman" pitchFamily="18" charset="0"/>
                <a:cs typeface="Times New Roman" pitchFamily="18" charset="0"/>
              </a:rPr>
              <a:t> </a:t>
            </a:r>
            <a:r>
              <a:rPr lang="en-US" altLang="zh-CN" sz="1662" dirty="0">
                <a:solidFill>
                  <a:srgbClr val="000000"/>
                </a:solidFill>
                <a:latin typeface="Times New Roman" pitchFamily="18" charset="0"/>
                <a:cs typeface="Times New Roman" pitchFamily="18" charset="0"/>
              </a:rPr>
              <a:t>RB1</a:t>
            </a:r>
            <a:r>
              <a:rPr lang="en-US" altLang="zh-CN" sz="1662" dirty="0">
                <a:latin typeface="Times New Roman" pitchFamily="18" charset="0"/>
                <a:cs typeface="Times New Roman" pitchFamily="18" charset="0"/>
              </a:rPr>
              <a:t> </a:t>
            </a:r>
            <a:r>
              <a:rPr lang="en-US" altLang="zh-CN" sz="1662" dirty="0">
                <a:solidFill>
                  <a:srgbClr val="000000"/>
                </a:solidFill>
                <a:latin typeface="Times New Roman" pitchFamily="18" charset="0"/>
                <a:cs typeface="Times New Roman" pitchFamily="18" charset="0"/>
              </a:rPr>
              <a:t>is</a:t>
            </a:r>
            <a:r>
              <a:rPr lang="en-US" altLang="zh-CN" sz="1662" dirty="0">
                <a:latin typeface="Times New Roman" pitchFamily="18" charset="0"/>
                <a:cs typeface="Times New Roman" pitchFamily="18" charset="0"/>
              </a:rPr>
              <a:t> </a:t>
            </a:r>
            <a:r>
              <a:rPr lang="en-US" altLang="zh-CN" sz="1662" dirty="0">
                <a:solidFill>
                  <a:srgbClr val="000000"/>
                </a:solidFill>
                <a:latin typeface="Times New Roman" pitchFamily="18" charset="0"/>
                <a:cs typeface="Times New Roman" pitchFamily="18" charset="0"/>
              </a:rPr>
              <a:t>input</a:t>
            </a:r>
          </a:p>
          <a:p>
            <a:pPr>
              <a:lnSpc>
                <a:spcPts val="2000"/>
              </a:lnSpc>
              <a:tabLst>
                <a:tab pos="1422400" algn="l"/>
              </a:tabLst>
            </a:pPr>
            <a:r>
              <a:rPr lang="en-US" altLang="zh-CN" sz="1662" dirty="0">
                <a:solidFill>
                  <a:srgbClr val="000000"/>
                </a:solidFill>
                <a:latin typeface="Times New Roman" pitchFamily="18" charset="0"/>
                <a:cs typeface="Times New Roman" pitchFamily="18" charset="0"/>
              </a:rPr>
              <a:t>0</a:t>
            </a:r>
            <a:r>
              <a:rPr lang="en-US" altLang="zh-CN" sz="1662" dirty="0">
                <a:latin typeface="Times New Roman" pitchFamily="18" charset="0"/>
                <a:cs typeface="Times New Roman" pitchFamily="18" charset="0"/>
              </a:rPr>
              <a:t> </a:t>
            </a:r>
            <a:r>
              <a:rPr lang="en-US" altLang="zh-CN" sz="1662" dirty="0">
                <a:solidFill>
                  <a:srgbClr val="000000"/>
                </a:solidFill>
                <a:latin typeface="Times New Roman" pitchFamily="18" charset="0"/>
                <a:cs typeface="Times New Roman" pitchFamily="18" charset="0"/>
              </a:rPr>
              <a:t>=</a:t>
            </a:r>
            <a:r>
              <a:rPr lang="en-US" altLang="zh-CN" sz="1662" dirty="0">
                <a:latin typeface="Times New Roman" pitchFamily="18" charset="0"/>
                <a:cs typeface="Times New Roman" pitchFamily="18" charset="0"/>
              </a:rPr>
              <a:t> </a:t>
            </a:r>
            <a:r>
              <a:rPr lang="en-US" altLang="zh-CN" sz="1662" dirty="0">
                <a:solidFill>
                  <a:srgbClr val="000000"/>
                </a:solidFill>
                <a:latin typeface="Times New Roman" pitchFamily="18" charset="0"/>
                <a:cs typeface="Times New Roman" pitchFamily="18" charset="0"/>
              </a:rPr>
              <a:t>RB1</a:t>
            </a:r>
            <a:r>
              <a:rPr lang="en-US" altLang="zh-CN" sz="1662" dirty="0">
                <a:latin typeface="Times New Roman" pitchFamily="18" charset="0"/>
                <a:cs typeface="Times New Roman" pitchFamily="18" charset="0"/>
              </a:rPr>
              <a:t> </a:t>
            </a:r>
            <a:r>
              <a:rPr lang="en-US" altLang="zh-CN" sz="1662" dirty="0">
                <a:solidFill>
                  <a:srgbClr val="000000"/>
                </a:solidFill>
                <a:latin typeface="Times New Roman" pitchFamily="18" charset="0"/>
                <a:cs typeface="Times New Roman" pitchFamily="18" charset="0"/>
              </a:rPr>
              <a:t>is</a:t>
            </a:r>
            <a:r>
              <a:rPr lang="en-US" altLang="zh-CN" sz="1662" dirty="0">
                <a:latin typeface="Times New Roman" pitchFamily="18" charset="0"/>
                <a:cs typeface="Times New Roman" pitchFamily="18" charset="0"/>
              </a:rPr>
              <a:t> </a:t>
            </a:r>
            <a:r>
              <a:rPr lang="en-US" altLang="zh-CN" sz="1662" dirty="0">
                <a:solidFill>
                  <a:srgbClr val="000000"/>
                </a:solidFill>
                <a:latin typeface="Times New Roman" pitchFamily="18" charset="0"/>
                <a:cs typeface="Times New Roman" pitchFamily="18" charset="0"/>
              </a:rPr>
              <a:t>output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000"/>
              </a:lnSpc>
              <a:tabLst>
                <a:tab pos="1422400" algn="l"/>
              </a:tabLst>
            </a:pPr>
            <a:r>
              <a:rPr lang="en-US" altLang="zh-CN" dirty="0"/>
              <a:t>	</a:t>
            </a:r>
            <a:r>
              <a:rPr lang="en-US" altLang="zh-CN" sz="1662" b="1" dirty="0">
                <a:solidFill>
                  <a:srgbClr val="000000"/>
                </a:solidFill>
                <a:latin typeface="Times New Roman" pitchFamily="18" charset="0"/>
                <a:cs typeface="Times New Roman" pitchFamily="18" charset="0"/>
              </a:rPr>
              <a:t>RB1</a:t>
            </a:r>
          </a:p>
        </p:txBody>
      </p:sp>
      <p:sp>
        <p:nvSpPr>
          <p:cNvPr id="5" name="TextBox 1"/>
          <p:cNvSpPr txBox="1"/>
          <p:nvPr/>
        </p:nvSpPr>
        <p:spPr>
          <a:xfrm>
            <a:off x="1739900" y="3009900"/>
            <a:ext cx="2425700" cy="1879600"/>
          </a:xfrm>
          <a:prstGeom prst="rect">
            <a:avLst/>
          </a:prstGeom>
          <a:noFill/>
        </p:spPr>
        <p:txBody>
          <a:bodyPr wrap="none" lIns="0" tIns="0" rIns="0" rtlCol="0">
            <a:spAutoFit/>
          </a:bodyPr>
          <a:lstStyle/>
          <a:p>
            <a:pPr>
              <a:lnSpc>
                <a:spcPts val="1900"/>
              </a:lnSpc>
              <a:tabLst>
                <a:tab pos="190500" algn="l"/>
                <a:tab pos="241300" algn="l"/>
                <a:tab pos="1435100" algn="l"/>
                <a:tab pos="1676400" algn="l"/>
              </a:tabLst>
            </a:pPr>
            <a:r>
              <a:rPr lang="en-US" altLang="zh-CN" dirty="0"/>
              <a:t>		</a:t>
            </a:r>
            <a:r>
              <a:rPr lang="en-US" altLang="zh-CN" sz="2498" b="1" dirty="0">
                <a:solidFill>
                  <a:srgbClr val="000080"/>
                </a:solidFill>
                <a:latin typeface="Courier New" pitchFamily="18" charset="0"/>
                <a:cs typeface="Courier New" pitchFamily="18" charset="0"/>
              </a:rPr>
              <a:t>movwf</a:t>
            </a:r>
            <a:r>
              <a:rPr lang="en-US" altLang="zh-CN" sz="2498" dirty="0">
                <a:latin typeface="Times New Roman" pitchFamily="18" charset="0"/>
                <a:cs typeface="Times New Roman" pitchFamily="18" charset="0"/>
              </a:rPr>
              <a:t>   </a:t>
            </a:r>
            <a:r>
              <a:rPr lang="en-US" altLang="zh-CN" sz="2498" b="1" dirty="0">
                <a:solidFill>
                  <a:srgbClr val="000080"/>
                </a:solidFill>
                <a:latin typeface="Courier New" pitchFamily="18" charset="0"/>
                <a:cs typeface="Courier New" pitchFamily="18" charset="0"/>
              </a:rPr>
              <a:t>PORTB</a:t>
            </a:r>
          </a:p>
          <a:p>
            <a:pPr>
              <a:lnSpc>
                <a:spcPts val="2700"/>
              </a:lnSpc>
              <a:tabLst>
                <a:tab pos="190500" algn="l"/>
                <a:tab pos="241300" algn="l"/>
                <a:tab pos="1435100" algn="l"/>
                <a:tab pos="1676400" algn="l"/>
              </a:tabLst>
            </a:pPr>
            <a:r>
              <a:rPr lang="en-US" altLang="zh-CN" dirty="0"/>
              <a:t>				</a:t>
            </a:r>
            <a:r>
              <a:rPr lang="en-US" altLang="zh-CN" sz="1662" b="1" dirty="0">
                <a:solidFill>
                  <a:srgbClr val="000000"/>
                </a:solidFill>
                <a:latin typeface="Times New Roman" pitchFamily="18" charset="0"/>
                <a:cs typeface="Times New Roman" pitchFamily="18" charset="0"/>
              </a:rPr>
              <a:t>Write</a:t>
            </a:r>
          </a:p>
          <a:p>
            <a:pPr>
              <a:lnSpc>
                <a:spcPts val="1900"/>
              </a:lnSpc>
              <a:tabLst>
                <a:tab pos="190500" algn="l"/>
                <a:tab pos="241300" algn="l"/>
                <a:tab pos="1435100" algn="l"/>
                <a:tab pos="1676400" algn="l"/>
              </a:tabLst>
            </a:pPr>
            <a:r>
              <a:rPr lang="en-US" altLang="zh-CN" dirty="0"/>
              <a:t>			</a:t>
            </a:r>
            <a:r>
              <a:rPr lang="en-US" altLang="zh-CN" sz="1662" b="1" dirty="0">
                <a:solidFill>
                  <a:srgbClr val="000000"/>
                </a:solidFill>
                <a:latin typeface="Times New Roman" pitchFamily="18" charset="0"/>
                <a:cs typeface="Times New Roman" pitchFamily="18" charset="0"/>
              </a:rPr>
              <a:t>Operation</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100"/>
              </a:lnSpc>
              <a:tabLst>
                <a:tab pos="190500" algn="l"/>
                <a:tab pos="241300" algn="l"/>
                <a:tab pos="1435100" algn="l"/>
                <a:tab pos="1676400" algn="l"/>
              </a:tabLst>
            </a:pPr>
            <a:r>
              <a:rPr lang="en-US" altLang="zh-CN" dirty="0"/>
              <a:t>	</a:t>
            </a:r>
            <a:r>
              <a:rPr lang="en-US" altLang="zh-CN" sz="1662" b="1" dirty="0">
                <a:solidFill>
                  <a:srgbClr val="000000"/>
                </a:solidFill>
                <a:latin typeface="Times New Roman" pitchFamily="18" charset="0"/>
                <a:cs typeface="Times New Roman" pitchFamily="18" charset="0"/>
              </a:rPr>
              <a:t>Bit</a:t>
            </a:r>
            <a:r>
              <a:rPr lang="en-US" altLang="zh-CN" sz="1662" dirty="0">
                <a:latin typeface="Times New Roman" pitchFamily="18" charset="0"/>
                <a:cs typeface="Times New Roman" pitchFamily="18" charset="0"/>
              </a:rPr>
              <a:t> </a:t>
            </a:r>
            <a:r>
              <a:rPr lang="en-US" altLang="zh-CN" sz="1662" b="1" dirty="0">
                <a:solidFill>
                  <a:srgbClr val="000000"/>
                </a:solidFill>
                <a:latin typeface="Times New Roman" pitchFamily="18" charset="0"/>
                <a:cs typeface="Times New Roman" pitchFamily="18" charset="0"/>
              </a:rPr>
              <a:t>1</a:t>
            </a:r>
            <a:r>
              <a:rPr lang="en-US" altLang="zh-CN" sz="1662" dirty="0">
                <a:latin typeface="Times New Roman" pitchFamily="18" charset="0"/>
                <a:cs typeface="Times New Roman" pitchFamily="18" charset="0"/>
              </a:rPr>
              <a:t> </a:t>
            </a:r>
            <a:r>
              <a:rPr lang="en-US" altLang="zh-CN" sz="1662" b="1" dirty="0">
                <a:solidFill>
                  <a:srgbClr val="000000"/>
                </a:solidFill>
                <a:latin typeface="Times New Roman" pitchFamily="18" charset="0"/>
                <a:cs typeface="Times New Roman" pitchFamily="18" charset="0"/>
              </a:rPr>
              <a:t>of</a:t>
            </a:r>
          </a:p>
          <a:p>
            <a:pPr>
              <a:lnSpc>
                <a:spcPts val="2000"/>
              </a:lnSpc>
              <a:tabLst>
                <a:tab pos="190500" algn="l"/>
                <a:tab pos="241300" algn="l"/>
                <a:tab pos="1435100" algn="l"/>
                <a:tab pos="1676400" algn="l"/>
              </a:tabLst>
            </a:pPr>
            <a:r>
              <a:rPr lang="en-US" altLang="zh-CN" sz="1662" b="1" dirty="0">
                <a:solidFill>
                  <a:srgbClr val="000000"/>
                </a:solidFill>
                <a:latin typeface="Times New Roman" pitchFamily="18" charset="0"/>
                <a:cs typeface="Times New Roman" pitchFamily="18" charset="0"/>
              </a:rPr>
              <a:t>Data</a:t>
            </a:r>
            <a:r>
              <a:rPr lang="en-US" altLang="zh-CN" sz="1662" dirty="0">
                <a:latin typeface="Times New Roman" pitchFamily="18" charset="0"/>
                <a:cs typeface="Times New Roman" pitchFamily="18" charset="0"/>
              </a:rPr>
              <a:t> </a:t>
            </a:r>
            <a:r>
              <a:rPr lang="en-US" altLang="zh-CN" sz="1662" b="1" dirty="0">
                <a:solidFill>
                  <a:srgbClr val="000000"/>
                </a:solidFill>
                <a:latin typeface="Times New Roman" pitchFamily="18" charset="0"/>
                <a:cs typeface="Times New Roman" pitchFamily="18" charset="0"/>
              </a:rPr>
              <a:t>Bus</a:t>
            </a:r>
          </a:p>
        </p:txBody>
      </p:sp>
      <p:sp>
        <p:nvSpPr>
          <p:cNvPr id="6" name="TextBox 1"/>
          <p:cNvSpPr txBox="1"/>
          <p:nvPr/>
        </p:nvSpPr>
        <p:spPr>
          <a:xfrm>
            <a:off x="2273300" y="5334000"/>
            <a:ext cx="2374900" cy="889000"/>
          </a:xfrm>
          <a:prstGeom prst="rect">
            <a:avLst/>
          </a:prstGeom>
          <a:noFill/>
        </p:spPr>
        <p:txBody>
          <a:bodyPr wrap="none" lIns="0" tIns="0" rIns="0" rtlCol="0">
            <a:spAutoFit/>
          </a:bodyPr>
          <a:lstStyle/>
          <a:p>
            <a:pPr>
              <a:lnSpc>
                <a:spcPts val="2300"/>
              </a:lnSpc>
              <a:tabLst>
                <a:tab pos="1384300" algn="l"/>
                <a:tab pos="1612900" algn="l"/>
              </a:tabLst>
            </a:pPr>
            <a:r>
              <a:rPr lang="en-US" altLang="zh-CN" dirty="0"/>
              <a:t>		</a:t>
            </a:r>
            <a:r>
              <a:rPr lang="en-US" altLang="zh-CN" sz="1662" b="1" dirty="0">
                <a:solidFill>
                  <a:srgbClr val="000000"/>
                </a:solidFill>
                <a:latin typeface="Times New Roman" pitchFamily="18" charset="0"/>
                <a:cs typeface="Times New Roman" pitchFamily="18" charset="0"/>
              </a:rPr>
              <a:t>Read</a:t>
            </a:r>
          </a:p>
          <a:p>
            <a:pPr>
              <a:lnSpc>
                <a:spcPts val="2000"/>
              </a:lnSpc>
              <a:tabLst>
                <a:tab pos="1384300" algn="l"/>
                <a:tab pos="1612900" algn="l"/>
              </a:tabLst>
            </a:pPr>
            <a:r>
              <a:rPr lang="en-US" altLang="zh-CN" dirty="0"/>
              <a:t>	</a:t>
            </a:r>
            <a:r>
              <a:rPr lang="en-US" altLang="zh-CN" sz="1662" b="1" dirty="0">
                <a:solidFill>
                  <a:srgbClr val="000000"/>
                </a:solidFill>
                <a:latin typeface="Times New Roman" pitchFamily="18" charset="0"/>
                <a:cs typeface="Times New Roman" pitchFamily="18" charset="0"/>
              </a:rPr>
              <a:t>Operation</a:t>
            </a:r>
          </a:p>
          <a:p>
            <a:pPr>
              <a:lnSpc>
                <a:spcPts val="2700"/>
              </a:lnSpc>
              <a:tabLst>
                <a:tab pos="1384300" algn="l"/>
                <a:tab pos="1612900" algn="l"/>
              </a:tabLst>
            </a:pPr>
            <a:r>
              <a:rPr lang="en-US" altLang="zh-CN" sz="2498" b="1" dirty="0">
                <a:solidFill>
                  <a:srgbClr val="000080"/>
                </a:solidFill>
                <a:latin typeface="Courier New" pitchFamily="18" charset="0"/>
                <a:cs typeface="Courier New" pitchFamily="18" charset="0"/>
              </a:rPr>
              <a:t>movf</a:t>
            </a:r>
            <a:r>
              <a:rPr lang="en-US" altLang="zh-CN" sz="2498" dirty="0">
                <a:latin typeface="Times New Roman" pitchFamily="18" charset="0"/>
                <a:cs typeface="Times New Roman" pitchFamily="18" charset="0"/>
              </a:rPr>
              <a:t>   </a:t>
            </a:r>
            <a:r>
              <a:rPr lang="en-US" altLang="zh-CN" sz="2498" b="1" dirty="0">
                <a:solidFill>
                  <a:srgbClr val="000080"/>
                </a:solidFill>
                <a:latin typeface="Courier New" pitchFamily="18" charset="0"/>
                <a:cs typeface="Courier New" pitchFamily="18" charset="0"/>
              </a:rPr>
              <a:t>PORTB,w</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4749800" y="584200"/>
            <a:ext cx="23241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I/O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Ports</a:t>
            </a:r>
          </a:p>
        </p:txBody>
      </p:sp>
      <p:sp>
        <p:nvSpPr>
          <p:cNvPr id="4" name="TextBox 1"/>
          <p:cNvSpPr txBox="1"/>
          <p:nvPr/>
        </p:nvSpPr>
        <p:spPr>
          <a:xfrm>
            <a:off x="1549400" y="4876800"/>
            <a:ext cx="7690567" cy="1918474"/>
          </a:xfrm>
          <a:prstGeom prst="rect">
            <a:avLst/>
          </a:prstGeom>
          <a:noFill/>
        </p:spPr>
        <p:txBody>
          <a:bodyPr wrap="none" lIns="0" tIns="0" rIns="0" rtlCol="0">
            <a:spAutoFit/>
          </a:bodyPr>
          <a:lstStyle/>
          <a:p>
            <a:pPr marL="571500" indent="-571500">
              <a:lnSpc>
                <a:spcPts val="5000"/>
              </a:lnSpc>
              <a:buFont typeface="Arial" panose="020B0604020202020204" pitchFamily="34" charset="0"/>
              <a:buChar char="•"/>
              <a:tabLst/>
            </a:pPr>
            <a:r>
              <a:rPr lang="en-US" altLang="zh-CN" sz="3600" b="1" dirty="0">
                <a:solidFill>
                  <a:srgbClr val="000000"/>
                </a:solidFill>
                <a:latin typeface="Times New Roman" pitchFamily="18" charset="0"/>
                <a:cs typeface="Times New Roman" pitchFamily="18" charset="0"/>
              </a:rPr>
              <a:t>Bit</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n</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en</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TRISx</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controla</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la</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dirección</a:t>
            </a:r>
          </a:p>
          <a:p>
            <a:pPr>
              <a:lnSpc>
                <a:spcPts val="3800"/>
              </a:lnSpc>
              <a:tabLst/>
            </a:pPr>
            <a:r>
              <a:rPr lang="en-US" altLang="zh-CN" sz="3600" b="1" dirty="0">
                <a:solidFill>
                  <a:srgbClr val="000000"/>
                </a:solidFill>
                <a:latin typeface="Times New Roman" pitchFamily="18" charset="0"/>
                <a:cs typeface="Times New Roman" pitchFamily="18" charset="0"/>
              </a:rPr>
              <a:t>     del</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dato</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Bit</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n</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en</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el</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PORTx</a:t>
            </a:r>
          </a:p>
          <a:p>
            <a:pPr marL="571500" indent="-571500">
              <a:lnSpc>
                <a:spcPts val="5800"/>
              </a:lnSpc>
              <a:buFont typeface="Arial" panose="020B0604020202020204" pitchFamily="34" charset="0"/>
              <a:buChar char="•"/>
              <a:tabLst/>
            </a:pPr>
            <a:r>
              <a:rPr lang="en-US" altLang="zh-CN" sz="4002" b="1" dirty="0">
                <a:solidFill>
                  <a:srgbClr val="000000"/>
                </a:solidFill>
                <a:latin typeface="Times New Roman" pitchFamily="18" charset="0"/>
                <a:cs typeface="Times New Roman" pitchFamily="18" charset="0"/>
              </a:rPr>
              <a:t>1</a:t>
            </a:r>
            <a:r>
              <a:rPr lang="en-US" altLang="zh-CN" sz="4002" dirty="0">
                <a:latin typeface="Times New Roman" pitchFamily="18" charset="0"/>
                <a:cs typeface="Times New Roman" pitchFamily="18" charset="0"/>
              </a:rPr>
              <a:t> </a:t>
            </a:r>
            <a:r>
              <a:rPr lang="en-US" altLang="zh-CN" sz="4002" b="1" dirty="0">
                <a:solidFill>
                  <a:srgbClr val="000000"/>
                </a:solidFill>
                <a:latin typeface="Times New Roman" pitchFamily="18" charset="0"/>
                <a:cs typeface="Times New Roman"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Times New Roman" pitchFamily="18" charset="0"/>
                <a:cs typeface="Times New Roman" pitchFamily="18" charset="0"/>
              </a:rPr>
              <a:t>Entrada,</a:t>
            </a:r>
            <a:r>
              <a:rPr lang="en-US" altLang="zh-CN" sz="4002" dirty="0">
                <a:latin typeface="Times New Roman" pitchFamily="18" charset="0"/>
                <a:cs typeface="Times New Roman" pitchFamily="18" charset="0"/>
              </a:rPr>
              <a:t> </a:t>
            </a:r>
            <a:r>
              <a:rPr lang="en-US" altLang="zh-CN" sz="4002" b="1" dirty="0">
                <a:solidFill>
                  <a:srgbClr val="000000"/>
                </a:solidFill>
                <a:latin typeface="Times New Roman" pitchFamily="18" charset="0"/>
                <a:cs typeface="Times New Roman" pitchFamily="18" charset="0"/>
              </a:rPr>
              <a:t>0</a:t>
            </a:r>
            <a:r>
              <a:rPr lang="en-US" altLang="zh-CN" sz="4002" dirty="0">
                <a:latin typeface="Times New Roman" pitchFamily="18" charset="0"/>
                <a:cs typeface="Times New Roman" pitchFamily="18" charset="0"/>
              </a:rPr>
              <a:t> </a:t>
            </a:r>
            <a:r>
              <a:rPr lang="en-US" altLang="zh-CN" sz="4002" b="1" dirty="0">
                <a:solidFill>
                  <a:srgbClr val="000000"/>
                </a:solidFill>
                <a:latin typeface="Times New Roman" pitchFamily="18" charset="0"/>
                <a:cs typeface="Times New Roman"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Times New Roman" pitchFamily="18" charset="0"/>
                <a:cs typeface="Times New Roman" pitchFamily="18" charset="0"/>
              </a:rPr>
              <a:t>Salida</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767012"/>
            <a:ext cx="10693400" cy="1470025"/>
          </a:xfrm>
        </p:spPr>
        <p:txBody>
          <a:bodyPr/>
          <a:lstStyle/>
          <a:p>
            <a:r>
              <a:rPr lang="es-AR" dirty="0">
                <a:solidFill>
                  <a:srgbClr val="FF0000"/>
                </a:solidFill>
              </a:rPr>
              <a:t>Arquitectura de Computadoras</a:t>
            </a:r>
          </a:p>
        </p:txBody>
      </p:sp>
      <p:sp>
        <p:nvSpPr>
          <p:cNvPr id="3" name="2 Subtítulo"/>
          <p:cNvSpPr>
            <a:spLocks noGrp="1"/>
          </p:cNvSpPr>
          <p:nvPr>
            <p:ph type="subTitle" idx="1"/>
          </p:nvPr>
        </p:nvSpPr>
        <p:spPr/>
        <p:txBody>
          <a:bodyPr/>
          <a:lstStyle/>
          <a:p>
            <a:r>
              <a:rPr lang="es-AR" i="1" dirty="0">
                <a:effectLst>
                  <a:outerShdw blurRad="38100" dist="38100" dir="2700000" algn="tl">
                    <a:srgbClr val="000000">
                      <a:alpha val="43137"/>
                    </a:srgbClr>
                  </a:outerShdw>
                </a:effectLst>
              </a:rPr>
              <a:t>Trabajo Teórico - Practico</a:t>
            </a:r>
          </a:p>
          <a:p>
            <a:r>
              <a:rPr lang="es-AR" i="1" dirty="0">
                <a:effectLst>
                  <a:outerShdw blurRad="38100" dist="38100" dir="2700000" algn="tl">
                    <a:srgbClr val="000000">
                      <a:alpha val="43137"/>
                    </a:srgbClr>
                  </a:outerShdw>
                </a:effectLst>
              </a:rPr>
              <a:t>Desarrollo de Ascensor</a:t>
            </a:r>
          </a:p>
          <a:p>
            <a:r>
              <a:rPr lang="es-ES" i="1" dirty="0">
                <a:effectLst>
                  <a:outerShdw blurRad="38100" dist="38100" dir="2700000" algn="tl">
                    <a:srgbClr val="000000">
                      <a:alpha val="43137"/>
                    </a:srgbClr>
                  </a:outerShdw>
                </a:effectLst>
              </a:rPr>
              <a:t>Viernes 15/11</a:t>
            </a:r>
            <a:endParaRPr lang="es-AR"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738066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700" y="356617"/>
            <a:ext cx="6858000" cy="7017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95372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300" y="198437"/>
            <a:ext cx="6553200" cy="725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42207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100" y="106628"/>
            <a:ext cx="6553200" cy="7346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742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49300" y="350837"/>
            <a:ext cx="9169400" cy="6870700"/>
          </a:xfrm>
          <a:prstGeom prst="rect">
            <a:avLst/>
          </a:prstGeom>
          <a:noFill/>
        </p:spPr>
      </p:pic>
      <p:sp>
        <p:nvSpPr>
          <p:cNvPr id="2" name="TextBox 1"/>
          <p:cNvSpPr txBox="1"/>
          <p:nvPr/>
        </p:nvSpPr>
        <p:spPr>
          <a:xfrm>
            <a:off x="546100" y="46037"/>
            <a:ext cx="9601200"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a:t>Longitud de la palabra de Instrucción</a:t>
            </a:r>
          </a:p>
        </p:txBody>
      </p:sp>
      <p:sp>
        <p:nvSpPr>
          <p:cNvPr id="3" name="TextBox 1"/>
          <p:cNvSpPr txBox="1"/>
          <p:nvPr/>
        </p:nvSpPr>
        <p:spPr>
          <a:xfrm>
            <a:off x="1879600" y="1409700"/>
            <a:ext cx="20066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Memoria</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de</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Programa</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de</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8</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Bit</a:t>
            </a:r>
          </a:p>
        </p:txBody>
      </p:sp>
      <p:sp>
        <p:nvSpPr>
          <p:cNvPr id="4" name="TextBox 1"/>
          <p:cNvSpPr txBox="1"/>
          <p:nvPr/>
        </p:nvSpPr>
        <p:spPr>
          <a:xfrm>
            <a:off x="4673600" y="1265237"/>
            <a:ext cx="3582199" cy="1059264"/>
          </a:xfrm>
          <a:prstGeom prst="rect">
            <a:avLst/>
          </a:prstGeom>
          <a:noFill/>
        </p:spPr>
        <p:txBody>
          <a:bodyPr wrap="none" lIns="0" tIns="0" rIns="0" rtlCol="0">
            <a:spAutoFit/>
          </a:bodyPr>
          <a:lstStyle/>
          <a:p>
            <a:pPr>
              <a:lnSpc>
                <a:spcPts val="2200"/>
              </a:lnSpc>
              <a:tabLst/>
            </a:pPr>
            <a:r>
              <a:rPr lang="en-US" altLang="zh-CN" sz="1602" b="1" u="sng" dirty="0">
                <a:solidFill>
                  <a:srgbClr val="000000"/>
                </a:solidFill>
                <a:latin typeface="Times New Roman" pitchFamily="18" charset="0"/>
                <a:cs typeface="Times New Roman" pitchFamily="18" charset="0"/>
              </a:rPr>
              <a:t>Instruccion de 8 bit </a:t>
            </a:r>
            <a:r>
              <a:rPr lang="en-US" altLang="zh-CN" sz="1602" b="1" u="sng" dirty="0" err="1">
                <a:solidFill>
                  <a:srgbClr val="000000"/>
                </a:solidFill>
                <a:latin typeface="Times New Roman" pitchFamily="18" charset="0"/>
                <a:cs typeface="Times New Roman" pitchFamily="18" charset="0"/>
              </a:rPr>
              <a:t>sobre</a:t>
            </a:r>
            <a:r>
              <a:rPr lang="en-US" altLang="zh-CN" sz="1602" b="1" u="sng" dirty="0">
                <a:solidFill>
                  <a:srgbClr val="000000"/>
                </a:solidFill>
                <a:latin typeface="Times New Roman" pitchFamily="18" charset="0"/>
                <a:cs typeface="Times New Roman" pitchFamily="18" charset="0"/>
              </a:rPr>
              <a:t> MCU de 8 Bits</a:t>
            </a:r>
          </a:p>
          <a:p>
            <a:pPr>
              <a:lnSpc>
                <a:spcPts val="2500"/>
              </a:lnSpc>
              <a:tabLst/>
            </a:pPr>
            <a:r>
              <a:rPr lang="en-US" altLang="zh-CN" sz="1397" b="1" dirty="0">
                <a:solidFill>
                  <a:srgbClr val="000000"/>
                </a:solidFill>
                <a:latin typeface="Times New Roman" pitchFamily="18" charset="0"/>
                <a:cs typeface="Times New Roman" pitchFamily="18" charset="0"/>
              </a:rPr>
              <a:t>Ejemplo: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Freescale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‘Cargar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Acumulador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A’:</a:t>
            </a:r>
          </a:p>
          <a:p>
            <a:pPr>
              <a:lnSpc>
                <a:spcPts val="1600"/>
              </a:lnSpc>
              <a:tabLst/>
            </a:pP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Localizaciones</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Memoria</a:t>
            </a:r>
          </a:p>
          <a:p>
            <a:pPr>
              <a:lnSpc>
                <a:spcPts val="1600"/>
              </a:lnSpc>
              <a:tabLst/>
            </a:pP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Ciclos</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Instrucciones</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para</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Ejecutarse</a:t>
            </a:r>
          </a:p>
        </p:txBody>
      </p:sp>
      <p:sp>
        <p:nvSpPr>
          <p:cNvPr id="5" name="TextBox 1"/>
          <p:cNvSpPr txBox="1"/>
          <p:nvPr/>
        </p:nvSpPr>
        <p:spPr>
          <a:xfrm>
            <a:off x="4660900" y="2616200"/>
            <a:ext cx="1244600" cy="850900"/>
          </a:xfrm>
          <a:prstGeom prst="rect">
            <a:avLst/>
          </a:prstGeom>
          <a:noFill/>
        </p:spPr>
        <p:txBody>
          <a:bodyPr wrap="none" lIns="0" tIns="0" rIns="0" rtlCol="0">
            <a:spAutoFit/>
          </a:bodyPr>
          <a:lstStyle/>
          <a:p>
            <a:pPr>
              <a:lnSpc>
                <a:spcPts val="1700"/>
              </a:lnSpc>
              <a:tabLst/>
            </a:pPr>
            <a:r>
              <a:rPr lang="en-US" altLang="zh-CN" sz="2202" b="1" dirty="0">
                <a:solidFill>
                  <a:srgbClr val="000000"/>
                </a:solidFill>
                <a:latin typeface="Courier New" pitchFamily="18" charset="0"/>
                <a:cs typeface="Courier New" pitchFamily="18" charset="0"/>
              </a:rPr>
              <a:t>ldaa</a:t>
            </a:r>
            <a:r>
              <a:rPr lang="en-US" altLang="zh-CN" sz="2202" dirty="0">
                <a:latin typeface="Times New Roman" pitchFamily="18" charset="0"/>
                <a:cs typeface="Times New Roman" pitchFamily="18" charset="0"/>
              </a:rPr>
              <a:t>    </a:t>
            </a:r>
            <a:r>
              <a:rPr lang="en-US" altLang="zh-CN" sz="2202" b="1" dirty="0">
                <a:solidFill>
                  <a:srgbClr val="000000"/>
                </a:solidFill>
                <a:latin typeface="Courier New" pitchFamily="18" charset="0"/>
                <a:cs typeface="Courier New" pitchFamily="18" charset="0"/>
              </a:rPr>
              <a:t>#k</a:t>
            </a:r>
          </a:p>
          <a:p>
            <a:pPr>
              <a:lnSpc>
                <a:spcPts val="2400"/>
              </a:lnSpc>
              <a:tabLst/>
            </a:pPr>
            <a:r>
              <a:rPr lang="en-US" altLang="zh-CN" sz="1302" dirty="0">
                <a:solidFill>
                  <a:srgbClr val="000000"/>
                </a:solidFill>
                <a:latin typeface="Arial Black" pitchFamily="18" charset="0"/>
                <a:cs typeface="Arial Black" pitchFamily="18" charset="0"/>
              </a:rPr>
              <a:t>1</a:t>
            </a:r>
            <a:r>
              <a:rPr lang="en-US" altLang="zh-CN" sz="1302" dirty="0">
                <a:latin typeface="Times New Roman" pitchFamily="18" charset="0"/>
                <a:cs typeface="Times New Roman" pitchFamily="18" charset="0"/>
              </a:rPr>
              <a:t>     </a:t>
            </a:r>
            <a:r>
              <a:rPr lang="en-US" altLang="zh-CN" sz="1302" dirty="0">
                <a:solidFill>
                  <a:srgbClr val="000000"/>
                </a:solidFill>
                <a:latin typeface="Arial Black" pitchFamily="18" charset="0"/>
                <a:cs typeface="Arial Black" pitchFamily="18" charset="0"/>
              </a:rPr>
              <a:t>0</a:t>
            </a:r>
            <a:r>
              <a:rPr lang="en-US" altLang="zh-CN" sz="1302" dirty="0">
                <a:latin typeface="Times New Roman" pitchFamily="18" charset="0"/>
                <a:cs typeface="Times New Roman" pitchFamily="18" charset="0"/>
              </a:rPr>
              <a:t>     </a:t>
            </a:r>
            <a:r>
              <a:rPr lang="en-US" altLang="zh-CN" sz="1302" dirty="0">
                <a:solidFill>
                  <a:srgbClr val="000000"/>
                </a:solidFill>
                <a:latin typeface="Arial Black" pitchFamily="18" charset="0"/>
                <a:cs typeface="Arial Black" pitchFamily="18" charset="0"/>
              </a:rPr>
              <a:t>0</a:t>
            </a:r>
            <a:r>
              <a:rPr lang="en-US" altLang="zh-CN" sz="1302" dirty="0">
                <a:latin typeface="Times New Roman" pitchFamily="18" charset="0"/>
                <a:cs typeface="Times New Roman" pitchFamily="18" charset="0"/>
              </a:rPr>
              <a:t>     </a:t>
            </a:r>
            <a:r>
              <a:rPr lang="en-US" altLang="zh-CN" sz="1302" dirty="0">
                <a:solidFill>
                  <a:srgbClr val="000000"/>
                </a:solidFill>
                <a:latin typeface="Arial Black" pitchFamily="18" charset="0"/>
                <a:cs typeface="Arial Black" pitchFamily="18" charset="0"/>
              </a:rPr>
              <a:t>0</a:t>
            </a:r>
            <a:r>
              <a:rPr lang="en-US" altLang="zh-CN" sz="1302" dirty="0">
                <a:latin typeface="Times New Roman" pitchFamily="18" charset="0"/>
                <a:cs typeface="Times New Roman" pitchFamily="18" charset="0"/>
              </a:rPr>
              <a:t>     </a:t>
            </a:r>
            <a:r>
              <a:rPr lang="en-US" altLang="zh-CN" sz="1302" dirty="0">
                <a:solidFill>
                  <a:srgbClr val="000000"/>
                </a:solidFill>
                <a:latin typeface="Arial Black" pitchFamily="18" charset="0"/>
                <a:cs typeface="Arial Black" pitchFamily="18" charset="0"/>
              </a:rPr>
              <a:t>0</a:t>
            </a:r>
          </a:p>
          <a:p>
            <a:pPr>
              <a:lnSpc>
                <a:spcPts val="2600"/>
              </a:lnSpc>
              <a:tabLst/>
            </a:pPr>
            <a:r>
              <a:rPr lang="en-US" altLang="zh-CN" sz="1302" dirty="0">
                <a:solidFill>
                  <a:srgbClr val="000000"/>
                </a:solidFill>
                <a:latin typeface="Arial Black" pitchFamily="18" charset="0"/>
                <a:cs typeface="Arial Black" pitchFamily="18" charset="0"/>
              </a:rPr>
              <a:t>k</a:t>
            </a:r>
            <a:r>
              <a:rPr lang="en-US" altLang="zh-CN" sz="1302" dirty="0">
                <a:latin typeface="Times New Roman" pitchFamily="18" charset="0"/>
                <a:cs typeface="Times New Roman" pitchFamily="18" charset="0"/>
              </a:rPr>
              <a:t>     </a:t>
            </a:r>
            <a:r>
              <a:rPr lang="en-US" altLang="zh-CN" sz="1302" dirty="0">
                <a:solidFill>
                  <a:srgbClr val="000000"/>
                </a:solidFill>
                <a:latin typeface="Arial Black" pitchFamily="18" charset="0"/>
                <a:cs typeface="Arial Black" pitchFamily="18" charset="0"/>
              </a:rPr>
              <a:t>k</a:t>
            </a:r>
            <a:r>
              <a:rPr lang="en-US" altLang="zh-CN" sz="1302" dirty="0">
                <a:latin typeface="Times New Roman" pitchFamily="18" charset="0"/>
                <a:cs typeface="Times New Roman" pitchFamily="18" charset="0"/>
              </a:rPr>
              <a:t>     </a:t>
            </a:r>
            <a:r>
              <a:rPr lang="en-US" altLang="zh-CN" sz="1302" dirty="0">
                <a:solidFill>
                  <a:srgbClr val="000000"/>
                </a:solidFill>
                <a:latin typeface="Arial Black" pitchFamily="18" charset="0"/>
                <a:cs typeface="Arial Black" pitchFamily="18" charset="0"/>
              </a:rPr>
              <a:t>k</a:t>
            </a:r>
            <a:r>
              <a:rPr lang="en-US" altLang="zh-CN" sz="1302" dirty="0">
                <a:latin typeface="Times New Roman" pitchFamily="18" charset="0"/>
                <a:cs typeface="Times New Roman" pitchFamily="18" charset="0"/>
              </a:rPr>
              <a:t>     </a:t>
            </a:r>
            <a:r>
              <a:rPr lang="en-US" altLang="zh-CN" sz="1302" dirty="0">
                <a:solidFill>
                  <a:srgbClr val="000000"/>
                </a:solidFill>
                <a:latin typeface="Arial Black" pitchFamily="18" charset="0"/>
                <a:cs typeface="Arial Black" pitchFamily="18" charset="0"/>
              </a:rPr>
              <a:t>k</a:t>
            </a:r>
            <a:r>
              <a:rPr lang="en-US" altLang="zh-CN" sz="1302" dirty="0">
                <a:latin typeface="Times New Roman" pitchFamily="18" charset="0"/>
                <a:cs typeface="Times New Roman" pitchFamily="18" charset="0"/>
              </a:rPr>
              <a:t>     </a:t>
            </a:r>
            <a:r>
              <a:rPr lang="en-US" altLang="zh-CN" sz="1302" dirty="0">
                <a:solidFill>
                  <a:srgbClr val="000000"/>
                </a:solidFill>
                <a:latin typeface="Arial Black" pitchFamily="18" charset="0"/>
                <a:cs typeface="Arial Black" pitchFamily="18" charset="0"/>
              </a:rPr>
              <a:t>k</a:t>
            </a:r>
          </a:p>
        </p:txBody>
      </p:sp>
      <p:sp>
        <p:nvSpPr>
          <p:cNvPr id="6" name="TextBox 1"/>
          <p:cNvSpPr txBox="1"/>
          <p:nvPr/>
        </p:nvSpPr>
        <p:spPr>
          <a:xfrm>
            <a:off x="6134100" y="2895600"/>
            <a:ext cx="101600" cy="5588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1</a:t>
            </a:r>
          </a:p>
          <a:p>
            <a:pPr>
              <a:lnSpc>
                <a:spcPts val="2600"/>
              </a:lnSpc>
              <a:tabLst/>
            </a:pPr>
            <a:r>
              <a:rPr lang="en-US" altLang="zh-CN" sz="1302" dirty="0">
                <a:solidFill>
                  <a:srgbClr val="000000"/>
                </a:solidFill>
                <a:latin typeface="Arial Black" pitchFamily="18" charset="0"/>
                <a:cs typeface="Arial Black" pitchFamily="18" charset="0"/>
              </a:rPr>
              <a:t>k</a:t>
            </a:r>
          </a:p>
        </p:txBody>
      </p:sp>
      <p:sp>
        <p:nvSpPr>
          <p:cNvPr id="7" name="TextBox 1"/>
          <p:cNvSpPr txBox="1"/>
          <p:nvPr/>
        </p:nvSpPr>
        <p:spPr>
          <a:xfrm>
            <a:off x="6413500" y="2895600"/>
            <a:ext cx="101600" cy="5588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1</a:t>
            </a:r>
          </a:p>
          <a:p>
            <a:pPr>
              <a:lnSpc>
                <a:spcPts val="2600"/>
              </a:lnSpc>
              <a:tabLst/>
            </a:pPr>
            <a:r>
              <a:rPr lang="en-US" altLang="zh-CN" sz="1302" dirty="0">
                <a:solidFill>
                  <a:srgbClr val="000000"/>
                </a:solidFill>
                <a:latin typeface="Arial Black" pitchFamily="18" charset="0"/>
                <a:cs typeface="Arial Black" pitchFamily="18" charset="0"/>
              </a:rPr>
              <a:t>k</a:t>
            </a:r>
          </a:p>
        </p:txBody>
      </p:sp>
      <p:sp>
        <p:nvSpPr>
          <p:cNvPr id="8" name="TextBox 1"/>
          <p:cNvSpPr txBox="1"/>
          <p:nvPr/>
        </p:nvSpPr>
        <p:spPr>
          <a:xfrm>
            <a:off x="6680200" y="2895600"/>
            <a:ext cx="101600" cy="5588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0</a:t>
            </a:r>
          </a:p>
          <a:p>
            <a:pPr>
              <a:lnSpc>
                <a:spcPts val="2600"/>
              </a:lnSpc>
              <a:tabLst/>
            </a:pPr>
            <a:r>
              <a:rPr lang="en-US" altLang="zh-CN" sz="1302" dirty="0">
                <a:solidFill>
                  <a:srgbClr val="000000"/>
                </a:solidFill>
                <a:latin typeface="Arial Black" pitchFamily="18" charset="0"/>
                <a:cs typeface="Arial Black" pitchFamily="18" charset="0"/>
              </a:rPr>
              <a:t>k</a:t>
            </a:r>
          </a:p>
        </p:txBody>
      </p:sp>
      <p:sp>
        <p:nvSpPr>
          <p:cNvPr id="10" name="TextBox 1"/>
          <p:cNvSpPr txBox="1"/>
          <p:nvPr/>
        </p:nvSpPr>
        <p:spPr>
          <a:xfrm>
            <a:off x="7556500" y="2438400"/>
            <a:ext cx="1647887" cy="1495281"/>
          </a:xfrm>
          <a:prstGeom prst="rect">
            <a:avLst/>
          </a:prstGeom>
          <a:noFill/>
        </p:spPr>
        <p:txBody>
          <a:bodyPr wrap="none" lIns="0" tIns="0" rIns="0" rtlCol="0">
            <a:spAutoFit/>
          </a:bodyPr>
          <a:lstStyle/>
          <a:p>
            <a:pPr>
              <a:lnSpc>
                <a:spcPts val="2600"/>
              </a:lnSpc>
              <a:tabLst/>
            </a:pPr>
            <a:r>
              <a:rPr lang="en-US" altLang="zh-CN" sz="1902" b="1" dirty="0">
                <a:solidFill>
                  <a:srgbClr val="000000"/>
                </a:solidFill>
                <a:latin typeface="Times New Roman" pitchFamily="18" charset="0"/>
                <a:cs typeface="Times New Roman" pitchFamily="18" charset="0"/>
              </a:rPr>
              <a:t>Limitado</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ancho</a:t>
            </a:r>
          </a:p>
          <a:p>
            <a:pPr>
              <a:lnSpc>
                <a:spcPts val="2000"/>
              </a:lnSpc>
              <a:tabLst/>
            </a:pPr>
            <a:r>
              <a:rPr lang="en-US" altLang="zh-CN" sz="1902" b="1" dirty="0">
                <a:solidFill>
                  <a:srgbClr val="000000"/>
                </a:solidFill>
                <a:latin typeface="Times New Roman" pitchFamily="18" charset="0"/>
                <a:cs typeface="Times New Roman" pitchFamily="18" charset="0"/>
              </a:rPr>
              <a:t>de</a:t>
            </a:r>
            <a:r>
              <a:rPr lang="en-US" altLang="zh-CN" sz="1902" dirty="0">
                <a:latin typeface="Times New Roman" pitchFamily="18" charset="0"/>
                <a:cs typeface="Times New Roman" pitchFamily="18" charset="0"/>
              </a:rPr>
              <a:t> </a:t>
            </a:r>
            <a:r>
              <a:rPr lang="en-US" altLang="zh-CN" sz="1902" b="1" dirty="0">
                <a:solidFill>
                  <a:srgbClr val="000000"/>
                </a:solidFill>
                <a:latin typeface="Times New Roman" pitchFamily="18" charset="0"/>
                <a:cs typeface="Times New Roman" pitchFamily="18" charset="0"/>
              </a:rPr>
              <a:t>banda</a:t>
            </a:r>
          </a:p>
          <a:p>
            <a:pPr>
              <a:lnSpc>
                <a:spcPts val="2700"/>
              </a:lnSpc>
              <a:tabLst/>
            </a:pPr>
            <a:r>
              <a:rPr lang="en-US" altLang="zh-CN" sz="1902"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Incrementa</a:t>
            </a:r>
            <a:r>
              <a:rPr lang="en-US" altLang="zh-CN" sz="1902"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902"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los</a:t>
            </a:r>
          </a:p>
          <a:p>
            <a:pPr>
              <a:lnSpc>
                <a:spcPts val="2000"/>
              </a:lnSpc>
              <a:tabLst/>
            </a:pPr>
            <a:r>
              <a:rPr lang="en-US" altLang="zh-CN" sz="1902"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requerimientos</a:t>
            </a:r>
          </a:p>
          <a:p>
            <a:pPr>
              <a:lnSpc>
                <a:spcPts val="2000"/>
              </a:lnSpc>
              <a:tabLst/>
            </a:pPr>
            <a:r>
              <a:rPr lang="en-US" altLang="zh-CN" sz="1902"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1902"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902"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Memoria</a:t>
            </a:r>
          </a:p>
        </p:txBody>
      </p:sp>
      <p:sp>
        <p:nvSpPr>
          <p:cNvPr id="11" name="TextBox 1"/>
          <p:cNvSpPr txBox="1"/>
          <p:nvPr/>
        </p:nvSpPr>
        <p:spPr>
          <a:xfrm>
            <a:off x="1739900" y="4229100"/>
            <a:ext cx="21590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Memoria</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de</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Programa</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de</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14</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Bits</a:t>
            </a:r>
          </a:p>
        </p:txBody>
      </p:sp>
      <p:sp>
        <p:nvSpPr>
          <p:cNvPr id="12" name="TextBox 1"/>
          <p:cNvSpPr txBox="1"/>
          <p:nvPr/>
        </p:nvSpPr>
        <p:spPr>
          <a:xfrm>
            <a:off x="47625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1</a:t>
            </a:r>
          </a:p>
        </p:txBody>
      </p:sp>
      <p:sp>
        <p:nvSpPr>
          <p:cNvPr id="13" name="TextBox 1"/>
          <p:cNvSpPr txBox="1"/>
          <p:nvPr/>
        </p:nvSpPr>
        <p:spPr>
          <a:xfrm>
            <a:off x="50419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1</a:t>
            </a:r>
          </a:p>
        </p:txBody>
      </p:sp>
      <p:sp>
        <p:nvSpPr>
          <p:cNvPr id="14" name="TextBox 1"/>
          <p:cNvSpPr txBox="1"/>
          <p:nvPr/>
        </p:nvSpPr>
        <p:spPr>
          <a:xfrm>
            <a:off x="53086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0</a:t>
            </a:r>
          </a:p>
        </p:txBody>
      </p:sp>
      <p:sp>
        <p:nvSpPr>
          <p:cNvPr id="15" name="TextBox 1"/>
          <p:cNvSpPr txBox="1"/>
          <p:nvPr/>
        </p:nvSpPr>
        <p:spPr>
          <a:xfrm>
            <a:off x="55880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0</a:t>
            </a:r>
          </a:p>
        </p:txBody>
      </p:sp>
      <p:sp>
        <p:nvSpPr>
          <p:cNvPr id="16" name="TextBox 1"/>
          <p:cNvSpPr txBox="1"/>
          <p:nvPr/>
        </p:nvSpPr>
        <p:spPr>
          <a:xfrm>
            <a:off x="58674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0</a:t>
            </a:r>
          </a:p>
        </p:txBody>
      </p:sp>
      <p:sp>
        <p:nvSpPr>
          <p:cNvPr id="17" name="TextBox 1"/>
          <p:cNvSpPr txBox="1"/>
          <p:nvPr/>
        </p:nvSpPr>
        <p:spPr>
          <a:xfrm>
            <a:off x="61468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0</a:t>
            </a:r>
          </a:p>
        </p:txBody>
      </p:sp>
      <p:sp>
        <p:nvSpPr>
          <p:cNvPr id="18" name="TextBox 1"/>
          <p:cNvSpPr txBox="1"/>
          <p:nvPr/>
        </p:nvSpPr>
        <p:spPr>
          <a:xfrm>
            <a:off x="64262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k</a:t>
            </a:r>
          </a:p>
        </p:txBody>
      </p:sp>
      <p:sp>
        <p:nvSpPr>
          <p:cNvPr id="19" name="TextBox 1"/>
          <p:cNvSpPr txBox="1"/>
          <p:nvPr/>
        </p:nvSpPr>
        <p:spPr>
          <a:xfrm>
            <a:off x="66929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k</a:t>
            </a:r>
          </a:p>
        </p:txBody>
      </p:sp>
      <p:sp>
        <p:nvSpPr>
          <p:cNvPr id="20" name="TextBox 1"/>
          <p:cNvSpPr txBox="1"/>
          <p:nvPr/>
        </p:nvSpPr>
        <p:spPr>
          <a:xfrm>
            <a:off x="69723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k</a:t>
            </a:r>
          </a:p>
        </p:txBody>
      </p:sp>
      <p:sp>
        <p:nvSpPr>
          <p:cNvPr id="21" name="TextBox 1"/>
          <p:cNvSpPr txBox="1"/>
          <p:nvPr/>
        </p:nvSpPr>
        <p:spPr>
          <a:xfrm>
            <a:off x="72517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k</a:t>
            </a:r>
          </a:p>
        </p:txBody>
      </p:sp>
      <p:sp>
        <p:nvSpPr>
          <p:cNvPr id="22" name="TextBox 1"/>
          <p:cNvSpPr txBox="1"/>
          <p:nvPr/>
        </p:nvSpPr>
        <p:spPr>
          <a:xfrm>
            <a:off x="75311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k</a:t>
            </a:r>
          </a:p>
        </p:txBody>
      </p:sp>
      <p:sp>
        <p:nvSpPr>
          <p:cNvPr id="23" name="TextBox 1"/>
          <p:cNvSpPr txBox="1"/>
          <p:nvPr/>
        </p:nvSpPr>
        <p:spPr>
          <a:xfrm>
            <a:off x="78105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k</a:t>
            </a:r>
          </a:p>
        </p:txBody>
      </p:sp>
      <p:sp>
        <p:nvSpPr>
          <p:cNvPr id="24" name="TextBox 1"/>
          <p:cNvSpPr txBox="1"/>
          <p:nvPr/>
        </p:nvSpPr>
        <p:spPr>
          <a:xfrm>
            <a:off x="80899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k</a:t>
            </a:r>
          </a:p>
        </p:txBody>
      </p:sp>
      <p:sp>
        <p:nvSpPr>
          <p:cNvPr id="25" name="TextBox 1"/>
          <p:cNvSpPr txBox="1"/>
          <p:nvPr/>
        </p:nvSpPr>
        <p:spPr>
          <a:xfrm>
            <a:off x="8356600" y="5753100"/>
            <a:ext cx="1016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k</a:t>
            </a:r>
          </a:p>
        </p:txBody>
      </p:sp>
      <p:sp>
        <p:nvSpPr>
          <p:cNvPr id="26" name="TextBox 1"/>
          <p:cNvSpPr txBox="1"/>
          <p:nvPr/>
        </p:nvSpPr>
        <p:spPr>
          <a:xfrm>
            <a:off x="4673600" y="4160837"/>
            <a:ext cx="4439805" cy="1495281"/>
          </a:xfrm>
          <a:prstGeom prst="rect">
            <a:avLst/>
          </a:prstGeom>
          <a:noFill/>
        </p:spPr>
        <p:txBody>
          <a:bodyPr wrap="none" lIns="0" tIns="0" rIns="0" rtlCol="0">
            <a:spAutoFit/>
          </a:bodyPr>
          <a:lstStyle/>
          <a:p>
            <a:pPr>
              <a:lnSpc>
                <a:spcPts val="2200"/>
              </a:lnSpc>
              <a:tabLst>
                <a:tab pos="76200" algn="l"/>
              </a:tabLst>
            </a:pPr>
            <a:r>
              <a:rPr lang="en-US" altLang="zh-CN" sz="1602" b="1" u="sng" dirty="0">
                <a:solidFill>
                  <a:srgbClr val="000000"/>
                </a:solidFill>
                <a:latin typeface="Times New Roman" pitchFamily="18" charset="0"/>
                <a:cs typeface="Times New Roman" pitchFamily="18" charset="0"/>
              </a:rPr>
              <a:t>14-bits de Instrucción sobre PIC16 MCU de 8 bits</a:t>
            </a:r>
          </a:p>
          <a:p>
            <a:pPr>
              <a:lnSpc>
                <a:spcPts val="2500"/>
              </a:lnSpc>
              <a:tabLst>
                <a:tab pos="76200" algn="l"/>
              </a:tabLst>
            </a:pPr>
            <a:r>
              <a:rPr lang="en-US" altLang="zh-CN" sz="1397" b="1" dirty="0">
                <a:solidFill>
                  <a:srgbClr val="000000"/>
                </a:solidFill>
                <a:latin typeface="Times New Roman" pitchFamily="18" charset="0"/>
                <a:cs typeface="Times New Roman" pitchFamily="18" charset="0"/>
              </a:rPr>
              <a:t>Ejemplo: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‘Mover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un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valor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Literal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al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registro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Wr’</a:t>
            </a:r>
          </a:p>
          <a:p>
            <a:pPr>
              <a:lnSpc>
                <a:spcPts val="1600"/>
              </a:lnSpc>
              <a:tabLst>
                <a:tab pos="76200" algn="l"/>
              </a:tabLst>
            </a:pP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Localizacón</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en</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Memoria</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Programa</a:t>
            </a:r>
          </a:p>
          <a:p>
            <a:pPr>
              <a:lnSpc>
                <a:spcPts val="1600"/>
              </a:lnSpc>
              <a:tabLst>
                <a:tab pos="76200" algn="l"/>
              </a:tabLst>
            </a:pP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Ciclo</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instrucción</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para</a:t>
            </a:r>
            <a:r>
              <a:rPr lang="en-US" altLang="zh-CN" sz="1397"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397"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ejecutarse</a:t>
            </a:r>
          </a:p>
          <a:p>
            <a:pPr>
              <a:lnSpc>
                <a:spcPts val="1000"/>
              </a:lnSpc>
            </a:pPr>
            <a:endParaRPr lang="en-US" altLang="zh-CN" dirty="0"/>
          </a:p>
          <a:p>
            <a:pPr>
              <a:lnSpc>
                <a:spcPts val="2400"/>
              </a:lnSpc>
              <a:tabLst>
                <a:tab pos="76200" algn="l"/>
              </a:tabLst>
            </a:pPr>
            <a:r>
              <a:rPr lang="en-US" altLang="zh-CN" dirty="0"/>
              <a:t>	     </a:t>
            </a:r>
            <a:r>
              <a:rPr lang="en-US" altLang="zh-CN" sz="2202" b="1" dirty="0" err="1">
                <a:solidFill>
                  <a:srgbClr val="000000"/>
                </a:solidFill>
                <a:latin typeface="Courier New" pitchFamily="18" charset="0"/>
                <a:cs typeface="Courier New" pitchFamily="18" charset="0"/>
              </a:rPr>
              <a:t>movlw</a:t>
            </a:r>
            <a:r>
              <a:rPr lang="en-US" altLang="zh-CN" sz="2202" dirty="0">
                <a:latin typeface="Times New Roman" pitchFamily="18" charset="0"/>
                <a:cs typeface="Times New Roman" pitchFamily="18" charset="0"/>
              </a:rPr>
              <a:t>    </a:t>
            </a:r>
            <a:r>
              <a:rPr lang="en-US" altLang="zh-CN" sz="2202" b="1" dirty="0">
                <a:solidFill>
                  <a:srgbClr val="000000"/>
                </a:solidFill>
                <a:latin typeface="Courier New" pitchFamily="18" charset="0"/>
                <a:cs typeface="Courier New" pitchFamily="18" charset="0"/>
              </a:rPr>
              <a:t>k</a:t>
            </a:r>
          </a:p>
        </p:txBody>
      </p:sp>
      <p:sp>
        <p:nvSpPr>
          <p:cNvPr id="28" name="TextBox 1"/>
          <p:cNvSpPr txBox="1"/>
          <p:nvPr/>
        </p:nvSpPr>
        <p:spPr>
          <a:xfrm>
            <a:off x="5207000" y="6172200"/>
            <a:ext cx="3402470" cy="879728"/>
          </a:xfrm>
          <a:prstGeom prst="rect">
            <a:avLst/>
          </a:prstGeom>
          <a:noFill/>
        </p:spPr>
        <p:txBody>
          <a:bodyPr wrap="none" lIns="0" tIns="0" rIns="0" rtlCol="0">
            <a:spAutoFit/>
          </a:bodyPr>
          <a:lstStyle/>
          <a:p>
            <a:pPr>
              <a:lnSpc>
                <a:spcPts val="2300"/>
              </a:lnSpc>
              <a:tabLst/>
            </a:pPr>
            <a:r>
              <a:rPr lang="en-US" altLang="zh-CN" sz="1697" b="1" dirty="0">
                <a:solidFill>
                  <a:srgbClr val="FF0000"/>
                </a:solidFill>
                <a:latin typeface="Times New Roman" pitchFamily="18" charset="0"/>
                <a:cs typeface="Times New Roman" pitchFamily="18" charset="0"/>
              </a:rPr>
              <a:t>Buses</a:t>
            </a:r>
            <a:r>
              <a:rPr lang="en-US" altLang="zh-CN" sz="1697" dirty="0">
                <a:solidFill>
                  <a:srgbClr val="FF0000"/>
                </a:solidFill>
                <a:latin typeface="Times New Roman" pitchFamily="18" charset="0"/>
                <a:cs typeface="Times New Roman" pitchFamily="18" charset="0"/>
              </a:rPr>
              <a:t> </a:t>
            </a:r>
            <a:r>
              <a:rPr lang="en-US" altLang="zh-CN" sz="1697" b="1" dirty="0">
                <a:solidFill>
                  <a:srgbClr val="FF0000"/>
                </a:solidFill>
                <a:latin typeface="Times New Roman" pitchFamily="18" charset="0"/>
                <a:cs typeface="Times New Roman" pitchFamily="18" charset="0"/>
              </a:rPr>
              <a:t>separados</a:t>
            </a:r>
            <a:r>
              <a:rPr lang="en-US" altLang="zh-CN" sz="1697" dirty="0">
                <a:solidFill>
                  <a:srgbClr val="FF0000"/>
                </a:solidFill>
                <a:latin typeface="Times New Roman" pitchFamily="18" charset="0"/>
                <a:cs typeface="Times New Roman" pitchFamily="18" charset="0"/>
              </a:rPr>
              <a:t> </a:t>
            </a:r>
            <a:r>
              <a:rPr lang="en-US" altLang="zh-CN" sz="1697" b="1" dirty="0">
                <a:solidFill>
                  <a:srgbClr val="FF0000"/>
                </a:solidFill>
                <a:latin typeface="Times New Roman" pitchFamily="18" charset="0"/>
                <a:cs typeface="Times New Roman" pitchFamily="18" charset="0"/>
              </a:rPr>
              <a:t>Permiten</a:t>
            </a:r>
            <a:r>
              <a:rPr lang="en-US" altLang="zh-CN" sz="1697" dirty="0">
                <a:solidFill>
                  <a:srgbClr val="FF0000"/>
                </a:solidFill>
                <a:latin typeface="Times New Roman" pitchFamily="18" charset="0"/>
                <a:cs typeface="Times New Roman" pitchFamily="18" charset="0"/>
              </a:rPr>
              <a:t> </a:t>
            </a:r>
            <a:r>
              <a:rPr lang="en-US" altLang="zh-CN" sz="1697" b="1" dirty="0">
                <a:solidFill>
                  <a:srgbClr val="FF0000"/>
                </a:solidFill>
                <a:latin typeface="Times New Roman" pitchFamily="18" charset="0"/>
                <a:cs typeface="Times New Roman" pitchFamily="18" charset="0"/>
              </a:rPr>
              <a:t>diferentes</a:t>
            </a:r>
          </a:p>
          <a:p>
            <a:pPr>
              <a:lnSpc>
                <a:spcPts val="1800"/>
              </a:lnSpc>
              <a:tabLst/>
            </a:pPr>
            <a:r>
              <a:rPr lang="en-US" altLang="zh-CN" sz="1697" b="1" dirty="0">
                <a:solidFill>
                  <a:srgbClr val="FF0000"/>
                </a:solidFill>
                <a:latin typeface="Times New Roman" pitchFamily="18" charset="0"/>
                <a:cs typeface="Times New Roman" pitchFamily="18" charset="0"/>
              </a:rPr>
              <a:t>anchos</a:t>
            </a:r>
          </a:p>
          <a:p>
            <a:pPr>
              <a:lnSpc>
                <a:spcPts val="2400"/>
              </a:lnSpc>
              <a:tabLst/>
            </a:pPr>
            <a:r>
              <a:rPr lang="en-US" altLang="zh-CN" sz="1697" b="1" dirty="0">
                <a:solidFill>
                  <a:srgbClr val="000000"/>
                </a:solidFill>
                <a:latin typeface="Times New Roman" pitchFamily="18" charset="0"/>
                <a:cs typeface="Times New Roman" pitchFamily="18" charset="0"/>
              </a:rPr>
              <a:t>2k</a:t>
            </a:r>
            <a:r>
              <a:rPr lang="en-US" altLang="zh-CN" sz="1697" dirty="0">
                <a:latin typeface="Times New Roman" pitchFamily="18" charset="0"/>
                <a:cs typeface="Times New Roman" pitchFamily="18" charset="0"/>
              </a:rPr>
              <a:t> </a:t>
            </a:r>
            <a:r>
              <a:rPr lang="en-US" altLang="zh-CN" sz="1697" b="1" dirty="0">
                <a:solidFill>
                  <a:srgbClr val="000000"/>
                </a:solidFill>
                <a:latin typeface="Times New Roman" pitchFamily="18" charset="0"/>
                <a:cs typeface="Times New Roman" pitchFamily="18" charset="0"/>
              </a:rPr>
              <a:t>x</a:t>
            </a:r>
            <a:r>
              <a:rPr lang="en-US" altLang="zh-CN" sz="1697" dirty="0">
                <a:latin typeface="Times New Roman" pitchFamily="18" charset="0"/>
                <a:cs typeface="Times New Roman" pitchFamily="18" charset="0"/>
              </a:rPr>
              <a:t> </a:t>
            </a:r>
            <a:r>
              <a:rPr lang="en-US" altLang="zh-CN" sz="1697" b="1" dirty="0">
                <a:solidFill>
                  <a:srgbClr val="000000"/>
                </a:solidFill>
                <a:latin typeface="Times New Roman" pitchFamily="18" charset="0"/>
                <a:cs typeface="Times New Roman" pitchFamily="18" charset="0"/>
              </a:rPr>
              <a:t>14</a:t>
            </a:r>
            <a:r>
              <a:rPr lang="en-US" altLang="zh-CN" sz="1697" dirty="0">
                <a:latin typeface="Times New Roman" pitchFamily="18" charset="0"/>
                <a:cs typeface="Times New Roman" pitchFamily="18" charset="0"/>
              </a:rPr>
              <a:t> </a:t>
            </a:r>
            <a:r>
              <a:rPr lang="en-US" altLang="zh-CN" sz="1697" b="1" dirty="0">
                <a:solidFill>
                  <a:srgbClr val="000000"/>
                </a:solidFill>
                <a:latin typeface="Times New Roman" pitchFamily="18" charset="0"/>
                <a:cs typeface="Times New Roman" pitchFamily="18" charset="0"/>
              </a:rPr>
              <a:t>ies</a:t>
            </a:r>
            <a:r>
              <a:rPr lang="en-US" altLang="zh-CN" sz="1697" dirty="0">
                <a:latin typeface="Times New Roman" pitchFamily="18" charset="0"/>
                <a:cs typeface="Times New Roman" pitchFamily="18" charset="0"/>
              </a:rPr>
              <a:t> </a:t>
            </a:r>
            <a:r>
              <a:rPr lang="en-US" altLang="zh-CN" sz="1697" b="1" dirty="0">
                <a:solidFill>
                  <a:srgbClr val="000000"/>
                </a:solidFill>
                <a:latin typeface="Times New Roman" pitchFamily="18" charset="0"/>
                <a:cs typeface="Times New Roman" pitchFamily="18" charset="0"/>
              </a:rPr>
              <a:t>equivalente</a:t>
            </a:r>
            <a:r>
              <a:rPr lang="en-US" altLang="zh-CN" sz="1697" dirty="0">
                <a:latin typeface="Times New Roman" pitchFamily="18" charset="0"/>
                <a:cs typeface="Times New Roman" pitchFamily="18" charset="0"/>
              </a:rPr>
              <a:t> </a:t>
            </a:r>
            <a:r>
              <a:rPr lang="en-US" altLang="zh-CN" sz="1697" b="1" dirty="0">
                <a:solidFill>
                  <a:srgbClr val="000000"/>
                </a:solidFill>
                <a:latin typeface="Times New Roman" pitchFamily="18" charset="0"/>
                <a:cs typeface="Times New Roman" pitchFamily="18" charset="0"/>
              </a:rPr>
              <a:t>a</a:t>
            </a:r>
            <a:r>
              <a:rPr lang="en-US" altLang="zh-CN" sz="1697" dirty="0">
                <a:latin typeface="Times New Roman" pitchFamily="18" charset="0"/>
                <a:cs typeface="Times New Roman" pitchFamily="18" charset="0"/>
              </a:rPr>
              <a:t>  </a:t>
            </a:r>
            <a:r>
              <a:rPr lang="en-US" altLang="zh-CN" sz="1697" b="1" dirty="0">
                <a:solidFill>
                  <a:srgbClr val="000000"/>
                </a:solidFill>
                <a:latin typeface="Times New Roman" pitchFamily="18" charset="0"/>
                <a:cs typeface="Times New Roman" pitchFamily="18" charset="0"/>
              </a:rPr>
              <a:t>4k</a:t>
            </a:r>
            <a:r>
              <a:rPr lang="en-US" altLang="zh-CN" sz="1697" dirty="0">
                <a:latin typeface="Times New Roman" pitchFamily="18" charset="0"/>
                <a:cs typeface="Times New Roman" pitchFamily="18" charset="0"/>
              </a:rPr>
              <a:t> </a:t>
            </a:r>
            <a:r>
              <a:rPr lang="en-US" altLang="zh-CN" sz="1697" b="1" dirty="0">
                <a:solidFill>
                  <a:srgbClr val="000000"/>
                </a:solidFill>
                <a:latin typeface="Times New Roman" pitchFamily="18" charset="0"/>
                <a:cs typeface="Times New Roman" pitchFamily="18" charset="0"/>
              </a:rPr>
              <a:t>x</a:t>
            </a:r>
            <a:r>
              <a:rPr lang="en-US" altLang="zh-CN" sz="1697" dirty="0">
                <a:latin typeface="Times New Roman" pitchFamily="18" charset="0"/>
                <a:cs typeface="Times New Roman" pitchFamily="18" charset="0"/>
              </a:rPr>
              <a:t> </a:t>
            </a:r>
            <a:r>
              <a:rPr lang="en-US" altLang="zh-CN" sz="1697" b="1" dirty="0">
                <a:solidFill>
                  <a:srgbClr val="000000"/>
                </a:solidFill>
                <a:latin typeface="Times New Roman" pitchFamily="18" charset="0"/>
                <a:cs typeface="Times New Roman" pitchFamily="18" charset="0"/>
              </a:rPr>
              <a:t>8</a:t>
            </a:r>
          </a:p>
        </p:txBody>
      </p:sp>
      <p:cxnSp>
        <p:nvCxnSpPr>
          <p:cNvPr id="30" name="Conector angular 29"/>
          <p:cNvCxnSpPr/>
          <p:nvPr/>
        </p:nvCxnSpPr>
        <p:spPr>
          <a:xfrm>
            <a:off x="7190555" y="1938095"/>
            <a:ext cx="2130487" cy="1676400"/>
          </a:xfrm>
          <a:prstGeom prst="bentConnector3">
            <a:avLst>
              <a:gd name="adj1" fmla="val 13759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1"/>
          <p:cNvSpPr txBox="1"/>
          <p:nvPr/>
        </p:nvSpPr>
        <p:spPr>
          <a:xfrm>
            <a:off x="88900" y="1481678"/>
            <a:ext cx="4140200" cy="469359"/>
          </a:xfrm>
          <a:prstGeom prst="rect">
            <a:avLst/>
          </a:prstGeom>
          <a:noFill/>
        </p:spPr>
        <p:txBody>
          <a:bodyPr wrap="square" lIns="0" tIns="0" rIns="0" rtlCol="0">
            <a:spAutoFit/>
          </a:bodyPr>
          <a:lstStyle/>
          <a:p>
            <a:pPr>
              <a:lnSpc>
                <a:spcPts val="3300"/>
              </a:lnSpc>
              <a:tabLst>
                <a:tab pos="76200" algn="l"/>
              </a:tabLst>
            </a:pPr>
            <a:r>
              <a:rPr lang="en-US" altLang="zh-CN" sz="1400" dirty="0"/>
              <a:t>	</a:t>
            </a:r>
            <a:r>
              <a:rPr lang="en-US" altLang="zh-CN" sz="1400" b="1" i="1" dirty="0" err="1">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Arquitectura</a:t>
            </a:r>
            <a:r>
              <a:rPr lang="en-US" altLang="zh-CN" sz="1400" i="1" dirty="0">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400" b="1" i="1" dirty="0">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Von </a:t>
            </a:r>
            <a:r>
              <a:rPr lang="en-US" altLang="zh-CN" sz="1400" b="1" i="1" dirty="0" err="1">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Newmann</a:t>
            </a:r>
            <a:r>
              <a:rPr lang="en-US" altLang="zh-CN" sz="1400" b="1" i="1" dirty="0">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t>
            </a:r>
          </a:p>
        </p:txBody>
      </p:sp>
      <p:sp>
        <p:nvSpPr>
          <p:cNvPr id="31" name="TextBox 1"/>
          <p:cNvSpPr txBox="1"/>
          <p:nvPr/>
        </p:nvSpPr>
        <p:spPr>
          <a:xfrm>
            <a:off x="292100" y="4371974"/>
            <a:ext cx="1683153" cy="469359"/>
          </a:xfrm>
          <a:prstGeom prst="rect">
            <a:avLst/>
          </a:prstGeom>
          <a:noFill/>
        </p:spPr>
        <p:txBody>
          <a:bodyPr wrap="none" lIns="0" tIns="0" rIns="0" rtlCol="0">
            <a:spAutoFit/>
          </a:bodyPr>
          <a:lstStyle/>
          <a:p>
            <a:pPr>
              <a:lnSpc>
                <a:spcPts val="3300"/>
              </a:lnSpc>
              <a:tabLst/>
            </a:pPr>
            <a:r>
              <a:rPr lang="en-US" altLang="zh-CN" sz="1400" b="1"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Arquitectura</a:t>
            </a:r>
            <a:r>
              <a:rPr lang="en-US" altLang="zh-CN" sz="1400"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400" b="1"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Harvard:</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6425" y="1088304"/>
            <a:ext cx="7637005" cy="6357220"/>
          </a:xfrm>
          <a:prstGeom prst="rect">
            <a:avLst/>
          </a:prstGeom>
        </p:spPr>
      </p:pic>
      <p:sp>
        <p:nvSpPr>
          <p:cNvPr id="5" name="Título 1"/>
          <p:cNvSpPr>
            <a:spLocks noGrp="1"/>
          </p:cNvSpPr>
          <p:nvPr>
            <p:ph type="title"/>
          </p:nvPr>
        </p:nvSpPr>
        <p:spPr>
          <a:xfrm>
            <a:off x="1460238" y="236641"/>
            <a:ext cx="7816292" cy="711139"/>
          </a:xfrm>
        </p:spPr>
        <p:txBody>
          <a:bodyPr anchor="ctr">
            <a:normAutofit fontScale="90000"/>
          </a:bodyPr>
          <a:lstStyle/>
          <a:p>
            <a:pPr algn="ctr"/>
            <a:r>
              <a:rPr lang="es-ES" dirty="0"/>
              <a:t>Ascensor – Plaqueta</a:t>
            </a:r>
          </a:p>
        </p:txBody>
      </p:sp>
    </p:spTree>
    <p:extLst>
      <p:ext uri="{BB962C8B-B14F-4D97-AF65-F5344CB8AC3E}">
        <p14:creationId xmlns:p14="http://schemas.microsoft.com/office/powerpoint/2010/main" val="27694266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Diagrama Eléctrico Ascensor</a:t>
            </a:r>
            <a:endParaRPr lang="es-AR"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84" y="1417638"/>
            <a:ext cx="10444416" cy="6019800"/>
          </a:xfrm>
        </p:spPr>
      </p:pic>
      <p:sp>
        <p:nvSpPr>
          <p:cNvPr id="5" name="4 Elipse"/>
          <p:cNvSpPr/>
          <p:nvPr/>
        </p:nvSpPr>
        <p:spPr>
          <a:xfrm>
            <a:off x="4737100" y="2027238"/>
            <a:ext cx="990600" cy="1143000"/>
          </a:xfrm>
          <a:prstGeom prst="ellipse">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Elipse"/>
          <p:cNvSpPr/>
          <p:nvPr/>
        </p:nvSpPr>
        <p:spPr>
          <a:xfrm>
            <a:off x="7861300" y="4999037"/>
            <a:ext cx="609600" cy="609600"/>
          </a:xfrm>
          <a:prstGeom prst="ellipse">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6 Elipse"/>
          <p:cNvSpPr/>
          <p:nvPr/>
        </p:nvSpPr>
        <p:spPr>
          <a:xfrm>
            <a:off x="7861300" y="5761037"/>
            <a:ext cx="609600" cy="533400"/>
          </a:xfrm>
          <a:prstGeom prst="ellipse">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7 Elipse"/>
          <p:cNvSpPr/>
          <p:nvPr/>
        </p:nvSpPr>
        <p:spPr>
          <a:xfrm>
            <a:off x="1231900" y="3627437"/>
            <a:ext cx="838200" cy="838200"/>
          </a:xfrm>
          <a:prstGeom prst="ellipse">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8 Elipse"/>
          <p:cNvSpPr/>
          <p:nvPr/>
        </p:nvSpPr>
        <p:spPr>
          <a:xfrm>
            <a:off x="2222500" y="4729641"/>
            <a:ext cx="533400" cy="497996"/>
          </a:xfrm>
          <a:prstGeom prst="ellipse">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9 Elipse"/>
          <p:cNvSpPr/>
          <p:nvPr/>
        </p:nvSpPr>
        <p:spPr>
          <a:xfrm>
            <a:off x="4432300" y="5785303"/>
            <a:ext cx="2209799" cy="1194934"/>
          </a:xfrm>
          <a:prstGeom prst="ellipse">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CuadroTexto"/>
          <p:cNvSpPr txBox="1"/>
          <p:nvPr/>
        </p:nvSpPr>
        <p:spPr>
          <a:xfrm>
            <a:off x="5232400" y="6980237"/>
            <a:ext cx="591957" cy="276999"/>
          </a:xfrm>
          <a:prstGeom prst="rect">
            <a:avLst/>
          </a:prstGeom>
          <a:noFill/>
        </p:spPr>
        <p:txBody>
          <a:bodyPr wrap="none" rtlCol="0">
            <a:spAutoFit/>
          </a:bodyPr>
          <a:lstStyle/>
          <a:p>
            <a:r>
              <a:rPr lang="es-ES" sz="1200" b="1" dirty="0">
                <a:solidFill>
                  <a:schemeClr val="accent1"/>
                </a:solidFill>
              </a:rPr>
              <a:t>Motor</a:t>
            </a:r>
            <a:endParaRPr lang="es-AR" sz="1200" b="1" dirty="0">
              <a:solidFill>
                <a:schemeClr val="accent1"/>
              </a:solidFill>
            </a:endParaRPr>
          </a:p>
        </p:txBody>
      </p:sp>
    </p:spTree>
    <p:extLst>
      <p:ext uri="{BB962C8B-B14F-4D97-AF65-F5344CB8AC3E}">
        <p14:creationId xmlns:p14="http://schemas.microsoft.com/office/powerpoint/2010/main" val="269369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solidFill>
                  <a:srgbClr val="FF0000"/>
                </a:solidFill>
              </a:rPr>
              <a:t>Diagrama de Utilización</a:t>
            </a: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294138" y="1417637"/>
            <a:ext cx="10189333" cy="562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Elipse"/>
          <p:cNvSpPr/>
          <p:nvPr/>
        </p:nvSpPr>
        <p:spPr>
          <a:xfrm>
            <a:off x="3241466" y="3859213"/>
            <a:ext cx="505256" cy="278297"/>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7" name="6 Elipse"/>
          <p:cNvSpPr/>
          <p:nvPr/>
        </p:nvSpPr>
        <p:spPr>
          <a:xfrm>
            <a:off x="5767747" y="3309935"/>
            <a:ext cx="505256" cy="317502"/>
          </a:xfrm>
          <a:prstGeom prst="ellipse">
            <a:avLst/>
          </a:prstGeom>
          <a:solidFill>
            <a:schemeClr val="accent1">
              <a:alpha val="2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8" name="7 Elipse"/>
          <p:cNvSpPr/>
          <p:nvPr/>
        </p:nvSpPr>
        <p:spPr>
          <a:xfrm>
            <a:off x="7298249" y="3551237"/>
            <a:ext cx="505256" cy="317502"/>
          </a:xfrm>
          <a:prstGeom prst="ellipse">
            <a:avLst/>
          </a:prstGeom>
          <a:solidFill>
            <a:schemeClr val="accent1">
              <a:alpha val="2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9" name="8 Elipse"/>
          <p:cNvSpPr/>
          <p:nvPr/>
        </p:nvSpPr>
        <p:spPr>
          <a:xfrm>
            <a:off x="6862468" y="3767135"/>
            <a:ext cx="505256" cy="317502"/>
          </a:xfrm>
          <a:prstGeom prst="ellipse">
            <a:avLst/>
          </a:prstGeom>
          <a:solidFill>
            <a:schemeClr val="accent1">
              <a:alpha val="2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0" name="9 Elipse"/>
          <p:cNvSpPr/>
          <p:nvPr/>
        </p:nvSpPr>
        <p:spPr>
          <a:xfrm>
            <a:off x="3241466" y="3580916"/>
            <a:ext cx="505256" cy="278297"/>
          </a:xfrm>
          <a:prstGeom prst="ellipse">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1" name="10 Elipse"/>
          <p:cNvSpPr/>
          <p:nvPr/>
        </p:nvSpPr>
        <p:spPr>
          <a:xfrm>
            <a:off x="3157257" y="2027237"/>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2" name="11 Elipse"/>
          <p:cNvSpPr/>
          <p:nvPr/>
        </p:nvSpPr>
        <p:spPr>
          <a:xfrm>
            <a:off x="3157257" y="1748940"/>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3" name="12 Elipse"/>
          <p:cNvSpPr/>
          <p:nvPr/>
        </p:nvSpPr>
        <p:spPr>
          <a:xfrm>
            <a:off x="6862468" y="1798637"/>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7" name="16 Rectángulo"/>
          <p:cNvSpPr/>
          <p:nvPr/>
        </p:nvSpPr>
        <p:spPr>
          <a:xfrm>
            <a:off x="317500" y="2636837"/>
            <a:ext cx="1094722" cy="317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r>
              <a:rPr lang="es-AR" sz="1400" dirty="0"/>
              <a:t>Pta. Cabina</a:t>
            </a:r>
          </a:p>
        </p:txBody>
      </p:sp>
      <p:sp>
        <p:nvSpPr>
          <p:cNvPr id="18" name="17 Elipse"/>
          <p:cNvSpPr/>
          <p:nvPr/>
        </p:nvSpPr>
        <p:spPr>
          <a:xfrm>
            <a:off x="3241466" y="3272940"/>
            <a:ext cx="505256" cy="278297"/>
          </a:xfrm>
          <a:prstGeom prst="ellipse">
            <a:avLst/>
          </a:prstGeom>
          <a:solidFill>
            <a:schemeClr val="accent1">
              <a:alpha val="2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4" name="12 Elipse"/>
          <p:cNvSpPr/>
          <p:nvPr/>
        </p:nvSpPr>
        <p:spPr>
          <a:xfrm>
            <a:off x="6870700" y="2053740"/>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Tree>
    <p:extLst>
      <p:ext uri="{BB962C8B-B14F-4D97-AF65-F5344CB8AC3E}">
        <p14:creationId xmlns:p14="http://schemas.microsoft.com/office/powerpoint/2010/main" val="10700315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pic>
        <p:nvPicPr>
          <p:cNvPr id="3" name="Imagen 2"/>
          <p:cNvPicPr>
            <a:picLocks noChangeAspect="1"/>
          </p:cNvPicPr>
          <p:nvPr/>
        </p:nvPicPr>
        <p:blipFill>
          <a:blip r:embed="rId2"/>
          <a:stretch>
            <a:fillRect/>
          </a:stretch>
        </p:blipFill>
        <p:spPr>
          <a:xfrm>
            <a:off x="2400701" y="2179637"/>
            <a:ext cx="5338605" cy="3124200"/>
          </a:xfrm>
          <a:prstGeom prst="rect">
            <a:avLst/>
          </a:prstGeom>
        </p:spPr>
      </p:pic>
      <p:sp>
        <p:nvSpPr>
          <p:cNvPr id="4" name="CuadroTexto 3"/>
          <p:cNvSpPr txBox="1"/>
          <p:nvPr/>
        </p:nvSpPr>
        <p:spPr>
          <a:xfrm>
            <a:off x="7708900" y="4112438"/>
            <a:ext cx="1159292" cy="276999"/>
          </a:xfrm>
          <a:prstGeom prst="rect">
            <a:avLst/>
          </a:prstGeom>
          <a:noFill/>
        </p:spPr>
        <p:txBody>
          <a:bodyPr wrap="none" rtlCol="0">
            <a:spAutoFit/>
          </a:bodyPr>
          <a:lstStyle/>
          <a:p>
            <a:r>
              <a:rPr lang="es-ES" sz="1200" b="1" dirty="0">
                <a:solidFill>
                  <a:srgbClr val="FF0000"/>
                </a:solidFill>
              </a:rPr>
              <a:t>Pulsador Piso 2</a:t>
            </a:r>
            <a:endParaRPr lang="es-AR" sz="1200" b="1" dirty="0">
              <a:solidFill>
                <a:srgbClr val="FF0000"/>
              </a:solidFill>
            </a:endParaRPr>
          </a:p>
        </p:txBody>
      </p:sp>
      <p:sp>
        <p:nvSpPr>
          <p:cNvPr id="5" name="CuadroTexto 4"/>
          <p:cNvSpPr txBox="1"/>
          <p:nvPr/>
        </p:nvSpPr>
        <p:spPr>
          <a:xfrm>
            <a:off x="7692608" y="4389437"/>
            <a:ext cx="1159292" cy="276999"/>
          </a:xfrm>
          <a:prstGeom prst="rect">
            <a:avLst/>
          </a:prstGeom>
          <a:noFill/>
        </p:spPr>
        <p:txBody>
          <a:bodyPr wrap="none" rtlCol="0">
            <a:spAutoFit/>
          </a:bodyPr>
          <a:lstStyle/>
          <a:p>
            <a:r>
              <a:rPr lang="es-ES" sz="1200" b="1" dirty="0">
                <a:solidFill>
                  <a:srgbClr val="FF0000"/>
                </a:solidFill>
              </a:rPr>
              <a:t>Pulsador Piso 1</a:t>
            </a:r>
            <a:endParaRPr lang="es-AR" sz="1200" b="1" dirty="0">
              <a:solidFill>
                <a:srgbClr val="FF0000"/>
              </a:solidFill>
            </a:endParaRPr>
          </a:p>
        </p:txBody>
      </p:sp>
      <p:sp>
        <p:nvSpPr>
          <p:cNvPr id="7" name="CuadroTexto 6"/>
          <p:cNvSpPr txBox="1"/>
          <p:nvPr/>
        </p:nvSpPr>
        <p:spPr>
          <a:xfrm>
            <a:off x="7692608" y="4645838"/>
            <a:ext cx="1249060" cy="276999"/>
          </a:xfrm>
          <a:prstGeom prst="rect">
            <a:avLst/>
          </a:prstGeom>
          <a:noFill/>
        </p:spPr>
        <p:txBody>
          <a:bodyPr wrap="none" rtlCol="0">
            <a:spAutoFit/>
          </a:bodyPr>
          <a:lstStyle/>
          <a:p>
            <a:r>
              <a:rPr lang="es-ES" sz="1200" b="1" dirty="0">
                <a:solidFill>
                  <a:srgbClr val="FF0000"/>
                </a:solidFill>
              </a:rPr>
              <a:t>Pulsador Piso PB</a:t>
            </a:r>
            <a:endParaRPr lang="es-AR" sz="1200" b="1" dirty="0">
              <a:solidFill>
                <a:srgbClr val="FF0000"/>
              </a:solidFill>
            </a:endParaRPr>
          </a:p>
        </p:txBody>
      </p:sp>
      <p:sp>
        <p:nvSpPr>
          <p:cNvPr id="8" name="CuadroTexto 7"/>
          <p:cNvSpPr txBox="1"/>
          <p:nvPr/>
        </p:nvSpPr>
        <p:spPr>
          <a:xfrm>
            <a:off x="7801392" y="2664638"/>
            <a:ext cx="1029449" cy="276999"/>
          </a:xfrm>
          <a:prstGeom prst="rect">
            <a:avLst/>
          </a:prstGeom>
          <a:noFill/>
        </p:spPr>
        <p:txBody>
          <a:bodyPr wrap="none" rtlCol="0">
            <a:spAutoFit/>
          </a:bodyPr>
          <a:lstStyle/>
          <a:p>
            <a:r>
              <a:rPr lang="es-ES" sz="1200" b="1" dirty="0">
                <a:solidFill>
                  <a:srgbClr val="FF0000"/>
                </a:solidFill>
              </a:rPr>
              <a:t>Sensor Piso 1</a:t>
            </a:r>
            <a:endParaRPr lang="es-AR" sz="1200" b="1" dirty="0">
              <a:solidFill>
                <a:srgbClr val="FF0000"/>
              </a:solidFill>
            </a:endParaRPr>
          </a:p>
        </p:txBody>
      </p:sp>
      <p:sp>
        <p:nvSpPr>
          <p:cNvPr id="9" name="CuadroTexto 8"/>
          <p:cNvSpPr txBox="1"/>
          <p:nvPr/>
        </p:nvSpPr>
        <p:spPr>
          <a:xfrm>
            <a:off x="7785100" y="2941637"/>
            <a:ext cx="819455" cy="276999"/>
          </a:xfrm>
          <a:prstGeom prst="rect">
            <a:avLst/>
          </a:prstGeom>
          <a:noFill/>
        </p:spPr>
        <p:txBody>
          <a:bodyPr wrap="none" rtlCol="0">
            <a:spAutoFit/>
          </a:bodyPr>
          <a:lstStyle/>
          <a:p>
            <a:r>
              <a:rPr lang="es-ES" sz="1200" b="1" dirty="0">
                <a:solidFill>
                  <a:srgbClr val="FF0000"/>
                </a:solidFill>
              </a:rPr>
              <a:t>Sensor PB</a:t>
            </a:r>
            <a:endParaRPr lang="es-AR" sz="1200" b="1" dirty="0">
              <a:solidFill>
                <a:srgbClr val="FF0000"/>
              </a:solidFill>
            </a:endParaRPr>
          </a:p>
        </p:txBody>
      </p:sp>
      <p:sp>
        <p:nvSpPr>
          <p:cNvPr id="11" name="CuadroTexto 10"/>
          <p:cNvSpPr txBox="1"/>
          <p:nvPr/>
        </p:nvSpPr>
        <p:spPr>
          <a:xfrm>
            <a:off x="1384300" y="2636837"/>
            <a:ext cx="1029449" cy="276999"/>
          </a:xfrm>
          <a:prstGeom prst="rect">
            <a:avLst/>
          </a:prstGeom>
          <a:noFill/>
        </p:spPr>
        <p:txBody>
          <a:bodyPr wrap="none" rtlCol="0">
            <a:spAutoFit/>
          </a:bodyPr>
          <a:lstStyle/>
          <a:p>
            <a:r>
              <a:rPr lang="es-ES" sz="1200" b="1" dirty="0">
                <a:solidFill>
                  <a:srgbClr val="FF0000"/>
                </a:solidFill>
              </a:rPr>
              <a:t>Sensor Piso 2</a:t>
            </a:r>
            <a:endParaRPr lang="es-AR" sz="1200" b="1" dirty="0">
              <a:solidFill>
                <a:srgbClr val="FF0000"/>
              </a:solidFill>
            </a:endParaRPr>
          </a:p>
        </p:txBody>
      </p:sp>
      <p:sp>
        <p:nvSpPr>
          <p:cNvPr id="12" name="CuadroTexto 11"/>
          <p:cNvSpPr txBox="1"/>
          <p:nvPr/>
        </p:nvSpPr>
        <p:spPr>
          <a:xfrm>
            <a:off x="965603" y="2893238"/>
            <a:ext cx="1409297" cy="276999"/>
          </a:xfrm>
          <a:prstGeom prst="rect">
            <a:avLst/>
          </a:prstGeom>
          <a:noFill/>
        </p:spPr>
        <p:txBody>
          <a:bodyPr wrap="none" rtlCol="0">
            <a:spAutoFit/>
          </a:bodyPr>
          <a:lstStyle/>
          <a:p>
            <a:r>
              <a:rPr lang="es-ES" sz="1200" b="1" dirty="0">
                <a:solidFill>
                  <a:srgbClr val="FF0000"/>
                </a:solidFill>
              </a:rPr>
              <a:t>Apertura de Puerta</a:t>
            </a:r>
            <a:endParaRPr lang="es-AR" sz="1200" b="1" dirty="0">
              <a:solidFill>
                <a:srgbClr val="FF0000"/>
              </a:solidFill>
            </a:endParaRPr>
          </a:p>
        </p:txBody>
      </p:sp>
      <p:sp>
        <p:nvSpPr>
          <p:cNvPr id="13" name="CuadroTexto 12"/>
          <p:cNvSpPr txBox="1"/>
          <p:nvPr/>
        </p:nvSpPr>
        <p:spPr>
          <a:xfrm>
            <a:off x="469900" y="4112438"/>
            <a:ext cx="2034468" cy="276999"/>
          </a:xfrm>
          <a:prstGeom prst="rect">
            <a:avLst/>
          </a:prstGeom>
          <a:noFill/>
        </p:spPr>
        <p:txBody>
          <a:bodyPr wrap="none" rtlCol="0">
            <a:spAutoFit/>
          </a:bodyPr>
          <a:lstStyle/>
          <a:p>
            <a:r>
              <a:rPr lang="es-ES" sz="1200" b="1" dirty="0">
                <a:solidFill>
                  <a:srgbClr val="FF0000"/>
                </a:solidFill>
              </a:rPr>
              <a:t>Arranque  / Parada de Motor</a:t>
            </a:r>
            <a:endParaRPr lang="es-AR" sz="1200" b="1" dirty="0">
              <a:solidFill>
                <a:srgbClr val="FF0000"/>
              </a:solidFill>
            </a:endParaRPr>
          </a:p>
        </p:txBody>
      </p:sp>
      <p:sp>
        <p:nvSpPr>
          <p:cNvPr id="14" name="CuadroTexto 13"/>
          <p:cNvSpPr txBox="1"/>
          <p:nvPr/>
        </p:nvSpPr>
        <p:spPr>
          <a:xfrm>
            <a:off x="1000062" y="4389437"/>
            <a:ext cx="1451038" cy="276999"/>
          </a:xfrm>
          <a:prstGeom prst="rect">
            <a:avLst/>
          </a:prstGeom>
          <a:noFill/>
        </p:spPr>
        <p:txBody>
          <a:bodyPr wrap="none" rtlCol="0">
            <a:spAutoFit/>
          </a:bodyPr>
          <a:lstStyle/>
          <a:p>
            <a:r>
              <a:rPr lang="es-ES" sz="1200" b="1" dirty="0">
                <a:solidFill>
                  <a:srgbClr val="FF0000"/>
                </a:solidFill>
              </a:rPr>
              <a:t>Dirección del motor</a:t>
            </a:r>
            <a:endParaRPr lang="es-AR" sz="1200" b="1" dirty="0">
              <a:solidFill>
                <a:srgbClr val="FF0000"/>
              </a:solidFill>
            </a:endParaRPr>
          </a:p>
        </p:txBody>
      </p:sp>
      <p:sp>
        <p:nvSpPr>
          <p:cNvPr id="15" name="CuadroTexto 14"/>
          <p:cNvSpPr txBox="1"/>
          <p:nvPr/>
        </p:nvSpPr>
        <p:spPr>
          <a:xfrm>
            <a:off x="1765300" y="4618037"/>
            <a:ext cx="641522" cy="276999"/>
          </a:xfrm>
          <a:prstGeom prst="rect">
            <a:avLst/>
          </a:prstGeom>
          <a:noFill/>
        </p:spPr>
        <p:txBody>
          <a:bodyPr wrap="none" rtlCol="0">
            <a:spAutoFit/>
          </a:bodyPr>
          <a:lstStyle/>
          <a:p>
            <a:r>
              <a:rPr lang="es-ES" sz="1200" b="1" dirty="0">
                <a:solidFill>
                  <a:srgbClr val="FF0000"/>
                </a:solidFill>
              </a:rPr>
              <a:t>Sin uso</a:t>
            </a:r>
            <a:endParaRPr lang="es-AR" sz="1200" b="1" dirty="0">
              <a:solidFill>
                <a:srgbClr val="FF0000"/>
              </a:solidFill>
            </a:endParaRPr>
          </a:p>
        </p:txBody>
      </p:sp>
      <p:sp>
        <p:nvSpPr>
          <p:cNvPr id="16" name="CuadroTexto 15"/>
          <p:cNvSpPr txBox="1"/>
          <p:nvPr/>
        </p:nvSpPr>
        <p:spPr>
          <a:xfrm>
            <a:off x="1079500" y="5532437"/>
            <a:ext cx="3919471" cy="369332"/>
          </a:xfrm>
          <a:prstGeom prst="rect">
            <a:avLst/>
          </a:prstGeom>
          <a:noFill/>
        </p:spPr>
        <p:txBody>
          <a:bodyPr wrap="none" rtlCol="0">
            <a:spAutoFit/>
          </a:bodyPr>
          <a:lstStyle/>
          <a:p>
            <a:r>
              <a:rPr lang="es-ES" b="1" i="1" dirty="0">
                <a:solidFill>
                  <a:schemeClr val="tx2">
                    <a:lumMod val="50000"/>
                  </a:schemeClr>
                </a:solidFill>
                <a:effectLst>
                  <a:outerShdw blurRad="38100" dist="38100" dir="2700000" algn="tl">
                    <a:srgbClr val="000000">
                      <a:alpha val="43137"/>
                    </a:srgbClr>
                  </a:outerShdw>
                </a:effectLst>
              </a:rPr>
              <a:t>Apertura de Puerta </a:t>
            </a:r>
            <a:r>
              <a:rPr lang="es-ES" b="1" i="1" dirty="0">
                <a:solidFill>
                  <a:srgbClr val="FF0000"/>
                </a:solidFill>
                <a:effectLst>
                  <a:outerShdw blurRad="38100" dist="38100" dir="2700000" algn="tl">
                    <a:srgbClr val="000000">
                      <a:alpha val="43137"/>
                    </a:srgbClr>
                  </a:outerShdw>
                </a:effectLst>
              </a:rPr>
              <a:t>0</a:t>
            </a:r>
            <a:r>
              <a:rPr lang="es-ES" b="1" i="1" dirty="0">
                <a:solidFill>
                  <a:schemeClr val="tx2">
                    <a:lumMod val="50000"/>
                  </a:schemeClr>
                </a:solidFill>
                <a:effectLst>
                  <a:outerShdw blurRad="38100" dist="38100" dir="2700000" algn="tl">
                    <a:srgbClr val="000000">
                      <a:alpha val="43137"/>
                    </a:srgbClr>
                  </a:outerShdw>
                </a:effectLst>
              </a:rPr>
              <a:t> Cerrada </a:t>
            </a:r>
            <a:r>
              <a:rPr lang="es-ES" b="1" i="1" dirty="0">
                <a:solidFill>
                  <a:srgbClr val="FF0000"/>
                </a:solidFill>
                <a:effectLst>
                  <a:outerShdw blurRad="38100" dist="38100" dir="2700000" algn="tl">
                    <a:srgbClr val="000000">
                      <a:alpha val="43137"/>
                    </a:srgbClr>
                  </a:outerShdw>
                </a:effectLst>
              </a:rPr>
              <a:t>1</a:t>
            </a:r>
            <a:r>
              <a:rPr lang="es-ES" b="1" i="1" dirty="0">
                <a:solidFill>
                  <a:schemeClr val="tx2">
                    <a:lumMod val="50000"/>
                  </a:schemeClr>
                </a:solidFill>
                <a:effectLst>
                  <a:outerShdw blurRad="38100" dist="38100" dir="2700000" algn="tl">
                    <a:srgbClr val="000000">
                      <a:alpha val="43137"/>
                    </a:srgbClr>
                  </a:outerShdw>
                </a:effectLst>
              </a:rPr>
              <a:t> Abierta</a:t>
            </a:r>
            <a:endParaRPr lang="es-AR" b="1" i="1" dirty="0">
              <a:solidFill>
                <a:schemeClr val="tx2">
                  <a:lumMod val="50000"/>
                </a:schemeClr>
              </a:solidFill>
              <a:effectLst>
                <a:outerShdw blurRad="38100" dist="38100" dir="2700000" algn="tl">
                  <a:srgbClr val="000000">
                    <a:alpha val="43137"/>
                  </a:srgbClr>
                </a:outerShdw>
              </a:effectLst>
            </a:endParaRPr>
          </a:p>
        </p:txBody>
      </p:sp>
      <p:sp>
        <p:nvSpPr>
          <p:cNvPr id="17" name="CuadroTexto 16"/>
          <p:cNvSpPr txBox="1"/>
          <p:nvPr/>
        </p:nvSpPr>
        <p:spPr>
          <a:xfrm>
            <a:off x="1079500" y="5788838"/>
            <a:ext cx="4880760" cy="369332"/>
          </a:xfrm>
          <a:prstGeom prst="rect">
            <a:avLst/>
          </a:prstGeom>
          <a:noFill/>
        </p:spPr>
        <p:txBody>
          <a:bodyPr wrap="none" rtlCol="0">
            <a:spAutoFit/>
          </a:bodyPr>
          <a:lstStyle/>
          <a:p>
            <a:r>
              <a:rPr lang="es-ES" b="1" i="1" dirty="0">
                <a:solidFill>
                  <a:schemeClr val="tx2">
                    <a:lumMod val="50000"/>
                  </a:schemeClr>
                </a:solidFill>
                <a:effectLst>
                  <a:outerShdw blurRad="38100" dist="38100" dir="2700000" algn="tl">
                    <a:srgbClr val="000000">
                      <a:alpha val="43137"/>
                    </a:srgbClr>
                  </a:outerShdw>
                </a:effectLst>
              </a:rPr>
              <a:t>Arranque  / Parada de Motor </a:t>
            </a:r>
            <a:r>
              <a:rPr lang="es-ES" b="1" i="1" dirty="0">
                <a:solidFill>
                  <a:srgbClr val="FF0000"/>
                </a:solidFill>
                <a:effectLst>
                  <a:outerShdw blurRad="38100" dist="38100" dir="2700000" algn="tl">
                    <a:srgbClr val="000000">
                      <a:alpha val="43137"/>
                    </a:srgbClr>
                  </a:outerShdw>
                </a:effectLst>
              </a:rPr>
              <a:t>0</a:t>
            </a:r>
            <a:r>
              <a:rPr lang="es-ES" b="1" i="1" dirty="0">
                <a:solidFill>
                  <a:schemeClr val="tx2">
                    <a:lumMod val="50000"/>
                  </a:schemeClr>
                </a:solidFill>
                <a:effectLst>
                  <a:outerShdw blurRad="38100" dist="38100" dir="2700000" algn="tl">
                    <a:srgbClr val="000000">
                      <a:alpha val="43137"/>
                    </a:srgbClr>
                  </a:outerShdw>
                </a:effectLst>
              </a:rPr>
              <a:t> Arranca 1 Parada</a:t>
            </a:r>
            <a:endParaRPr lang="es-AR" b="1" i="1" dirty="0">
              <a:solidFill>
                <a:schemeClr val="tx2">
                  <a:lumMod val="50000"/>
                </a:schemeClr>
              </a:solidFill>
              <a:effectLst>
                <a:outerShdw blurRad="38100" dist="38100" dir="2700000" algn="tl">
                  <a:srgbClr val="000000">
                    <a:alpha val="43137"/>
                  </a:srgbClr>
                </a:outerShdw>
              </a:effectLst>
            </a:endParaRPr>
          </a:p>
        </p:txBody>
      </p:sp>
      <p:sp>
        <p:nvSpPr>
          <p:cNvPr id="18" name="CuadroTexto 17"/>
          <p:cNvSpPr txBox="1"/>
          <p:nvPr/>
        </p:nvSpPr>
        <p:spPr>
          <a:xfrm>
            <a:off x="1079500" y="6017438"/>
            <a:ext cx="3405099" cy="369332"/>
          </a:xfrm>
          <a:prstGeom prst="rect">
            <a:avLst/>
          </a:prstGeom>
          <a:noFill/>
        </p:spPr>
        <p:txBody>
          <a:bodyPr wrap="none" rtlCol="0">
            <a:spAutoFit/>
          </a:bodyPr>
          <a:lstStyle/>
          <a:p>
            <a:r>
              <a:rPr lang="es-ES" b="1" i="1" dirty="0">
                <a:solidFill>
                  <a:schemeClr val="tx2">
                    <a:lumMod val="50000"/>
                  </a:schemeClr>
                </a:solidFill>
                <a:effectLst>
                  <a:outerShdw blurRad="38100" dist="38100" dir="2700000" algn="tl">
                    <a:srgbClr val="000000">
                      <a:alpha val="43137"/>
                    </a:srgbClr>
                  </a:outerShdw>
                </a:effectLst>
              </a:rPr>
              <a:t>Dirección del motor </a:t>
            </a:r>
            <a:r>
              <a:rPr lang="es-ES" b="1" i="1" dirty="0">
                <a:solidFill>
                  <a:srgbClr val="FF0000"/>
                </a:solidFill>
                <a:effectLst>
                  <a:outerShdw blurRad="38100" dist="38100" dir="2700000" algn="tl">
                    <a:srgbClr val="000000">
                      <a:alpha val="43137"/>
                    </a:srgbClr>
                  </a:outerShdw>
                </a:effectLst>
              </a:rPr>
              <a:t>1</a:t>
            </a:r>
            <a:r>
              <a:rPr lang="es-ES" b="1" i="1" dirty="0">
                <a:solidFill>
                  <a:schemeClr val="tx2">
                    <a:lumMod val="50000"/>
                  </a:schemeClr>
                </a:solidFill>
                <a:effectLst>
                  <a:outerShdw blurRad="38100" dist="38100" dir="2700000" algn="tl">
                    <a:srgbClr val="000000">
                      <a:alpha val="43137"/>
                    </a:srgbClr>
                  </a:outerShdw>
                </a:effectLst>
              </a:rPr>
              <a:t> Sube </a:t>
            </a:r>
            <a:r>
              <a:rPr lang="es-ES" b="1" i="1" dirty="0">
                <a:solidFill>
                  <a:srgbClr val="FF0000"/>
                </a:solidFill>
                <a:effectLst>
                  <a:outerShdw blurRad="38100" dist="38100" dir="2700000" algn="tl">
                    <a:srgbClr val="000000">
                      <a:alpha val="43137"/>
                    </a:srgbClr>
                  </a:outerShdw>
                </a:effectLst>
              </a:rPr>
              <a:t>0</a:t>
            </a:r>
            <a:r>
              <a:rPr lang="es-ES" b="1" i="1" dirty="0">
                <a:solidFill>
                  <a:schemeClr val="tx2">
                    <a:lumMod val="50000"/>
                  </a:schemeClr>
                </a:solidFill>
                <a:effectLst>
                  <a:outerShdw blurRad="38100" dist="38100" dir="2700000" algn="tl">
                    <a:srgbClr val="000000">
                      <a:alpha val="43137"/>
                    </a:srgbClr>
                  </a:outerShdw>
                </a:effectLst>
              </a:rPr>
              <a:t> Baja</a:t>
            </a:r>
            <a:endParaRPr lang="es-AR" b="1" i="1" dirty="0">
              <a:solidFill>
                <a:schemeClr val="tx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3415069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Display</a:t>
            </a:r>
            <a:r>
              <a:rPr lang="es-ES" dirty="0"/>
              <a:t> 7 segmentos</a:t>
            </a:r>
            <a:endParaRPr lang="es-AR" dirty="0"/>
          </a:p>
        </p:txBody>
      </p:sp>
      <p:pic>
        <p:nvPicPr>
          <p:cNvPr id="6" name="5 Marcador de contenido"/>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41300" y="1600200"/>
            <a:ext cx="9906000" cy="5456237"/>
          </a:xfrm>
        </p:spPr>
      </p:pic>
    </p:spTree>
    <p:extLst>
      <p:ext uri="{BB962C8B-B14F-4D97-AF65-F5344CB8AC3E}">
        <p14:creationId xmlns:p14="http://schemas.microsoft.com/office/powerpoint/2010/main" val="39123237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Conexión Motor</a:t>
            </a:r>
            <a:endParaRPr lang="es-AR"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500" y="1552438"/>
            <a:ext cx="9906000" cy="5580199"/>
          </a:xfrm>
        </p:spPr>
      </p:pic>
    </p:spTree>
    <p:extLst>
      <p:ext uri="{BB962C8B-B14F-4D97-AF65-F5344CB8AC3E}">
        <p14:creationId xmlns:p14="http://schemas.microsoft.com/office/powerpoint/2010/main" val="34240495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Pulsores</a:t>
            </a:r>
            <a:endParaRPr lang="es-AR"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100" y="1600200"/>
            <a:ext cx="9220200" cy="5380037"/>
          </a:xfrm>
        </p:spPr>
      </p:pic>
      <p:sp>
        <p:nvSpPr>
          <p:cNvPr id="3" name="2 CuadroTexto"/>
          <p:cNvSpPr txBox="1"/>
          <p:nvPr/>
        </p:nvSpPr>
        <p:spPr>
          <a:xfrm>
            <a:off x="7099300" y="1417637"/>
            <a:ext cx="1524000" cy="646331"/>
          </a:xfrm>
          <a:prstGeom prst="rect">
            <a:avLst/>
          </a:prstGeom>
          <a:noFill/>
        </p:spPr>
        <p:txBody>
          <a:bodyPr wrap="square" rtlCol="0">
            <a:spAutoFit/>
          </a:bodyPr>
          <a:lstStyle/>
          <a:p>
            <a:r>
              <a:rPr lang="es-ES" sz="3600" dirty="0">
                <a:solidFill>
                  <a:schemeClr val="accent1"/>
                </a:solidFill>
              </a:rPr>
              <a:t>Piso</a:t>
            </a:r>
            <a:endParaRPr lang="es-AR" sz="3600" dirty="0">
              <a:solidFill>
                <a:schemeClr val="accent1"/>
              </a:solidFill>
            </a:endParaRPr>
          </a:p>
        </p:txBody>
      </p:sp>
      <p:sp>
        <p:nvSpPr>
          <p:cNvPr id="5" name="4 Elipse"/>
          <p:cNvSpPr/>
          <p:nvPr/>
        </p:nvSpPr>
        <p:spPr>
          <a:xfrm>
            <a:off x="6565900" y="1951037"/>
            <a:ext cx="1600200" cy="1828800"/>
          </a:xfrm>
          <a:prstGeom prst="ellipse">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Elipse"/>
          <p:cNvSpPr/>
          <p:nvPr/>
        </p:nvSpPr>
        <p:spPr>
          <a:xfrm>
            <a:off x="6595660" y="4618037"/>
            <a:ext cx="1600200" cy="1828800"/>
          </a:xfrm>
          <a:prstGeom prst="ellipse">
            <a:avLst/>
          </a:prstGeom>
          <a:solidFill>
            <a:srgbClr val="FF0000">
              <a:alpha val="1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6 CuadroTexto"/>
          <p:cNvSpPr txBox="1"/>
          <p:nvPr/>
        </p:nvSpPr>
        <p:spPr>
          <a:xfrm>
            <a:off x="8930145" y="5467905"/>
            <a:ext cx="1521955" cy="369332"/>
          </a:xfrm>
          <a:prstGeom prst="rect">
            <a:avLst/>
          </a:prstGeom>
          <a:noFill/>
        </p:spPr>
        <p:txBody>
          <a:bodyPr wrap="none" rtlCol="0">
            <a:spAutoFit/>
          </a:bodyPr>
          <a:lstStyle/>
          <a:p>
            <a:r>
              <a:rPr lang="es-ES" u="sng" dirty="0">
                <a:solidFill>
                  <a:srgbClr val="C00000"/>
                </a:solidFill>
                <a:effectLst>
                  <a:outerShdw blurRad="38100" dist="38100" dir="2700000" algn="tl">
                    <a:srgbClr val="000000">
                      <a:alpha val="43137"/>
                    </a:srgbClr>
                  </a:outerShdw>
                </a:effectLst>
              </a:rPr>
              <a:t>NO SE UTILIZA</a:t>
            </a:r>
            <a:endParaRPr lang="es-AR" u="sng" dirty="0">
              <a:solidFill>
                <a:srgbClr val="C00000"/>
              </a:solidFill>
              <a:effectLst>
                <a:outerShdw blurRad="38100" dist="38100" dir="2700000" algn="tl">
                  <a:srgbClr val="000000">
                    <a:alpha val="43137"/>
                  </a:srgbClr>
                </a:outerShdw>
              </a:effectLst>
            </a:endParaRPr>
          </a:p>
        </p:txBody>
      </p:sp>
      <p:cxnSp>
        <p:nvCxnSpPr>
          <p:cNvPr id="9" name="8 Conector recto de flecha"/>
          <p:cNvCxnSpPr>
            <a:stCxn id="7" idx="1"/>
          </p:cNvCxnSpPr>
          <p:nvPr/>
        </p:nvCxnSpPr>
        <p:spPr>
          <a:xfrm flipH="1" flipV="1">
            <a:off x="8242300" y="5608637"/>
            <a:ext cx="687845" cy="43934"/>
          </a:xfrm>
          <a:prstGeom prst="straightConnector1">
            <a:avLst/>
          </a:prstGeom>
          <a:ln w="254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5345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Sensores de Piso</a:t>
            </a:r>
            <a:endParaRPr lang="es-AR"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900" y="1600200"/>
            <a:ext cx="9601200" cy="5456237"/>
          </a:xfrm>
        </p:spPr>
      </p:pic>
      <p:sp>
        <p:nvSpPr>
          <p:cNvPr id="5" name="4 Elipse"/>
          <p:cNvSpPr/>
          <p:nvPr/>
        </p:nvSpPr>
        <p:spPr>
          <a:xfrm>
            <a:off x="8470900" y="1417637"/>
            <a:ext cx="1600200" cy="2209800"/>
          </a:xfrm>
          <a:prstGeom prst="ellipse">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2366081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22238"/>
            <a:ext cx="102108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4493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solidFill>
                  <a:srgbClr val="FF0000"/>
                </a:solidFill>
              </a:rPr>
              <a:t>Diagrama de Flujo</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100" y="1379537"/>
            <a:ext cx="4950450" cy="5697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4447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4839" y="361695"/>
            <a:ext cx="9144000" cy="838200"/>
          </a:xfrm>
          <a:custGeom>
            <a:avLst/>
            <a:gdLst>
              <a:gd name="connsiteX0" fmla="*/ 0 w 9144000"/>
              <a:gd name="connsiteY0" fmla="*/ 0 h 838200"/>
              <a:gd name="connsiteX1" fmla="*/ 9143999 w 9144000"/>
              <a:gd name="connsiteY1" fmla="*/ 0 h 838200"/>
              <a:gd name="connsiteX2" fmla="*/ 9143999 w 9144000"/>
              <a:gd name="connsiteY2" fmla="*/ 838200 h 838200"/>
              <a:gd name="connsiteX3" fmla="*/ 0 w 9144000"/>
              <a:gd name="connsiteY3" fmla="*/ 838200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74839" y="361695"/>
            <a:ext cx="1614677" cy="838200"/>
          </a:xfrm>
          <a:custGeom>
            <a:avLst/>
            <a:gdLst>
              <a:gd name="connsiteX0" fmla="*/ 0 w 1614677"/>
              <a:gd name="connsiteY0" fmla="*/ 0 h 838200"/>
              <a:gd name="connsiteX1" fmla="*/ 1614677 w 1614677"/>
              <a:gd name="connsiteY1" fmla="*/ 0 h 838200"/>
              <a:gd name="connsiteX2" fmla="*/ 1614677 w 1614677"/>
              <a:gd name="connsiteY2" fmla="*/ 838200 h 838200"/>
              <a:gd name="connsiteX3" fmla="*/ 0 w 1614677"/>
              <a:gd name="connsiteY3" fmla="*/ 838200 h 838200"/>
              <a:gd name="connsiteX4" fmla="*/ 0 w 1614677"/>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838200">
                <a:moveTo>
                  <a:pt x="0" y="0"/>
                </a:moveTo>
                <a:lnTo>
                  <a:pt x="1614677" y="0"/>
                </a:lnTo>
                <a:lnTo>
                  <a:pt x="1614677"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74839" y="12189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74839" y="1218946"/>
            <a:ext cx="1614677" cy="330200"/>
          </a:xfrm>
          <a:custGeom>
            <a:avLst/>
            <a:gdLst>
              <a:gd name="connsiteX0" fmla="*/ 0 w 1614677"/>
              <a:gd name="connsiteY0" fmla="*/ 0 h 330200"/>
              <a:gd name="connsiteX1" fmla="*/ 1614677 w 1614677"/>
              <a:gd name="connsiteY1" fmla="*/ 0 h 330200"/>
              <a:gd name="connsiteX2" fmla="*/ 1614677 w 1614677"/>
              <a:gd name="connsiteY2" fmla="*/ 330200 h 330200"/>
              <a:gd name="connsiteX3" fmla="*/ 0 w 1614677"/>
              <a:gd name="connsiteY3" fmla="*/ 330200 h 330200"/>
              <a:gd name="connsiteX4" fmla="*/ 0 w 1614677"/>
              <a:gd name="connsiteY4" fmla="*/ 0 h 330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330200">
                <a:moveTo>
                  <a:pt x="0" y="0"/>
                </a:moveTo>
                <a:lnTo>
                  <a:pt x="1614677" y="0"/>
                </a:lnTo>
                <a:lnTo>
                  <a:pt x="1614677" y="330200"/>
                </a:lnTo>
                <a:lnTo>
                  <a:pt x="0" y="330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50900" y="1417637"/>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50900" y="2274887"/>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850900" y="3132138"/>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850900" y="3989388"/>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850900" y="4846638"/>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74839" y="63624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003439" y="6972300"/>
            <a:ext cx="8763000" cy="12954"/>
          </a:xfrm>
          <a:custGeom>
            <a:avLst/>
            <a:gdLst>
              <a:gd name="connsiteX0" fmla="*/ 0 w 8763000"/>
              <a:gd name="connsiteY0" fmla="*/ 6477 h 12954"/>
              <a:gd name="connsiteX1" fmla="*/ 8762999 w 8763000"/>
              <a:gd name="connsiteY1" fmla="*/ 6477 h 12954"/>
            </a:gdLst>
            <a:ahLst/>
            <a:cxnLst>
              <a:cxn ang="0">
                <a:pos x="connsiteX0" y="connsiteY0"/>
              </a:cxn>
              <a:cxn ang="1">
                <a:pos x="connsiteX1" y="connsiteY1"/>
              </a:cxn>
            </a:cxnLst>
            <a:rect l="l" t="t" r="r" b="b"/>
            <a:pathLst>
              <a:path w="8763000" h="12954">
                <a:moveTo>
                  <a:pt x="0" y="6477"/>
                </a:moveTo>
                <a:lnTo>
                  <a:pt x="8762999" y="6477"/>
                </a:lnTo>
              </a:path>
            </a:pathLst>
          </a:custGeom>
          <a:ln w="12700">
            <a:solidFill>
              <a:srgbClr val="00279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4" name="Picture 3"/>
          <p:cNvPicPr>
            <a:picLocks noChangeAspect="1" noChangeArrowheads="1"/>
          </p:cNvPicPr>
          <p:nvPr/>
        </p:nvPicPr>
        <p:blipFill>
          <a:blip r:embed="rId3"/>
          <a:srcRect/>
          <a:stretch>
            <a:fillRect/>
          </a:stretch>
        </p:blipFill>
        <p:spPr bwMode="auto">
          <a:xfrm>
            <a:off x="2032000" y="825500"/>
            <a:ext cx="50800" cy="25400"/>
          </a:xfrm>
          <a:prstGeom prst="rect">
            <a:avLst/>
          </a:prstGeom>
          <a:noFill/>
        </p:spPr>
      </p:pic>
      <p:pic>
        <p:nvPicPr>
          <p:cNvPr id="15" name="Picture 3"/>
          <p:cNvPicPr>
            <a:picLocks noChangeAspect="1" noChangeArrowheads="1"/>
          </p:cNvPicPr>
          <p:nvPr/>
        </p:nvPicPr>
        <p:blipFill>
          <a:blip r:embed="rId4"/>
          <a:srcRect/>
          <a:stretch>
            <a:fillRect/>
          </a:stretch>
        </p:blipFill>
        <p:spPr bwMode="auto">
          <a:xfrm>
            <a:off x="6705461" y="2732342"/>
            <a:ext cx="2921000" cy="2616200"/>
          </a:xfrm>
          <a:prstGeom prst="rect">
            <a:avLst/>
          </a:prstGeom>
          <a:noFill/>
        </p:spPr>
      </p:pic>
      <p:sp>
        <p:nvSpPr>
          <p:cNvPr id="17" name="TextBox 1"/>
          <p:cNvSpPr txBox="1"/>
          <p:nvPr/>
        </p:nvSpPr>
        <p:spPr>
          <a:xfrm>
            <a:off x="317500" y="566534"/>
            <a:ext cx="9982200" cy="546303"/>
          </a:xfrm>
          <a:prstGeom prst="rect">
            <a:avLst/>
          </a:prstGeom>
          <a:noFill/>
        </p:spPr>
        <p:txBody>
          <a:bodyPr wrap="square" lIns="0" tIns="0" rIns="0" rtlCol="0">
            <a:spAutoFit/>
          </a:bodyPr>
          <a:lstStyle/>
          <a:p>
            <a:pPr algn="ctr">
              <a:lnSpc>
                <a:spcPts val="3900"/>
              </a:lnSpc>
              <a:tabLst/>
            </a:pPr>
            <a:r>
              <a:rPr lang="en-US" altLang="zh-CN" sz="2900" b="1" dirty="0" err="1">
                <a:solidFill>
                  <a:srgbClr val="000000"/>
                </a:solidFill>
                <a:latin typeface="Arial" panose="020B0604020202020204" pitchFamily="34" charset="0"/>
                <a:cs typeface="Arial" panose="020B0604020202020204" pitchFamily="34" charset="0"/>
              </a:rPr>
              <a:t>Características</a:t>
            </a:r>
            <a:r>
              <a:rPr lang="en-US" altLang="zh-CN" sz="2900" b="1" dirty="0">
                <a:latin typeface="Arial" panose="020B0604020202020204" pitchFamily="34" charset="0"/>
                <a:cs typeface="Arial" panose="020B0604020202020204" pitchFamily="34" charset="0"/>
              </a:rPr>
              <a:t> </a:t>
            </a:r>
            <a:r>
              <a:rPr lang="en-US" altLang="zh-CN" sz="2900" b="1" dirty="0">
                <a:solidFill>
                  <a:srgbClr val="000000"/>
                </a:solidFill>
                <a:latin typeface="Arial" panose="020B0604020202020204" pitchFamily="34" charset="0"/>
                <a:cs typeface="Arial" panose="020B0604020202020204" pitchFamily="34" charset="0"/>
              </a:rPr>
              <a:t>de</a:t>
            </a:r>
            <a:r>
              <a:rPr lang="en-US" altLang="zh-CN" sz="2900" b="1" dirty="0">
                <a:latin typeface="Arial" panose="020B0604020202020204" pitchFamily="34" charset="0"/>
                <a:cs typeface="Arial" panose="020B0604020202020204" pitchFamily="34" charset="0"/>
              </a:rPr>
              <a:t> </a:t>
            </a:r>
            <a:r>
              <a:rPr lang="en-US" altLang="zh-CN" sz="2900" b="1" dirty="0" err="1">
                <a:latin typeface="Arial" panose="020B0604020202020204" pitchFamily="34" charset="0"/>
                <a:cs typeface="Arial" panose="020B0604020202020204" pitchFamily="34" charset="0"/>
              </a:rPr>
              <a:t>A</a:t>
            </a:r>
            <a:r>
              <a:rPr lang="en-US" altLang="zh-CN" sz="2900" b="1" dirty="0" err="1">
                <a:solidFill>
                  <a:srgbClr val="000000"/>
                </a:solidFill>
                <a:latin typeface="Arial" panose="020B0604020202020204" pitchFamily="34" charset="0"/>
                <a:cs typeface="Arial" panose="020B0604020202020204" pitchFamily="34" charset="0"/>
              </a:rPr>
              <a:t>rquitectura</a:t>
            </a:r>
            <a:r>
              <a:rPr lang="en-US" altLang="zh-CN" sz="2900" b="1" dirty="0">
                <a:solidFill>
                  <a:srgbClr val="000000"/>
                </a:solidFill>
                <a:latin typeface="Arial" panose="020B0604020202020204" pitchFamily="34" charset="0"/>
                <a:cs typeface="Arial" panose="020B0604020202020204" pitchFamily="34" charset="0"/>
              </a:rPr>
              <a:t> </a:t>
            </a:r>
            <a:r>
              <a:rPr lang="en-US" altLang="zh-CN" sz="2900" b="1" i="1" u="sng" dirty="0" err="1">
                <a:solidFill>
                  <a:schemeClr val="accent4">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Microcontroladores</a:t>
            </a:r>
            <a:r>
              <a:rPr lang="en-US" altLang="zh-CN" sz="2900" b="1" i="1" u="sng" dirty="0">
                <a:solidFill>
                  <a:schemeClr val="accent4">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PIC</a:t>
            </a:r>
            <a:r>
              <a:rPr lang="en-US" altLang="zh-CN" sz="2900" b="1" dirty="0">
                <a:solidFill>
                  <a:srgbClr val="000000"/>
                </a:solidFill>
                <a:latin typeface="Arial" panose="020B0604020202020204" pitchFamily="34" charset="0"/>
                <a:cs typeface="Arial" panose="020B0604020202020204" pitchFamily="34" charset="0"/>
              </a:rPr>
              <a:t>.</a:t>
            </a:r>
          </a:p>
        </p:txBody>
      </p:sp>
      <p:sp>
        <p:nvSpPr>
          <p:cNvPr id="18" name="TextBox 1"/>
          <p:cNvSpPr txBox="1"/>
          <p:nvPr/>
        </p:nvSpPr>
        <p:spPr>
          <a:xfrm>
            <a:off x="1739761" y="2338642"/>
            <a:ext cx="127000" cy="3073400"/>
          </a:xfrm>
          <a:prstGeom prst="rect">
            <a:avLst/>
          </a:prstGeom>
          <a:noFill/>
        </p:spPr>
        <p:txBody>
          <a:bodyPr wrap="none" lIns="0" tIns="0" rIns="0" rtlCol="0">
            <a:spAutoFit/>
          </a:bodyPr>
          <a:lstStyle/>
          <a:p>
            <a:pPr>
              <a:lnSpc>
                <a:spcPts val="24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p:txBody>
      </p:sp>
      <p:sp>
        <p:nvSpPr>
          <p:cNvPr id="19" name="TextBox 1"/>
          <p:cNvSpPr txBox="1"/>
          <p:nvPr/>
        </p:nvSpPr>
        <p:spPr>
          <a:xfrm>
            <a:off x="2196961" y="2338642"/>
            <a:ext cx="4472378" cy="3162404"/>
          </a:xfrm>
          <a:prstGeom prst="rect">
            <a:avLst/>
          </a:prstGeom>
          <a:noFill/>
        </p:spPr>
        <p:txBody>
          <a:bodyPr wrap="none" lIns="0" tIns="0" rIns="0" rtlCol="0">
            <a:spAutoFit/>
          </a:bodyPr>
          <a:lstStyle/>
          <a:p>
            <a:pPr>
              <a:lnSpc>
                <a:spcPts val="2600"/>
              </a:lnSpc>
              <a:tabLst/>
            </a:pPr>
            <a:r>
              <a:rPr lang="en-US" altLang="zh-CN" sz="2000" b="1" i="1" dirty="0" err="1">
                <a:solidFill>
                  <a:srgbClr val="000000"/>
                </a:solidFill>
                <a:latin typeface="Times New Roman" pitchFamily="18" charset="0"/>
                <a:cs typeface="Times New Roman" pitchFamily="18" charset="0"/>
              </a:rPr>
              <a:t>Arquitectura</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Harvard  </a:t>
            </a:r>
          </a:p>
          <a:p>
            <a:pPr>
              <a:lnSpc>
                <a:spcPts val="3100"/>
              </a:lnSpc>
              <a:tabLst/>
            </a:pPr>
            <a:r>
              <a:rPr lang="en-US" altLang="zh-CN" sz="2000" b="1" i="1" dirty="0">
                <a:solidFill>
                  <a:srgbClr val="000000"/>
                </a:solidFill>
                <a:latin typeface="Times New Roman" pitchFamily="18" charset="0"/>
                <a:cs typeface="Times New Roman" pitchFamily="18" charset="0"/>
              </a:rPr>
              <a:t>Pipelining </a:t>
            </a:r>
            <a:r>
              <a:rPr lang="en-US" altLang="zh-CN" sz="20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000" b="1" i="1"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canalización</a:t>
            </a:r>
            <a:r>
              <a:rPr lang="en-US" altLang="zh-CN" sz="2000" b="1" i="1"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de</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Instrucciones</a:t>
            </a:r>
          </a:p>
          <a:p>
            <a:pPr>
              <a:lnSpc>
                <a:spcPts val="3100"/>
              </a:lnSpc>
              <a:tabLst/>
            </a:pPr>
            <a:r>
              <a:rPr lang="en-US" altLang="zh-CN" sz="2000" b="1" i="1" dirty="0">
                <a:solidFill>
                  <a:srgbClr val="000000"/>
                </a:solidFill>
                <a:latin typeface="Times New Roman" pitchFamily="18" charset="0"/>
                <a:cs typeface="Times New Roman" pitchFamily="18" charset="0"/>
              </a:rPr>
              <a:t>Archivos</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de</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registros</a:t>
            </a:r>
          </a:p>
          <a:p>
            <a:pPr>
              <a:lnSpc>
                <a:spcPts val="3100"/>
              </a:lnSpc>
              <a:tabLst/>
            </a:pPr>
            <a:r>
              <a:rPr lang="en-US" altLang="zh-CN" sz="2000" b="1" i="1" dirty="0">
                <a:solidFill>
                  <a:srgbClr val="000000"/>
                </a:solidFill>
                <a:latin typeface="Times New Roman" pitchFamily="18" charset="0"/>
                <a:cs typeface="Times New Roman" pitchFamily="18" charset="0"/>
              </a:rPr>
              <a:t>Instrucciones</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de</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un</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ciclo</a:t>
            </a:r>
          </a:p>
          <a:p>
            <a:pPr>
              <a:lnSpc>
                <a:spcPts val="3100"/>
              </a:lnSpc>
              <a:tabLst/>
            </a:pPr>
            <a:r>
              <a:rPr lang="en-US" altLang="zh-CN" sz="2000" b="1" i="1" dirty="0">
                <a:solidFill>
                  <a:srgbClr val="000000"/>
                </a:solidFill>
                <a:latin typeface="Times New Roman" pitchFamily="18" charset="0"/>
                <a:cs typeface="Times New Roman" pitchFamily="18" charset="0"/>
              </a:rPr>
              <a:t>Instrucciones</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de</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una</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palabra</a:t>
            </a:r>
          </a:p>
          <a:p>
            <a:pPr>
              <a:lnSpc>
                <a:spcPts val="3100"/>
              </a:lnSpc>
              <a:tabLst/>
            </a:pPr>
            <a:r>
              <a:rPr lang="en-US" altLang="zh-CN" sz="2000" b="1" i="1" dirty="0">
                <a:solidFill>
                  <a:srgbClr val="000000"/>
                </a:solidFill>
                <a:latin typeface="Times New Roman" pitchFamily="18" charset="0"/>
                <a:cs typeface="Times New Roman" pitchFamily="18" charset="0"/>
              </a:rPr>
              <a:t>Longitud</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de</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la</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palabra</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de</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Instrucciones</a:t>
            </a:r>
          </a:p>
          <a:p>
            <a:pPr>
              <a:lnSpc>
                <a:spcPts val="3100"/>
              </a:lnSpc>
              <a:tabLst/>
            </a:pPr>
            <a:r>
              <a:rPr lang="en-US" altLang="zh-CN" sz="2000" b="1" i="1" dirty="0">
                <a:solidFill>
                  <a:srgbClr val="000000"/>
                </a:solidFill>
                <a:latin typeface="Times New Roman" pitchFamily="18" charset="0"/>
                <a:cs typeface="Times New Roman" pitchFamily="18" charset="0"/>
              </a:rPr>
              <a:t>Set</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de</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Instrucciones</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reducido</a:t>
            </a:r>
          </a:p>
          <a:p>
            <a:pPr>
              <a:lnSpc>
                <a:spcPts val="3100"/>
              </a:lnSpc>
              <a:tabLst/>
            </a:pPr>
            <a:r>
              <a:rPr lang="en-US" altLang="zh-CN" sz="2000" b="1" i="1" dirty="0">
                <a:solidFill>
                  <a:srgbClr val="000000"/>
                </a:solidFill>
                <a:latin typeface="Times New Roman" pitchFamily="18" charset="0"/>
                <a:cs typeface="Times New Roman" pitchFamily="18" charset="0"/>
              </a:rPr>
              <a:t>Set</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de</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Instrucciones</a:t>
            </a:r>
            <a:r>
              <a:rPr lang="en-US" altLang="zh-CN" sz="2000" b="1" i="1" dirty="0">
                <a:latin typeface="Times New Roman" pitchFamily="18" charset="0"/>
                <a:cs typeface="Times New Roman" pitchFamily="18" charset="0"/>
              </a:rPr>
              <a:t> </a:t>
            </a:r>
            <a:r>
              <a:rPr lang="en-US" altLang="zh-CN" sz="2000" b="1" i="1" dirty="0">
                <a:solidFill>
                  <a:srgbClr val="000000"/>
                </a:solidFill>
                <a:latin typeface="Times New Roman" pitchFamily="18" charset="0"/>
                <a:cs typeface="Times New Roman" pitchFamily="18" charset="0"/>
              </a:rPr>
              <a:t>ortogonal</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solidFill>
                  <a:srgbClr val="FF0000"/>
                </a:solidFill>
              </a:rPr>
              <a:t>Diagrama de Flujo</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1447435"/>
            <a:ext cx="7772400" cy="562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872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solidFill>
                  <a:srgbClr val="FF0000"/>
                </a:solidFill>
              </a:rPr>
              <a:t>Diagrama de Flujo</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1493837"/>
            <a:ext cx="6019800" cy="550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51987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solidFill>
                  <a:srgbClr val="FF0000"/>
                </a:solidFill>
              </a:rPr>
              <a:t>Diagrama de Utilización</a:t>
            </a: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294138" y="1417637"/>
            <a:ext cx="10189333" cy="562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Elipse"/>
          <p:cNvSpPr/>
          <p:nvPr/>
        </p:nvSpPr>
        <p:spPr>
          <a:xfrm>
            <a:off x="3241466" y="3859213"/>
            <a:ext cx="505256" cy="278297"/>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7" name="6 Elipse"/>
          <p:cNvSpPr/>
          <p:nvPr/>
        </p:nvSpPr>
        <p:spPr>
          <a:xfrm>
            <a:off x="5767747" y="3309935"/>
            <a:ext cx="505256" cy="317502"/>
          </a:xfrm>
          <a:prstGeom prst="ellipse">
            <a:avLst/>
          </a:prstGeom>
          <a:solidFill>
            <a:schemeClr val="accent1">
              <a:alpha val="2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8" name="7 Elipse"/>
          <p:cNvSpPr/>
          <p:nvPr/>
        </p:nvSpPr>
        <p:spPr>
          <a:xfrm>
            <a:off x="7298249" y="3551237"/>
            <a:ext cx="505256" cy="317502"/>
          </a:xfrm>
          <a:prstGeom prst="ellipse">
            <a:avLst/>
          </a:prstGeom>
          <a:solidFill>
            <a:schemeClr val="accent1">
              <a:alpha val="2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9" name="8 Elipse"/>
          <p:cNvSpPr/>
          <p:nvPr/>
        </p:nvSpPr>
        <p:spPr>
          <a:xfrm>
            <a:off x="6862468" y="3767135"/>
            <a:ext cx="505256" cy="317502"/>
          </a:xfrm>
          <a:prstGeom prst="ellipse">
            <a:avLst/>
          </a:prstGeom>
          <a:solidFill>
            <a:schemeClr val="accent1">
              <a:alpha val="2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0" name="9 Elipse"/>
          <p:cNvSpPr/>
          <p:nvPr/>
        </p:nvSpPr>
        <p:spPr>
          <a:xfrm>
            <a:off x="3241466" y="3580916"/>
            <a:ext cx="505256" cy="278297"/>
          </a:xfrm>
          <a:prstGeom prst="ellipse">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1" name="10 Elipse"/>
          <p:cNvSpPr/>
          <p:nvPr/>
        </p:nvSpPr>
        <p:spPr>
          <a:xfrm>
            <a:off x="3157257" y="2027237"/>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2" name="11 Elipse"/>
          <p:cNvSpPr/>
          <p:nvPr/>
        </p:nvSpPr>
        <p:spPr>
          <a:xfrm>
            <a:off x="3157257" y="1748940"/>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3" name="12 Elipse"/>
          <p:cNvSpPr/>
          <p:nvPr/>
        </p:nvSpPr>
        <p:spPr>
          <a:xfrm>
            <a:off x="6862468" y="1798637"/>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7" name="16 Rectángulo"/>
          <p:cNvSpPr/>
          <p:nvPr/>
        </p:nvSpPr>
        <p:spPr>
          <a:xfrm>
            <a:off x="317500" y="2636837"/>
            <a:ext cx="1094722" cy="317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r>
              <a:rPr lang="es-AR" sz="1400" dirty="0"/>
              <a:t>Pta. Cabina</a:t>
            </a:r>
          </a:p>
        </p:txBody>
      </p:sp>
      <p:sp>
        <p:nvSpPr>
          <p:cNvPr id="18" name="17 Elipse"/>
          <p:cNvSpPr/>
          <p:nvPr/>
        </p:nvSpPr>
        <p:spPr>
          <a:xfrm>
            <a:off x="3241466" y="3272940"/>
            <a:ext cx="505256" cy="278297"/>
          </a:xfrm>
          <a:prstGeom prst="ellipse">
            <a:avLst/>
          </a:prstGeom>
          <a:solidFill>
            <a:schemeClr val="accent1">
              <a:alpha val="2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Tree>
    <p:extLst>
      <p:ext uri="{BB962C8B-B14F-4D97-AF65-F5344CB8AC3E}">
        <p14:creationId xmlns:p14="http://schemas.microsoft.com/office/powerpoint/2010/main" val="31866578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solidFill>
                  <a:srgbClr val="FF0000"/>
                </a:solidFill>
              </a:rPr>
              <a:t>Registros del PICF16</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86" y="1868920"/>
            <a:ext cx="9515657" cy="500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715186" y="3382960"/>
            <a:ext cx="9515657" cy="476253"/>
          </a:xfrm>
          <a:prstGeom prst="rect">
            <a:avLst/>
          </a:prstGeom>
          <a:solidFill>
            <a:schemeClr val="accent1">
              <a:alpha val="14000"/>
            </a:scheme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5" name="4 Rectángulo"/>
          <p:cNvSpPr/>
          <p:nvPr/>
        </p:nvSpPr>
        <p:spPr>
          <a:xfrm>
            <a:off x="715186" y="4097339"/>
            <a:ext cx="9515657" cy="793755"/>
          </a:xfrm>
          <a:prstGeom prst="rect">
            <a:avLst/>
          </a:prstGeom>
          <a:solidFill>
            <a:schemeClr val="accent1">
              <a:alpha val="14000"/>
            </a:scheme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Tree>
    <p:extLst>
      <p:ext uri="{BB962C8B-B14F-4D97-AF65-F5344CB8AC3E}">
        <p14:creationId xmlns:p14="http://schemas.microsoft.com/office/powerpoint/2010/main" val="20977687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solidFill>
                  <a:srgbClr val="FF0000"/>
                </a:solidFill>
              </a:rPr>
              <a:t>Registros a utilizar</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57" y="1341437"/>
            <a:ext cx="7157795" cy="5159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927099" y="3798902"/>
            <a:ext cx="6400801" cy="438135"/>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6" name="5 Rectángulo"/>
          <p:cNvSpPr/>
          <p:nvPr/>
        </p:nvSpPr>
        <p:spPr>
          <a:xfrm>
            <a:off x="927099" y="4313237"/>
            <a:ext cx="6400801" cy="441346"/>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7" name="6 Rectángulo"/>
          <p:cNvSpPr/>
          <p:nvPr/>
        </p:nvSpPr>
        <p:spPr>
          <a:xfrm>
            <a:off x="927099" y="3017837"/>
            <a:ext cx="6400801" cy="380999"/>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8" name="7 Elipse"/>
          <p:cNvSpPr/>
          <p:nvPr/>
        </p:nvSpPr>
        <p:spPr>
          <a:xfrm>
            <a:off x="6099802" y="3802077"/>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9" name="8 Elipse"/>
          <p:cNvSpPr/>
          <p:nvPr/>
        </p:nvSpPr>
        <p:spPr>
          <a:xfrm>
            <a:off x="5426127" y="3802077"/>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0" name="9 Elipse"/>
          <p:cNvSpPr/>
          <p:nvPr/>
        </p:nvSpPr>
        <p:spPr>
          <a:xfrm>
            <a:off x="4836662" y="3802077"/>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1" name="10 Elipse"/>
          <p:cNvSpPr/>
          <p:nvPr/>
        </p:nvSpPr>
        <p:spPr>
          <a:xfrm>
            <a:off x="2731428" y="4357706"/>
            <a:ext cx="505256" cy="317502"/>
          </a:xfrm>
          <a:prstGeom prst="ellipse">
            <a:avLst/>
          </a:prstGeom>
          <a:solidFill>
            <a:schemeClr val="accent1">
              <a:alpha val="2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2" name="11 Elipse"/>
          <p:cNvSpPr/>
          <p:nvPr/>
        </p:nvSpPr>
        <p:spPr>
          <a:xfrm>
            <a:off x="3405103" y="4357706"/>
            <a:ext cx="505256" cy="317502"/>
          </a:xfrm>
          <a:prstGeom prst="ellipse">
            <a:avLst/>
          </a:prstGeom>
          <a:solidFill>
            <a:schemeClr val="accent1">
              <a:alpha val="2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3" name="12 Elipse"/>
          <p:cNvSpPr/>
          <p:nvPr/>
        </p:nvSpPr>
        <p:spPr>
          <a:xfrm>
            <a:off x="4078777" y="4357706"/>
            <a:ext cx="505256" cy="317502"/>
          </a:xfrm>
          <a:prstGeom prst="ellipse">
            <a:avLst/>
          </a:prstGeom>
          <a:solidFill>
            <a:schemeClr val="accent1">
              <a:alpha val="2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4" name="13 Elipse"/>
          <p:cNvSpPr/>
          <p:nvPr/>
        </p:nvSpPr>
        <p:spPr>
          <a:xfrm>
            <a:off x="6099802" y="4346470"/>
            <a:ext cx="505256" cy="278297"/>
          </a:xfrm>
          <a:prstGeom prst="ellipse">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5" name="14 Elipse"/>
          <p:cNvSpPr/>
          <p:nvPr/>
        </p:nvSpPr>
        <p:spPr>
          <a:xfrm>
            <a:off x="5501839" y="4333778"/>
            <a:ext cx="505256" cy="278297"/>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6" name="15 Elipse"/>
          <p:cNvSpPr/>
          <p:nvPr/>
        </p:nvSpPr>
        <p:spPr>
          <a:xfrm>
            <a:off x="6773477" y="3802077"/>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7" name="16 Elipse"/>
          <p:cNvSpPr/>
          <p:nvPr/>
        </p:nvSpPr>
        <p:spPr>
          <a:xfrm>
            <a:off x="5426127" y="3044803"/>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18" name="17 Elipse"/>
          <p:cNvSpPr/>
          <p:nvPr/>
        </p:nvSpPr>
        <p:spPr>
          <a:xfrm>
            <a:off x="6737401" y="3049355"/>
            <a:ext cx="505256" cy="278297"/>
          </a:xfrm>
          <a:prstGeom prst="ellipse">
            <a:avLst/>
          </a:prstGeom>
          <a:solidFill>
            <a:schemeClr val="accent1">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21" name="20 Elipse"/>
          <p:cNvSpPr/>
          <p:nvPr/>
        </p:nvSpPr>
        <p:spPr>
          <a:xfrm>
            <a:off x="6737401" y="4316356"/>
            <a:ext cx="505256" cy="278297"/>
          </a:xfrm>
          <a:prstGeom prst="ellipse">
            <a:avLst/>
          </a:prstGeom>
          <a:solidFill>
            <a:schemeClr val="accent1">
              <a:alpha val="2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3" name="2 CuadroTexto"/>
          <p:cNvSpPr txBox="1"/>
          <p:nvPr/>
        </p:nvSpPr>
        <p:spPr>
          <a:xfrm>
            <a:off x="8303857" y="2027237"/>
            <a:ext cx="1928926" cy="1200329"/>
          </a:xfrm>
          <a:prstGeom prst="rect">
            <a:avLst/>
          </a:prstGeom>
          <a:noFill/>
          <a:ln w="3175">
            <a:solidFill>
              <a:schemeClr val="accent2">
                <a:lumMod val="60000"/>
                <a:lumOff val="40000"/>
              </a:schemeClr>
            </a:solidFill>
          </a:ln>
        </p:spPr>
        <p:txBody>
          <a:bodyPr wrap="none" rtlCol="0">
            <a:spAutoFit/>
          </a:bodyPr>
          <a:lstStyle/>
          <a:p>
            <a:r>
              <a:rPr lang="es-ES" i="1" dirty="0">
                <a:effectLst>
                  <a:outerShdw blurRad="38100" dist="38100" dir="2700000" algn="tl">
                    <a:srgbClr val="000000">
                      <a:alpha val="43137"/>
                    </a:srgbClr>
                  </a:outerShdw>
                </a:effectLst>
              </a:rPr>
              <a:t>Posición de Cabina</a:t>
            </a:r>
          </a:p>
          <a:p>
            <a:r>
              <a:rPr lang="es-ES" i="1" dirty="0">
                <a:effectLst>
                  <a:outerShdw blurRad="38100" dist="38100" dir="2700000" algn="tl">
                    <a:srgbClr val="000000">
                      <a:alpha val="43137"/>
                    </a:srgbClr>
                  </a:outerShdw>
                </a:effectLst>
              </a:rPr>
              <a:t>RA0 (PB)</a:t>
            </a:r>
          </a:p>
          <a:p>
            <a:r>
              <a:rPr lang="es-ES" i="1" dirty="0">
                <a:effectLst>
                  <a:outerShdw blurRad="38100" dist="38100" dir="2700000" algn="tl">
                    <a:srgbClr val="000000">
                      <a:alpha val="43137"/>
                    </a:srgbClr>
                  </a:outerShdw>
                </a:effectLst>
              </a:rPr>
              <a:t>RA1 (1)</a:t>
            </a:r>
          </a:p>
          <a:p>
            <a:r>
              <a:rPr lang="es-ES" i="1" dirty="0">
                <a:effectLst>
                  <a:outerShdw blurRad="38100" dist="38100" dir="2700000" algn="tl">
                    <a:srgbClr val="000000">
                      <a:alpha val="43137"/>
                    </a:srgbClr>
                  </a:outerShdw>
                </a:effectLst>
              </a:rPr>
              <a:t>RA2 (2)</a:t>
            </a:r>
            <a:endParaRPr lang="es-AR" i="1" dirty="0">
              <a:effectLst>
                <a:outerShdw blurRad="38100" dist="38100" dir="2700000" algn="tl">
                  <a:srgbClr val="000000">
                    <a:alpha val="43137"/>
                  </a:srgbClr>
                </a:outerShdw>
              </a:effectLst>
            </a:endParaRPr>
          </a:p>
        </p:txBody>
      </p:sp>
      <p:cxnSp>
        <p:nvCxnSpPr>
          <p:cNvPr id="19" name="18 Conector recto de flecha"/>
          <p:cNvCxnSpPr>
            <a:stCxn id="8" idx="7"/>
            <a:endCxn id="3" idx="1"/>
          </p:cNvCxnSpPr>
          <p:nvPr/>
        </p:nvCxnSpPr>
        <p:spPr>
          <a:xfrm flipV="1">
            <a:off x="6531065" y="2627402"/>
            <a:ext cx="1772792" cy="121543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a:endCxn id="3" idx="1"/>
          </p:cNvCxnSpPr>
          <p:nvPr/>
        </p:nvCxnSpPr>
        <p:spPr>
          <a:xfrm flipV="1">
            <a:off x="5727700" y="2627402"/>
            <a:ext cx="2576157" cy="11524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stCxn id="10" idx="0"/>
            <a:endCxn id="49" idx="1"/>
          </p:cNvCxnSpPr>
          <p:nvPr/>
        </p:nvCxnSpPr>
        <p:spPr>
          <a:xfrm flipV="1">
            <a:off x="5089290" y="1613971"/>
            <a:ext cx="3229210" cy="218810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8405104" y="4541837"/>
            <a:ext cx="1970796" cy="646331"/>
          </a:xfrm>
          <a:prstGeom prst="rect">
            <a:avLst/>
          </a:prstGeom>
          <a:noFill/>
          <a:ln w="3175">
            <a:solidFill>
              <a:schemeClr val="accent2">
                <a:lumMod val="60000"/>
                <a:lumOff val="40000"/>
              </a:schemeClr>
            </a:solidFill>
          </a:ln>
        </p:spPr>
        <p:txBody>
          <a:bodyPr wrap="none" rtlCol="0">
            <a:spAutoFit/>
          </a:bodyPr>
          <a:lstStyle/>
          <a:p>
            <a:r>
              <a:rPr lang="es-ES" i="1" dirty="0">
                <a:effectLst>
                  <a:outerShdw blurRad="38100" dist="38100" dir="2700000" algn="tl">
                    <a:srgbClr val="000000">
                      <a:alpha val="43137"/>
                    </a:srgbClr>
                  </a:outerShdw>
                </a:effectLst>
              </a:rPr>
              <a:t>Motor Prendido (0)</a:t>
            </a:r>
          </a:p>
          <a:p>
            <a:r>
              <a:rPr lang="es-ES" i="1" dirty="0">
                <a:effectLst>
                  <a:outerShdw blurRad="38100" dist="38100" dir="2700000" algn="tl">
                    <a:srgbClr val="000000">
                      <a:alpha val="43137"/>
                    </a:srgbClr>
                  </a:outerShdw>
                </a:effectLst>
              </a:rPr>
              <a:t>            Apagado (1)</a:t>
            </a:r>
            <a:endParaRPr lang="es-AR" i="1" dirty="0">
              <a:effectLst>
                <a:outerShdw blurRad="38100" dist="38100" dir="2700000" algn="tl">
                  <a:srgbClr val="000000">
                    <a:alpha val="43137"/>
                  </a:srgbClr>
                </a:outerShdw>
              </a:effectLst>
            </a:endParaRPr>
          </a:p>
        </p:txBody>
      </p:sp>
      <p:cxnSp>
        <p:nvCxnSpPr>
          <p:cNvPr id="28" name="27 Conector recto de flecha"/>
          <p:cNvCxnSpPr>
            <a:endCxn id="30" idx="1"/>
          </p:cNvCxnSpPr>
          <p:nvPr/>
        </p:nvCxnSpPr>
        <p:spPr>
          <a:xfrm flipV="1">
            <a:off x="7251700" y="3860502"/>
            <a:ext cx="1128357" cy="5289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29 CuadroTexto"/>
          <p:cNvSpPr txBox="1"/>
          <p:nvPr/>
        </p:nvSpPr>
        <p:spPr>
          <a:xfrm>
            <a:off x="8380057" y="3398837"/>
            <a:ext cx="1504001" cy="923330"/>
          </a:xfrm>
          <a:prstGeom prst="rect">
            <a:avLst/>
          </a:prstGeom>
          <a:noFill/>
          <a:ln w="3175">
            <a:solidFill>
              <a:schemeClr val="accent2">
                <a:lumMod val="60000"/>
                <a:lumOff val="40000"/>
              </a:schemeClr>
            </a:solidFill>
          </a:ln>
        </p:spPr>
        <p:txBody>
          <a:bodyPr wrap="none" rtlCol="0">
            <a:spAutoFit/>
          </a:bodyPr>
          <a:lstStyle/>
          <a:p>
            <a:r>
              <a:rPr lang="es-ES" i="1" dirty="0">
                <a:effectLst>
                  <a:outerShdw blurRad="38100" dist="38100" dir="2700000" algn="tl">
                    <a:srgbClr val="000000">
                      <a:alpha val="43137"/>
                    </a:srgbClr>
                  </a:outerShdw>
                </a:effectLst>
              </a:rPr>
              <a:t>Puerta Cabina</a:t>
            </a:r>
          </a:p>
          <a:p>
            <a:r>
              <a:rPr lang="es-ES" i="1" dirty="0">
                <a:effectLst>
                  <a:outerShdw blurRad="38100" dist="38100" dir="2700000" algn="tl">
                    <a:srgbClr val="000000">
                      <a:alpha val="43137"/>
                    </a:srgbClr>
                  </a:outerShdw>
                </a:effectLst>
              </a:rPr>
              <a:t>Abierta (1)</a:t>
            </a:r>
          </a:p>
          <a:p>
            <a:r>
              <a:rPr lang="es-ES" i="1" dirty="0">
                <a:effectLst>
                  <a:outerShdw blurRad="38100" dist="38100" dir="2700000" algn="tl">
                    <a:srgbClr val="000000">
                      <a:alpha val="43137"/>
                    </a:srgbClr>
                  </a:outerShdw>
                </a:effectLst>
              </a:rPr>
              <a:t>Cerrada (0)</a:t>
            </a:r>
            <a:endParaRPr lang="es-AR" i="1" dirty="0">
              <a:effectLst>
                <a:outerShdw blurRad="38100" dist="38100" dir="2700000" algn="tl">
                  <a:srgbClr val="000000">
                    <a:alpha val="43137"/>
                  </a:srgbClr>
                </a:outerShdw>
              </a:effectLst>
            </a:endParaRPr>
          </a:p>
        </p:txBody>
      </p:sp>
      <p:cxnSp>
        <p:nvCxnSpPr>
          <p:cNvPr id="3072" name="3071 Conector recto de flecha"/>
          <p:cNvCxnSpPr>
            <a:stCxn id="14" idx="5"/>
            <a:endCxn id="27" idx="1"/>
          </p:cNvCxnSpPr>
          <p:nvPr/>
        </p:nvCxnSpPr>
        <p:spPr>
          <a:xfrm>
            <a:off x="6531065" y="4584011"/>
            <a:ext cx="1874039" cy="2809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34 CuadroTexto"/>
          <p:cNvSpPr txBox="1"/>
          <p:nvPr/>
        </p:nvSpPr>
        <p:spPr>
          <a:xfrm>
            <a:off x="8441678" y="5303837"/>
            <a:ext cx="2010422" cy="646331"/>
          </a:xfrm>
          <a:prstGeom prst="rect">
            <a:avLst/>
          </a:prstGeom>
          <a:noFill/>
          <a:ln w="3175">
            <a:solidFill>
              <a:schemeClr val="accent2">
                <a:lumMod val="60000"/>
                <a:lumOff val="40000"/>
              </a:schemeClr>
            </a:solidFill>
          </a:ln>
        </p:spPr>
        <p:txBody>
          <a:bodyPr wrap="none" rtlCol="0">
            <a:spAutoFit/>
          </a:bodyPr>
          <a:lstStyle/>
          <a:p>
            <a:r>
              <a:rPr lang="es-ES" i="1" dirty="0">
                <a:effectLst>
                  <a:outerShdw blurRad="38100" dist="38100" dir="2700000" algn="tl">
                    <a:srgbClr val="000000">
                      <a:alpha val="43137"/>
                    </a:srgbClr>
                  </a:outerShdw>
                </a:effectLst>
              </a:rPr>
              <a:t>Dirección del motor</a:t>
            </a:r>
          </a:p>
          <a:p>
            <a:r>
              <a:rPr lang="es-ES" i="1" dirty="0">
                <a:effectLst>
                  <a:outerShdw blurRad="38100" dist="38100" dir="2700000" algn="tl">
                    <a:srgbClr val="000000">
                      <a:alpha val="43137"/>
                    </a:srgbClr>
                  </a:outerShdw>
                </a:effectLst>
              </a:rPr>
              <a:t>Sube (0) Baja (1)</a:t>
            </a:r>
            <a:endParaRPr lang="es-AR" i="1" dirty="0">
              <a:effectLst>
                <a:outerShdw blurRad="38100" dist="38100" dir="2700000" algn="tl">
                  <a:srgbClr val="000000">
                    <a:alpha val="43137"/>
                  </a:srgbClr>
                </a:outerShdw>
              </a:effectLst>
            </a:endParaRPr>
          </a:p>
        </p:txBody>
      </p:sp>
      <p:cxnSp>
        <p:nvCxnSpPr>
          <p:cNvPr id="3076" name="3075 Conector recto de flecha"/>
          <p:cNvCxnSpPr>
            <a:stCxn id="15" idx="4"/>
            <a:endCxn id="35" idx="1"/>
          </p:cNvCxnSpPr>
          <p:nvPr/>
        </p:nvCxnSpPr>
        <p:spPr>
          <a:xfrm>
            <a:off x="5754467" y="4612075"/>
            <a:ext cx="2687211" cy="10149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37 CuadroTexto"/>
          <p:cNvSpPr txBox="1"/>
          <p:nvPr/>
        </p:nvSpPr>
        <p:spPr>
          <a:xfrm>
            <a:off x="8470900" y="6153705"/>
            <a:ext cx="2075248" cy="1200329"/>
          </a:xfrm>
          <a:prstGeom prst="rect">
            <a:avLst/>
          </a:prstGeom>
          <a:noFill/>
          <a:ln w="3175">
            <a:solidFill>
              <a:schemeClr val="accent2">
                <a:lumMod val="60000"/>
                <a:lumOff val="40000"/>
              </a:schemeClr>
            </a:solidFill>
          </a:ln>
        </p:spPr>
        <p:txBody>
          <a:bodyPr wrap="none" rtlCol="0">
            <a:spAutoFit/>
          </a:bodyPr>
          <a:lstStyle/>
          <a:p>
            <a:r>
              <a:rPr lang="es-ES" i="1" dirty="0">
                <a:effectLst>
                  <a:outerShdw blurRad="38100" dist="38100" dir="2700000" algn="tl">
                    <a:srgbClr val="000000">
                      <a:alpha val="43137"/>
                    </a:srgbClr>
                  </a:outerShdw>
                </a:effectLst>
              </a:rPr>
              <a:t>Pulsadores de Pared</a:t>
            </a:r>
          </a:p>
          <a:p>
            <a:r>
              <a:rPr lang="es-ES" i="1" dirty="0">
                <a:effectLst>
                  <a:outerShdw blurRad="38100" dist="38100" dir="2700000" algn="tl">
                    <a:srgbClr val="000000">
                      <a:alpha val="43137"/>
                    </a:srgbClr>
                  </a:outerShdw>
                </a:effectLst>
              </a:rPr>
              <a:t>RB4 (PB)</a:t>
            </a:r>
          </a:p>
          <a:p>
            <a:r>
              <a:rPr lang="es-ES" i="1" dirty="0">
                <a:effectLst>
                  <a:outerShdw blurRad="38100" dist="38100" dir="2700000" algn="tl">
                    <a:srgbClr val="000000">
                      <a:alpha val="43137"/>
                    </a:srgbClr>
                  </a:outerShdw>
                </a:effectLst>
              </a:rPr>
              <a:t>RB5 (1)</a:t>
            </a:r>
          </a:p>
          <a:p>
            <a:r>
              <a:rPr lang="es-ES" i="1" dirty="0">
                <a:effectLst>
                  <a:outerShdw blurRad="38100" dist="38100" dir="2700000" algn="tl">
                    <a:srgbClr val="000000">
                      <a:alpha val="43137"/>
                    </a:srgbClr>
                  </a:outerShdw>
                </a:effectLst>
              </a:rPr>
              <a:t>RB6 (2)</a:t>
            </a:r>
            <a:endParaRPr lang="es-AR" i="1" dirty="0">
              <a:effectLst>
                <a:outerShdw blurRad="38100" dist="38100" dir="2700000" algn="tl">
                  <a:srgbClr val="000000">
                    <a:alpha val="43137"/>
                  </a:srgbClr>
                </a:outerShdw>
              </a:effectLst>
            </a:endParaRPr>
          </a:p>
        </p:txBody>
      </p:sp>
      <p:cxnSp>
        <p:nvCxnSpPr>
          <p:cNvPr id="3078" name="3077 Conector recto"/>
          <p:cNvCxnSpPr>
            <a:stCxn id="13" idx="6"/>
            <a:endCxn id="38" idx="1"/>
          </p:cNvCxnSpPr>
          <p:nvPr/>
        </p:nvCxnSpPr>
        <p:spPr>
          <a:xfrm>
            <a:off x="4584033" y="4516457"/>
            <a:ext cx="3886867" cy="22374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0" name="3079 Conector recto de flecha"/>
          <p:cNvCxnSpPr>
            <a:stCxn id="12" idx="6"/>
            <a:endCxn id="38" idx="1"/>
          </p:cNvCxnSpPr>
          <p:nvPr/>
        </p:nvCxnSpPr>
        <p:spPr>
          <a:xfrm>
            <a:off x="3910359" y="4516457"/>
            <a:ext cx="4560541" cy="223741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82" name="3081 Conector recto de flecha"/>
          <p:cNvCxnSpPr>
            <a:stCxn id="11" idx="4"/>
            <a:endCxn id="38" idx="1"/>
          </p:cNvCxnSpPr>
          <p:nvPr/>
        </p:nvCxnSpPr>
        <p:spPr>
          <a:xfrm>
            <a:off x="2984056" y="4675208"/>
            <a:ext cx="5486844" cy="20786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45 Conector recto de flecha"/>
          <p:cNvCxnSpPr>
            <a:endCxn id="3" idx="1"/>
          </p:cNvCxnSpPr>
          <p:nvPr/>
        </p:nvCxnSpPr>
        <p:spPr>
          <a:xfrm flipV="1">
            <a:off x="7175500" y="2627402"/>
            <a:ext cx="1128357" cy="1196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 name="48 CuadroTexto"/>
          <p:cNvSpPr txBox="1"/>
          <p:nvPr/>
        </p:nvSpPr>
        <p:spPr>
          <a:xfrm>
            <a:off x="8318500" y="1429305"/>
            <a:ext cx="1436612" cy="369332"/>
          </a:xfrm>
          <a:prstGeom prst="rect">
            <a:avLst/>
          </a:prstGeom>
          <a:noFill/>
          <a:ln w="3175">
            <a:solidFill>
              <a:schemeClr val="accent2">
                <a:lumMod val="60000"/>
                <a:lumOff val="40000"/>
              </a:schemeClr>
            </a:solidFill>
          </a:ln>
        </p:spPr>
        <p:txBody>
          <a:bodyPr wrap="none" rtlCol="0">
            <a:spAutoFit/>
          </a:bodyPr>
          <a:lstStyle/>
          <a:p>
            <a:r>
              <a:rPr lang="es-ES" i="1" dirty="0">
                <a:effectLst>
                  <a:outerShdw blurRad="38100" dist="38100" dir="2700000" algn="tl">
                    <a:srgbClr val="000000">
                      <a:alpha val="43137"/>
                    </a:srgbClr>
                  </a:outerShdw>
                </a:effectLst>
              </a:rPr>
              <a:t>Sensor de PB</a:t>
            </a:r>
            <a:endParaRPr lang="es-AR"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6845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solidFill>
                  <a:srgbClr val="FF0000"/>
                </a:solidFill>
              </a:rPr>
              <a:t>Registros a utilizar</a:t>
            </a:r>
          </a:p>
        </p:txBody>
      </p:sp>
      <p:grpSp>
        <p:nvGrpSpPr>
          <p:cNvPr id="3" name="2 Grupo"/>
          <p:cNvGrpSpPr/>
          <p:nvPr/>
        </p:nvGrpSpPr>
        <p:grpSpPr>
          <a:xfrm>
            <a:off x="1473070" y="1694924"/>
            <a:ext cx="7747261" cy="4905958"/>
            <a:chOff x="1259632" y="1537604"/>
            <a:chExt cx="7056784" cy="4450596"/>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37604"/>
              <a:ext cx="7056784" cy="667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450" y="2159150"/>
              <a:ext cx="7032965" cy="382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3 Rectángulo"/>
          <p:cNvSpPr/>
          <p:nvPr/>
        </p:nvSpPr>
        <p:spPr>
          <a:xfrm>
            <a:off x="1388860" y="4256090"/>
            <a:ext cx="8252517" cy="317502"/>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
        <p:nvSpPr>
          <p:cNvPr id="8" name="7 Rectángulo"/>
          <p:cNvSpPr/>
          <p:nvPr/>
        </p:nvSpPr>
        <p:spPr>
          <a:xfrm>
            <a:off x="1388860" y="3621087"/>
            <a:ext cx="8252517" cy="317502"/>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lIns="104296" tIns="52148" rIns="104296" bIns="52148" rtlCol="0" anchor="ctr"/>
          <a:lstStyle/>
          <a:p>
            <a:pPr algn="ctr"/>
            <a:endParaRPr lang="es-AR"/>
          </a:p>
        </p:txBody>
      </p:sp>
    </p:spTree>
    <p:extLst>
      <p:ext uri="{BB962C8B-B14F-4D97-AF65-F5344CB8AC3E}">
        <p14:creationId xmlns:p14="http://schemas.microsoft.com/office/powerpoint/2010/main" val="3566037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Entregables</a:t>
            </a:r>
          </a:p>
        </p:txBody>
      </p:sp>
      <p:sp>
        <p:nvSpPr>
          <p:cNvPr id="4" name="Marcador de contenido 2"/>
          <p:cNvSpPr>
            <a:spLocks noGrp="1"/>
          </p:cNvSpPr>
          <p:nvPr>
            <p:ph idx="1"/>
          </p:nvPr>
        </p:nvSpPr>
        <p:spPr>
          <a:xfrm>
            <a:off x="864663" y="2237092"/>
            <a:ext cx="8735728" cy="3936967"/>
          </a:xfrm>
        </p:spPr>
        <p:txBody>
          <a:bodyPr rtlCol="0">
            <a:normAutofit/>
          </a:bodyPr>
          <a:lstStyle/>
          <a:p>
            <a:pPr marL="0" indent="0" algn="ctr">
              <a:buClr>
                <a:srgbClr val="D24726"/>
              </a:buClr>
              <a:buSzPct val="150000"/>
              <a:buNone/>
              <a:defRPr/>
            </a:pPr>
            <a:r>
              <a:rPr lang="es-AR" sz="2105" b="1" dirty="0">
                <a:effectLst>
                  <a:outerShdw blurRad="38100" dist="38100" dir="2700000" algn="tl">
                    <a:srgbClr val="000000">
                      <a:alpha val="43137"/>
                    </a:srgbClr>
                  </a:outerShdw>
                </a:effectLst>
              </a:rPr>
              <a:t>Para cada sub-ejercicio se debe desarrollar y entregar</a:t>
            </a:r>
          </a:p>
          <a:p>
            <a:pPr marL="0" indent="0" algn="ctr">
              <a:buClr>
                <a:srgbClr val="D24726"/>
              </a:buClr>
              <a:buSzPct val="150000"/>
              <a:buNone/>
              <a:defRPr/>
            </a:pPr>
            <a:endParaRPr lang="es-AR" sz="2105" b="1" dirty="0">
              <a:effectLst>
                <a:outerShdw blurRad="38100" dist="38100" dir="2700000" algn="tl">
                  <a:srgbClr val="000000">
                    <a:alpha val="43137"/>
                  </a:srgbClr>
                </a:outerShdw>
              </a:effectLst>
            </a:endParaRPr>
          </a:p>
          <a:p>
            <a:pPr>
              <a:buClr>
                <a:srgbClr val="D24726"/>
              </a:buClr>
              <a:buSzPct val="150000"/>
              <a:defRPr/>
            </a:pPr>
            <a:r>
              <a:rPr lang="es-AR" sz="2105" dirty="0"/>
              <a:t>Diagrama de flujo</a:t>
            </a:r>
          </a:p>
          <a:p>
            <a:pPr>
              <a:buClr>
                <a:srgbClr val="D24726"/>
              </a:buClr>
              <a:buSzPct val="150000"/>
              <a:defRPr/>
            </a:pPr>
            <a:endParaRPr lang="es-AR" sz="2105" dirty="0"/>
          </a:p>
          <a:p>
            <a:pPr marL="268288" indent="-268288">
              <a:buClr>
                <a:srgbClr val="D24726"/>
              </a:buClr>
              <a:buSzPct val="150000"/>
              <a:defRPr/>
            </a:pPr>
            <a:r>
              <a:rPr lang="es-AR" sz="2105" dirty="0"/>
              <a:t>Proyecto completo en MPLAB</a:t>
            </a:r>
          </a:p>
          <a:p>
            <a:pPr marL="268288" indent="-268288">
              <a:buClr>
                <a:srgbClr val="D24726"/>
              </a:buClr>
              <a:buSzPct val="150000"/>
              <a:defRPr/>
            </a:pPr>
            <a:endParaRPr lang="es-AR" sz="2105" dirty="0"/>
          </a:p>
          <a:p>
            <a:pPr marL="268288" indent="-268288">
              <a:buClr>
                <a:srgbClr val="D24726"/>
              </a:buClr>
              <a:buSzPct val="150000"/>
              <a:defRPr/>
            </a:pPr>
            <a:r>
              <a:rPr lang="es-AR" sz="2105" dirty="0"/>
              <a:t>Opcional: Simulación en </a:t>
            </a:r>
            <a:r>
              <a:rPr lang="es-AR" sz="2105" dirty="0" err="1"/>
              <a:t>Proteus</a:t>
            </a:r>
            <a:r>
              <a:rPr lang="es-AR" sz="2105" dirty="0"/>
              <a:t> </a:t>
            </a:r>
          </a:p>
          <a:p>
            <a:pPr marL="268288" indent="-268288" eaLnBrk="1" fontAlgn="auto" hangingPunct="1">
              <a:buClr>
                <a:srgbClr val="D24726"/>
              </a:buClr>
              <a:buSzPct val="150000"/>
              <a:defRPr/>
            </a:pPr>
            <a:endParaRPr lang="es-AR" sz="2105" dirty="0"/>
          </a:p>
          <a:p>
            <a:pPr marL="268288" indent="-268288" eaLnBrk="1" fontAlgn="auto" hangingPunct="1">
              <a:buClr>
                <a:srgbClr val="D24726"/>
              </a:buClr>
              <a:buSzPct val="150000"/>
              <a:defRPr/>
            </a:pPr>
            <a:r>
              <a:rPr lang="es-AR" sz="2105" dirty="0"/>
              <a:t>Todo esto debe entregarse vía mail como se informa en el documento del trabajo práctico</a:t>
            </a:r>
          </a:p>
        </p:txBody>
      </p:sp>
    </p:spTree>
    <p:extLst>
      <p:ext uri="{BB962C8B-B14F-4D97-AF65-F5344CB8AC3E}">
        <p14:creationId xmlns:p14="http://schemas.microsoft.com/office/powerpoint/2010/main" val="12367001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solidFill>
                  <a:srgbClr val="FF0000"/>
                </a:solidFill>
              </a:rPr>
              <a:t>Programa Ascensor</a:t>
            </a:r>
          </a:p>
        </p:txBody>
      </p:sp>
      <p:sp>
        <p:nvSpPr>
          <p:cNvPr id="3" name="2 Rectángulo"/>
          <p:cNvSpPr/>
          <p:nvPr/>
        </p:nvSpPr>
        <p:spPr>
          <a:xfrm>
            <a:off x="241300" y="1493837"/>
            <a:ext cx="9448800" cy="3908762"/>
          </a:xfrm>
          <a:prstGeom prst="rect">
            <a:avLst/>
          </a:prstGeom>
        </p:spPr>
        <p:txBody>
          <a:bodyPr wrap="square">
            <a:spAutoFit/>
          </a:bodyPr>
          <a:lstStyle/>
          <a:p>
            <a:r>
              <a:rPr lang="es-ES" sz="1600" b="1" cap="all" dirty="0">
                <a:effectLst>
                  <a:reflection blurRad="12700" stA="28000" endPos="45000" dist="1003" dir="5400000" sy="-100000" algn="bl"/>
                </a:effectLst>
              </a:rPr>
              <a:t>;*************************************************************</a:t>
            </a:r>
            <a:endParaRPr lang="es-AR" sz="1600" dirty="0"/>
          </a:p>
          <a:p>
            <a:r>
              <a:rPr lang="es-ES" sz="1600" b="1" cap="all" dirty="0">
                <a:effectLst>
                  <a:reflection blurRad="12700" stA="28000" endPos="45000" dist="1003" dir="5400000" sy="-100000" algn="bl"/>
                </a:effectLst>
              </a:rPr>
              <a:t>;* DECLARACIONES DE PROCESADOR, VARIABLES y CONFIGURACION</a:t>
            </a:r>
            <a:endParaRPr lang="es-AR" sz="1600" dirty="0"/>
          </a:p>
          <a:p>
            <a:r>
              <a:rPr lang="es-ES" sz="1600" b="1" cap="all" dirty="0">
                <a:effectLst>
                  <a:reflection blurRad="12700" stA="28000" endPos="45000" dist="1003" dir="5400000" sy="-100000" algn="bl"/>
                </a:effectLst>
              </a:rPr>
              <a:t>;*************************************************************</a:t>
            </a:r>
            <a:endParaRPr lang="es-AR" sz="1600" dirty="0"/>
          </a:p>
          <a:p>
            <a:r>
              <a:rPr lang="es-ES" sz="2000" b="1" dirty="0">
                <a:solidFill>
                  <a:srgbClr val="C00000"/>
                </a:solidFill>
                <a:effectLst>
                  <a:outerShdw blurRad="38100" dist="38100" dir="2700000" algn="tl">
                    <a:srgbClr val="000000">
                      <a:alpha val="43137"/>
                    </a:srgbClr>
                  </a:outerShdw>
                </a:effectLst>
              </a:rPr>
              <a:t>#</a:t>
            </a:r>
            <a:r>
              <a:rPr lang="es-ES" sz="2000" b="1" dirty="0" err="1">
                <a:solidFill>
                  <a:srgbClr val="C00000"/>
                </a:solidFill>
                <a:effectLst>
                  <a:outerShdw blurRad="38100" dist="38100" dir="2700000" algn="tl">
                    <a:srgbClr val="000000">
                      <a:alpha val="43137"/>
                    </a:srgbClr>
                  </a:outerShdw>
                </a:effectLst>
              </a:rPr>
              <a:t>include</a:t>
            </a:r>
            <a:r>
              <a:rPr lang="es-ES" sz="2000" b="1" dirty="0">
                <a:solidFill>
                  <a:srgbClr val="C00000"/>
                </a:solidFill>
                <a:effectLst>
                  <a:outerShdw blurRad="38100" dist="38100" dir="2700000" algn="tl">
                    <a:srgbClr val="000000">
                      <a:alpha val="43137"/>
                    </a:srgbClr>
                  </a:outerShdw>
                </a:effectLst>
              </a:rPr>
              <a:t>&lt;p16f628a.inc&gt;</a:t>
            </a:r>
            <a:r>
              <a:rPr lang="es-ES" sz="1600" dirty="0"/>
              <a:t>		</a:t>
            </a:r>
            <a:r>
              <a:rPr lang="es-ES" sz="1600" dirty="0">
                <a:effectLst>
                  <a:outerShdw blurRad="50800" dist="38100" algn="l">
                    <a:srgbClr val="000000">
                      <a:alpha val="40000"/>
                    </a:srgbClr>
                  </a:outerShdw>
                </a:effectLst>
              </a:rPr>
              <a:t>; Archivo de reconocimiento de </a:t>
            </a:r>
            <a:r>
              <a:rPr lang="es-AR" sz="1600" dirty="0">
                <a:effectLst>
                  <a:outerShdw blurRad="50800" dist="38100" algn="l">
                    <a:srgbClr val="000000">
                      <a:alpha val="40000"/>
                    </a:srgbClr>
                  </a:outerShdw>
                </a:effectLst>
              </a:rPr>
              <a:t>registros especiales y sus bits.</a:t>
            </a:r>
          </a:p>
          <a:p>
            <a:r>
              <a:rPr lang="es-ES" sz="1600" dirty="0"/>
              <a:t>Piso		</a:t>
            </a:r>
            <a:r>
              <a:rPr lang="es-ES" sz="1600" dirty="0" err="1"/>
              <a:t>equ</a:t>
            </a:r>
            <a:r>
              <a:rPr lang="es-ES" sz="1600" dirty="0"/>
              <a:t>	0x20	</a:t>
            </a:r>
            <a:r>
              <a:rPr lang="es-ES" sz="1600" dirty="0">
                <a:effectLst>
                  <a:outerShdw blurRad="50800" dist="38100" algn="l">
                    <a:srgbClr val="000000">
                      <a:alpha val="40000"/>
                    </a:srgbClr>
                  </a:outerShdw>
                </a:effectLst>
              </a:rPr>
              <a:t>; Declaración de registro para la ubicación de la cabina</a:t>
            </a:r>
            <a:endParaRPr lang="es-AR" sz="1600" dirty="0">
              <a:effectLst>
                <a:outerShdw blurRad="50800" dist="38100" algn="l">
                  <a:srgbClr val="000000">
                    <a:alpha val="40000"/>
                  </a:srgbClr>
                </a:outerShdw>
              </a:effectLst>
            </a:endParaRPr>
          </a:p>
          <a:p>
            <a:r>
              <a:rPr lang="es-ES" sz="1600" dirty="0"/>
              <a:t>Cabina		</a:t>
            </a:r>
            <a:r>
              <a:rPr lang="es-ES" sz="1600" dirty="0" err="1"/>
              <a:t>equ</a:t>
            </a:r>
            <a:r>
              <a:rPr lang="es-ES" sz="1600" dirty="0"/>
              <a:t>	0x21	</a:t>
            </a:r>
            <a:r>
              <a:rPr lang="es-ES" sz="1600" dirty="0">
                <a:effectLst>
                  <a:outerShdw blurRad="50800" dist="38100" algn="l">
                    <a:srgbClr val="000000">
                      <a:alpha val="40000"/>
                    </a:srgbClr>
                  </a:outerShdw>
                </a:effectLst>
              </a:rPr>
              <a:t>; Declaración de registro para ubicación de la cabina </a:t>
            </a:r>
            <a:endParaRPr lang="es-AR" sz="1600" dirty="0">
              <a:effectLst>
                <a:outerShdw blurRad="50800" dist="38100" algn="l">
                  <a:srgbClr val="000000">
                    <a:alpha val="40000"/>
                  </a:srgbClr>
                </a:outerShdw>
              </a:effectLst>
            </a:endParaRPr>
          </a:p>
          <a:p>
            <a:r>
              <a:rPr lang="en-US" sz="1600" dirty="0" err="1"/>
              <a:t>intmem</a:t>
            </a:r>
            <a:r>
              <a:rPr lang="en-US" sz="1600" dirty="0"/>
              <a:t>		</a:t>
            </a:r>
            <a:r>
              <a:rPr lang="en-US" sz="1600" dirty="0" err="1"/>
              <a:t>equ</a:t>
            </a:r>
            <a:r>
              <a:rPr lang="en-US" sz="1600" dirty="0"/>
              <a:t>	0x70	; </a:t>
            </a:r>
            <a:r>
              <a:rPr lang="es-ES" sz="1600" dirty="0">
                <a:effectLst>
                  <a:outerShdw blurRad="50800" dist="38100" algn="l">
                    <a:srgbClr val="000000">
                      <a:alpha val="40000"/>
                    </a:srgbClr>
                  </a:outerShdw>
                </a:effectLst>
              </a:rPr>
              <a:t>Declaración de registro para estado actual del motor y dirección</a:t>
            </a:r>
            <a:endParaRPr lang="es-AR" sz="1600" dirty="0"/>
          </a:p>
          <a:p>
            <a:r>
              <a:rPr lang="en-US" sz="1600" dirty="0"/>
              <a:t> </a:t>
            </a:r>
            <a:endParaRPr lang="es-AR" sz="1600" dirty="0"/>
          </a:p>
          <a:p>
            <a:r>
              <a:rPr lang="en-US" sz="1600" dirty="0"/>
              <a:t>	</a:t>
            </a:r>
            <a:r>
              <a:rPr lang="es-ES" sz="1600" dirty="0"/>
              <a:t>__</a:t>
            </a:r>
            <a:r>
              <a:rPr lang="es-ES" sz="1600" dirty="0" err="1"/>
              <a:t>config</a:t>
            </a:r>
            <a:r>
              <a:rPr lang="es-ES" sz="1600" dirty="0"/>
              <a:t>	</a:t>
            </a:r>
            <a:r>
              <a:rPr lang="es-ES" sz="2000" b="1" dirty="0">
                <a:solidFill>
                  <a:srgbClr val="C00000"/>
                </a:solidFill>
                <a:effectLst>
                  <a:outerShdw blurRad="38100" dist="38100" dir="2700000" algn="tl">
                    <a:srgbClr val="000000">
                      <a:alpha val="43137"/>
                    </a:srgbClr>
                  </a:outerShdw>
                </a:effectLst>
              </a:rPr>
              <a:t>3f10</a:t>
            </a:r>
            <a:r>
              <a:rPr lang="es-ES" sz="1600" dirty="0"/>
              <a:t>		</a:t>
            </a:r>
            <a:r>
              <a:rPr lang="es-ES" sz="1600" dirty="0">
                <a:effectLst>
                  <a:outerShdw blurRad="50800" dist="38100" algn="l">
                    <a:srgbClr val="000000">
                      <a:alpha val="40000"/>
                    </a:srgbClr>
                  </a:outerShdw>
                </a:effectLst>
              </a:rPr>
              <a:t>; Oscilador INTRA I/O</a:t>
            </a:r>
            <a:endParaRPr lang="es-AR" sz="1600" dirty="0"/>
          </a:p>
          <a:p>
            <a:r>
              <a:rPr lang="es-ES" sz="1600" dirty="0">
                <a:effectLst>
                  <a:outerShdw blurRad="50800" dist="38100" algn="l">
                    <a:srgbClr val="000000">
                      <a:alpha val="40000"/>
                    </a:srgbClr>
                  </a:outerShdw>
                </a:effectLst>
              </a:rPr>
              <a:t>				; </a:t>
            </a:r>
            <a:r>
              <a:rPr lang="es-ES" sz="1600" dirty="0" err="1">
                <a:effectLst>
                  <a:outerShdw blurRad="50800" dist="38100" algn="l">
                    <a:srgbClr val="000000">
                      <a:alpha val="40000"/>
                    </a:srgbClr>
                  </a:outerShdw>
                </a:effectLst>
              </a:rPr>
              <a:t>Watchdog</a:t>
            </a:r>
            <a:r>
              <a:rPr lang="es-ES" sz="1600" dirty="0">
                <a:effectLst>
                  <a:outerShdw blurRad="50800" dist="38100" algn="l">
                    <a:srgbClr val="000000">
                      <a:alpha val="40000"/>
                    </a:srgbClr>
                  </a:outerShdw>
                </a:effectLst>
              </a:rPr>
              <a:t> OFF</a:t>
            </a:r>
            <a:endParaRPr lang="es-AR" sz="1600" dirty="0"/>
          </a:p>
          <a:p>
            <a:r>
              <a:rPr lang="es-ES" sz="1600" dirty="0">
                <a:effectLst>
                  <a:outerShdw blurRad="50800" dist="38100" algn="l">
                    <a:srgbClr val="000000">
                      <a:alpha val="40000"/>
                    </a:srgbClr>
                  </a:outerShdw>
                </a:effectLst>
              </a:rPr>
              <a:t>				; </a:t>
            </a:r>
            <a:r>
              <a:rPr lang="es-ES" sz="1600" dirty="0" err="1">
                <a:effectLst>
                  <a:outerShdw blurRad="50800" dist="38100" algn="l">
                    <a:srgbClr val="000000">
                      <a:alpha val="40000"/>
                    </a:srgbClr>
                  </a:outerShdw>
                </a:effectLst>
              </a:rPr>
              <a:t>Power</a:t>
            </a:r>
            <a:r>
              <a:rPr lang="es-ES" sz="1600" dirty="0">
                <a:effectLst>
                  <a:outerShdw blurRad="50800" dist="38100" algn="l">
                    <a:srgbClr val="000000">
                      <a:alpha val="40000"/>
                    </a:srgbClr>
                  </a:outerShdw>
                </a:effectLst>
              </a:rPr>
              <a:t> Up TIM ON</a:t>
            </a:r>
            <a:endParaRPr lang="es-AR" sz="1600" dirty="0"/>
          </a:p>
          <a:p>
            <a:r>
              <a:rPr lang="es-ES" sz="1600" dirty="0">
                <a:effectLst>
                  <a:outerShdw blurRad="50800" dist="38100" algn="l">
                    <a:srgbClr val="000000">
                      <a:alpha val="40000"/>
                    </a:srgbClr>
                  </a:outerShdw>
                </a:effectLst>
              </a:rPr>
              <a:t>				; Master Clear DISABLE</a:t>
            </a:r>
            <a:endParaRPr lang="es-AR" sz="1600" dirty="0"/>
          </a:p>
          <a:p>
            <a:r>
              <a:rPr lang="es-ES" sz="1600" dirty="0">
                <a:effectLst>
                  <a:outerShdw blurRad="50800" dist="38100" algn="l">
                    <a:srgbClr val="000000">
                      <a:alpha val="40000"/>
                    </a:srgbClr>
                  </a:outerShdw>
                </a:effectLst>
              </a:rPr>
              <a:t>				; Brown </a:t>
            </a:r>
            <a:r>
              <a:rPr lang="es-ES" sz="1600" dirty="0" err="1">
                <a:effectLst>
                  <a:outerShdw blurRad="50800" dist="38100" algn="l">
                    <a:srgbClr val="000000">
                      <a:alpha val="40000"/>
                    </a:srgbClr>
                  </a:outerShdw>
                </a:effectLst>
              </a:rPr>
              <a:t>Out</a:t>
            </a:r>
            <a:r>
              <a:rPr lang="es-ES" sz="1600" dirty="0">
                <a:effectLst>
                  <a:outerShdw blurRad="50800" dist="38100" algn="l">
                    <a:srgbClr val="000000">
                      <a:alpha val="40000"/>
                    </a:srgbClr>
                  </a:outerShdw>
                </a:effectLst>
              </a:rPr>
              <a:t> DISABLE</a:t>
            </a:r>
            <a:endParaRPr lang="es-AR" sz="1600" dirty="0"/>
          </a:p>
          <a:p>
            <a:r>
              <a:rPr lang="es-ES" sz="1600" dirty="0">
                <a:effectLst>
                  <a:outerShdw blurRad="50800" dist="38100" algn="l">
                    <a:srgbClr val="000000">
                      <a:alpha val="40000"/>
                    </a:srgbClr>
                  </a:outerShdw>
                </a:effectLst>
              </a:rPr>
              <a:t>				; Data </a:t>
            </a:r>
            <a:r>
              <a:rPr lang="es-ES" sz="1600" dirty="0" err="1">
                <a:effectLst>
                  <a:outerShdw blurRad="50800" dist="38100" algn="l">
                    <a:srgbClr val="000000">
                      <a:alpha val="40000"/>
                    </a:srgbClr>
                  </a:outerShdw>
                </a:effectLst>
              </a:rPr>
              <a:t>Read</a:t>
            </a:r>
            <a:r>
              <a:rPr lang="es-ES" sz="1600" dirty="0">
                <a:effectLst>
                  <a:outerShdw blurRad="50800" dist="38100" algn="l">
                    <a:srgbClr val="000000">
                      <a:alpha val="40000"/>
                    </a:srgbClr>
                  </a:outerShdw>
                </a:effectLst>
              </a:rPr>
              <a:t> DISABLE Protege datos NO CAMBIAR NUNCA</a:t>
            </a:r>
            <a:endParaRPr lang="es-AR" sz="1600" dirty="0"/>
          </a:p>
          <a:p>
            <a:r>
              <a:rPr lang="es-ES" sz="1600" dirty="0">
                <a:effectLst>
                  <a:outerShdw blurRad="50800" dist="38100" algn="l">
                    <a:srgbClr val="000000">
                      <a:alpha val="40000"/>
                    </a:srgbClr>
                  </a:outerShdw>
                </a:effectLst>
              </a:rPr>
              <a:t>				; </a:t>
            </a:r>
            <a:r>
              <a:rPr lang="es-ES" sz="1600" dirty="0" err="1">
                <a:effectLst>
                  <a:outerShdw blurRad="50800" dist="38100" algn="l">
                    <a:srgbClr val="000000">
                      <a:alpha val="40000"/>
                    </a:srgbClr>
                  </a:outerShdw>
                </a:effectLst>
              </a:rPr>
              <a:t>Code</a:t>
            </a:r>
            <a:r>
              <a:rPr lang="es-ES" sz="1600" dirty="0">
                <a:effectLst>
                  <a:outerShdw blurRad="50800" dist="38100" algn="l">
                    <a:srgbClr val="000000">
                      <a:alpha val="40000"/>
                    </a:srgbClr>
                  </a:outerShdw>
                </a:effectLst>
              </a:rPr>
              <a:t> </a:t>
            </a:r>
            <a:r>
              <a:rPr lang="es-ES" sz="1600" dirty="0" err="1">
                <a:effectLst>
                  <a:outerShdw blurRad="50800" dist="38100" algn="l">
                    <a:srgbClr val="000000">
                      <a:alpha val="40000"/>
                    </a:srgbClr>
                  </a:outerShdw>
                </a:effectLst>
              </a:rPr>
              <a:t>Protect</a:t>
            </a:r>
            <a:r>
              <a:rPr lang="es-ES" sz="1600" dirty="0">
                <a:effectLst>
                  <a:outerShdw blurRad="50800" dist="38100" algn="l">
                    <a:srgbClr val="000000">
                      <a:alpha val="40000"/>
                    </a:srgbClr>
                  </a:outerShdw>
                </a:effectLst>
              </a:rPr>
              <a:t> OFF Protege datos NO CAMBIAR NUNCA</a:t>
            </a:r>
            <a:endParaRPr lang="es-AR" sz="1600" dirty="0"/>
          </a:p>
        </p:txBody>
      </p:sp>
    </p:spTree>
    <p:extLst>
      <p:ext uri="{BB962C8B-B14F-4D97-AF65-F5344CB8AC3E}">
        <p14:creationId xmlns:p14="http://schemas.microsoft.com/office/powerpoint/2010/main" val="13166085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a:spLocks noGrp="1"/>
          </p:cNvSpPr>
          <p:nvPr>
            <p:ph type="title"/>
          </p:nvPr>
        </p:nvSpPr>
        <p:spPr>
          <a:xfrm>
            <a:off x="534670" y="143986"/>
            <a:ext cx="9624060" cy="460832"/>
          </a:xfrm>
        </p:spPr>
        <p:txBody>
          <a:bodyPr>
            <a:normAutofit fontScale="90000"/>
          </a:bodyPr>
          <a:lstStyle/>
          <a:p>
            <a:r>
              <a:rPr lang="es-AR" dirty="0">
                <a:solidFill>
                  <a:srgbClr val="FF0000"/>
                </a:solidFill>
              </a:rPr>
              <a:t>Programa Ascensor</a:t>
            </a:r>
          </a:p>
        </p:txBody>
      </p:sp>
      <p:sp>
        <p:nvSpPr>
          <p:cNvPr id="2" name="1 Rectángulo"/>
          <p:cNvSpPr/>
          <p:nvPr/>
        </p:nvSpPr>
        <p:spPr>
          <a:xfrm>
            <a:off x="622300" y="960437"/>
            <a:ext cx="9906000" cy="5755422"/>
          </a:xfrm>
          <a:prstGeom prst="rect">
            <a:avLst/>
          </a:prstGeom>
        </p:spPr>
        <p:txBody>
          <a:bodyPr wrap="square">
            <a:spAutoFit/>
          </a:bodyPr>
          <a:lstStyle/>
          <a:p>
            <a:r>
              <a:rPr lang="es-ES" sz="1600" b="1" cap="all" dirty="0">
                <a:effectLst>
                  <a:reflection blurRad="12700" stA="28000" endPos="45000" dist="1003" dir="5400000" sy="-100000" algn="bl"/>
                </a:effectLst>
              </a:rPr>
              <a:t>;*************************************************************</a:t>
            </a:r>
            <a:endParaRPr lang="es-AR" sz="1600" dirty="0"/>
          </a:p>
          <a:p>
            <a:r>
              <a:rPr lang="es-ES" sz="1600" b="1" cap="all" dirty="0">
                <a:effectLst>
                  <a:reflection blurRad="12700" stA="28000" endPos="45000" dist="1003" dir="5400000" sy="-100000" algn="bl"/>
                </a:effectLst>
              </a:rPr>
              <a:t>;* INICIO DEL PROGRAMA</a:t>
            </a:r>
            <a:endParaRPr lang="es-AR" sz="1600" dirty="0"/>
          </a:p>
          <a:p>
            <a:r>
              <a:rPr lang="es-ES" sz="1600" b="1" cap="all" dirty="0">
                <a:effectLst>
                  <a:reflection blurRad="12700" stA="28000" endPos="45000" dist="1003" dir="5400000" sy="-100000" algn="bl"/>
                </a:effectLst>
              </a:rPr>
              <a:t>;*************************************************************</a:t>
            </a:r>
            <a:endParaRPr lang="es-AR" sz="1600" dirty="0"/>
          </a:p>
          <a:p>
            <a:r>
              <a:rPr lang="es-ES" sz="1600" dirty="0"/>
              <a:t>		</a:t>
            </a:r>
            <a:r>
              <a:rPr lang="es-ES" sz="1600" dirty="0" err="1"/>
              <a:t>org</a:t>
            </a:r>
            <a:r>
              <a:rPr lang="es-ES" sz="1600" dirty="0"/>
              <a:t>	0x05</a:t>
            </a:r>
            <a:endParaRPr lang="es-AR" sz="1600" dirty="0"/>
          </a:p>
          <a:p>
            <a:r>
              <a:rPr lang="es-ES" sz="1600" dirty="0"/>
              <a:t>		</a:t>
            </a:r>
            <a:r>
              <a:rPr lang="es-ES" sz="1600" dirty="0" err="1"/>
              <a:t>goto</a:t>
            </a:r>
            <a:r>
              <a:rPr lang="es-ES" sz="1600" dirty="0"/>
              <a:t>	inicio</a:t>
            </a:r>
            <a:endParaRPr lang="es-AR" sz="1600" dirty="0"/>
          </a:p>
          <a:p>
            <a:r>
              <a:rPr lang="es-ES" b="1" dirty="0">
                <a:solidFill>
                  <a:srgbClr val="FF0000"/>
                </a:solidFill>
              </a:rPr>
              <a:t>inicio</a:t>
            </a:r>
            <a:r>
              <a:rPr lang="es-ES" sz="1600" dirty="0"/>
              <a:t>		</a:t>
            </a:r>
            <a:r>
              <a:rPr lang="es-ES" sz="1600" dirty="0" err="1"/>
              <a:t>clrf</a:t>
            </a:r>
            <a:r>
              <a:rPr lang="es-ES" sz="1600" dirty="0"/>
              <a:t>	porta		</a:t>
            </a:r>
            <a:r>
              <a:rPr lang="es-ES" sz="1600" dirty="0">
                <a:effectLst>
                  <a:outerShdw blurRad="50800" dist="38100" algn="l">
                    <a:srgbClr val="000000">
                      <a:alpha val="40000"/>
                    </a:srgbClr>
                  </a:outerShdw>
                </a:effectLst>
              </a:rPr>
              <a:t>;Borra registros del porta</a:t>
            </a:r>
            <a:endParaRPr lang="es-AR" sz="1600" dirty="0"/>
          </a:p>
          <a:p>
            <a:r>
              <a:rPr lang="es-ES" sz="1600" dirty="0">
                <a:effectLst>
                  <a:outerShdw blurRad="50800" dist="38100" algn="l">
                    <a:srgbClr val="000000">
                      <a:alpha val="40000"/>
                    </a:srgbClr>
                  </a:outerShdw>
                </a:effectLst>
              </a:rPr>
              <a:t>					;RA4= Sensor PB (0= PB; 1= No llegó)</a:t>
            </a:r>
            <a:endParaRPr lang="es-AR" sz="1600" dirty="0"/>
          </a:p>
          <a:p>
            <a:r>
              <a:rPr lang="es-ES" sz="1600" dirty="0">
                <a:effectLst>
                  <a:outerShdw blurRad="50800" dist="38100" algn="l">
                    <a:srgbClr val="000000">
                      <a:alpha val="40000"/>
                    </a:srgbClr>
                  </a:outerShdw>
                </a:effectLst>
              </a:rPr>
              <a:t>					;RA3= Puerta Cabina Abierta (1) Cerrada (0)</a:t>
            </a:r>
            <a:endParaRPr lang="es-AR" sz="1600" dirty="0"/>
          </a:p>
          <a:p>
            <a:r>
              <a:rPr lang="es-ES" sz="1600" dirty="0">
                <a:effectLst>
                  <a:outerShdw blurRad="50800" dist="38100" algn="l">
                    <a:srgbClr val="000000">
                      <a:alpha val="40000"/>
                    </a:srgbClr>
                  </a:outerShdw>
                </a:effectLst>
              </a:rPr>
              <a:t>					;RA2= Posición Cabina 2°</a:t>
            </a:r>
            <a:endParaRPr lang="es-AR" sz="1600" dirty="0"/>
          </a:p>
          <a:p>
            <a:r>
              <a:rPr lang="es-ES" sz="1600" dirty="0">
                <a:effectLst>
                  <a:outerShdw blurRad="50800" dist="38100" algn="l">
                    <a:srgbClr val="000000">
                      <a:alpha val="40000"/>
                    </a:srgbClr>
                  </a:outerShdw>
                </a:effectLst>
              </a:rPr>
              <a:t>					;RA1= Posición Cabina 1°</a:t>
            </a:r>
            <a:endParaRPr lang="es-AR" sz="1600" dirty="0"/>
          </a:p>
          <a:p>
            <a:r>
              <a:rPr lang="es-ES" sz="1600" dirty="0">
                <a:effectLst>
                  <a:outerShdw blurRad="50800" dist="38100" algn="l">
                    <a:srgbClr val="000000">
                      <a:alpha val="40000"/>
                    </a:srgbClr>
                  </a:outerShdw>
                </a:effectLst>
              </a:rPr>
              <a:t>					;RA0= Posición Cabina PB</a:t>
            </a:r>
            <a:endParaRPr lang="es-AR" sz="1600" dirty="0"/>
          </a:p>
          <a:p>
            <a:r>
              <a:rPr lang="es-ES" sz="1600" dirty="0"/>
              <a:t>		</a:t>
            </a:r>
            <a:r>
              <a:rPr lang="es-ES" sz="1600" dirty="0" err="1"/>
              <a:t>movfw</a:t>
            </a:r>
            <a:r>
              <a:rPr lang="es-ES" sz="1600" dirty="0"/>
              <a:t>	</a:t>
            </a:r>
            <a:r>
              <a:rPr lang="es-ES" sz="1600" dirty="0" err="1"/>
              <a:t>portb</a:t>
            </a:r>
            <a:r>
              <a:rPr lang="es-ES" sz="1600" dirty="0"/>
              <a:t>		;</a:t>
            </a:r>
            <a:r>
              <a:rPr lang="es-ES" sz="1600" dirty="0">
                <a:effectLst>
                  <a:outerShdw blurRad="50800" dist="38100" algn="l">
                    <a:srgbClr val="000000">
                      <a:alpha val="40000"/>
                    </a:srgbClr>
                  </a:outerShdw>
                </a:effectLst>
              </a:rPr>
              <a:t>Mueve el contenido del </a:t>
            </a:r>
            <a:r>
              <a:rPr lang="es-ES" sz="1600" dirty="0" err="1">
                <a:effectLst>
                  <a:outerShdw blurRad="50800" dist="38100" algn="l">
                    <a:srgbClr val="000000">
                      <a:alpha val="40000"/>
                    </a:srgbClr>
                  </a:outerShdw>
                </a:effectLst>
              </a:rPr>
              <a:t>portb</a:t>
            </a:r>
            <a:r>
              <a:rPr lang="es-ES" sz="1600" dirty="0">
                <a:effectLst>
                  <a:outerShdw blurRad="50800" dist="38100" algn="l">
                    <a:srgbClr val="000000">
                      <a:alpha val="40000"/>
                    </a:srgbClr>
                  </a:outerShdw>
                </a:effectLst>
              </a:rPr>
              <a:t> a W</a:t>
            </a:r>
            <a:endParaRPr lang="es-AR" sz="1600" dirty="0"/>
          </a:p>
          <a:p>
            <a:r>
              <a:rPr lang="es-ES" sz="1600" dirty="0">
                <a:effectLst>
                  <a:outerShdw blurRad="50800" dist="38100" algn="l">
                    <a:srgbClr val="000000">
                      <a:alpha val="40000"/>
                    </a:srgbClr>
                  </a:outerShdw>
                </a:effectLst>
              </a:rPr>
              <a:t>					;RB7= Posible Interrupción Por Cambio en Pulsadores de</a:t>
            </a:r>
            <a:endParaRPr lang="es-AR" sz="1600" dirty="0"/>
          </a:p>
          <a:p>
            <a:r>
              <a:rPr lang="es-ES" sz="1600" dirty="0">
                <a:effectLst>
                  <a:outerShdw blurRad="50800" dist="38100" algn="l">
                    <a:srgbClr val="000000">
                      <a:alpha val="40000"/>
                    </a:srgbClr>
                  </a:outerShdw>
                </a:effectLst>
              </a:rPr>
              <a:t>					;Cabina (No se usa)</a:t>
            </a:r>
            <a:endParaRPr lang="es-AR" sz="1600" dirty="0"/>
          </a:p>
          <a:p>
            <a:r>
              <a:rPr lang="es-ES" sz="1600" dirty="0">
                <a:effectLst>
                  <a:outerShdw blurRad="50800" dist="38100" algn="l">
                    <a:srgbClr val="000000">
                      <a:alpha val="40000"/>
                    </a:srgbClr>
                  </a:outerShdw>
                </a:effectLst>
              </a:rPr>
              <a:t>					;RB6= Pulsador 2°</a:t>
            </a:r>
            <a:endParaRPr lang="es-AR" sz="1600" dirty="0"/>
          </a:p>
          <a:p>
            <a:r>
              <a:rPr lang="es-ES" sz="1600" dirty="0">
                <a:effectLst>
                  <a:outerShdw blurRad="50800" dist="38100" algn="l">
                    <a:srgbClr val="000000">
                      <a:alpha val="40000"/>
                    </a:srgbClr>
                  </a:outerShdw>
                </a:effectLst>
              </a:rPr>
              <a:t>					;RB5= Pulsador 1°</a:t>
            </a:r>
            <a:endParaRPr lang="es-AR" sz="1600" dirty="0"/>
          </a:p>
          <a:p>
            <a:r>
              <a:rPr lang="es-ES" sz="1600" dirty="0">
                <a:effectLst>
                  <a:outerShdw blurRad="50800" dist="38100" algn="l">
                    <a:srgbClr val="000000">
                      <a:alpha val="40000"/>
                    </a:srgbClr>
                  </a:outerShdw>
                </a:effectLst>
              </a:rPr>
              <a:t>					;RB4= Pulsador PB</a:t>
            </a:r>
            <a:endParaRPr lang="es-AR" sz="1600" dirty="0"/>
          </a:p>
          <a:p>
            <a:r>
              <a:rPr lang="es-ES" sz="1600" dirty="0">
                <a:effectLst>
                  <a:outerShdw blurRad="50800" dist="38100" algn="l">
                    <a:srgbClr val="000000">
                      <a:alpha val="40000"/>
                    </a:srgbClr>
                  </a:outerShdw>
                </a:effectLst>
              </a:rPr>
              <a:t>					;RB3= No se usa Futuro Motor Paso a Paso</a:t>
            </a:r>
            <a:endParaRPr lang="es-AR" sz="1600" dirty="0"/>
          </a:p>
          <a:p>
            <a:r>
              <a:rPr lang="es-ES" sz="1600" dirty="0">
                <a:effectLst>
                  <a:outerShdw blurRad="50800" dist="38100" algn="l">
                    <a:srgbClr val="000000">
                      <a:alpha val="40000"/>
                    </a:srgbClr>
                  </a:outerShdw>
                </a:effectLst>
              </a:rPr>
              <a:t>					;RB2= Dirección de motor baja (1) sube (0)</a:t>
            </a:r>
            <a:endParaRPr lang="es-AR" sz="1600" dirty="0"/>
          </a:p>
          <a:p>
            <a:r>
              <a:rPr lang="es-ES" sz="1600" dirty="0">
                <a:effectLst>
                  <a:outerShdw blurRad="50800" dist="38100" algn="l">
                    <a:srgbClr val="000000">
                      <a:alpha val="40000"/>
                    </a:srgbClr>
                  </a:outerShdw>
                </a:effectLst>
              </a:rPr>
              <a:t>					;RB1= Prende (0) / Apaga el motor (1)</a:t>
            </a:r>
            <a:endParaRPr lang="es-AR" sz="1600" dirty="0"/>
          </a:p>
          <a:p>
            <a:r>
              <a:rPr lang="es-ES" sz="1600" dirty="0">
                <a:effectLst>
                  <a:outerShdw blurRad="50800" dist="38100" algn="l">
                    <a:srgbClr val="000000">
                      <a:alpha val="40000"/>
                    </a:srgbClr>
                  </a:outerShdw>
                </a:effectLst>
              </a:rPr>
              <a:t>					;RB0= Interrupción </a:t>
            </a:r>
            <a:r>
              <a:rPr lang="es-ES" sz="1600" dirty="0" err="1">
                <a:effectLst>
                  <a:outerShdw blurRad="50800" dist="38100" algn="l">
                    <a:srgbClr val="000000">
                      <a:alpha val="40000"/>
                    </a:srgbClr>
                  </a:outerShdw>
                </a:effectLst>
              </a:rPr>
              <a:t>Posic</a:t>
            </a:r>
            <a:r>
              <a:rPr lang="es-ES" sz="1600" dirty="0">
                <a:effectLst>
                  <a:outerShdw blurRad="50800" dist="38100" algn="l">
                    <a:srgbClr val="000000">
                      <a:alpha val="40000"/>
                    </a:srgbClr>
                  </a:outerShdw>
                </a:effectLst>
              </a:rPr>
              <a:t>. Cabina / Puerta abierta (NO SE USA)</a:t>
            </a:r>
            <a:endParaRPr lang="es-AR" sz="1600" dirty="0"/>
          </a:p>
          <a:p>
            <a:r>
              <a:rPr lang="es-ES" sz="1600" dirty="0"/>
              <a:t>		</a:t>
            </a:r>
            <a:r>
              <a:rPr lang="es-ES" sz="1600" dirty="0" err="1"/>
              <a:t>clrw</a:t>
            </a:r>
            <a:r>
              <a:rPr lang="es-ES" sz="1600" dirty="0"/>
              <a:t>			</a:t>
            </a:r>
            <a:r>
              <a:rPr lang="es-ES" sz="1600" dirty="0">
                <a:effectLst>
                  <a:outerShdw blurRad="50800" dist="38100" algn="l">
                    <a:srgbClr val="000000">
                      <a:alpha val="40000"/>
                    </a:srgbClr>
                  </a:outerShdw>
                </a:effectLst>
              </a:rPr>
              <a:t>;Se asegura que el registro W se encuentre borrado</a:t>
            </a:r>
            <a:endParaRPr lang="es-AR" sz="1600" dirty="0"/>
          </a:p>
          <a:p>
            <a:r>
              <a:rPr lang="es-ES" sz="1600" dirty="0"/>
              <a:t>		</a:t>
            </a:r>
            <a:endParaRPr lang="es-AR" sz="1600" dirty="0"/>
          </a:p>
        </p:txBody>
      </p:sp>
    </p:spTree>
    <p:extLst>
      <p:ext uri="{BB962C8B-B14F-4D97-AF65-F5344CB8AC3E}">
        <p14:creationId xmlns:p14="http://schemas.microsoft.com/office/powerpoint/2010/main" val="8405601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a:spLocks noGrp="1"/>
          </p:cNvSpPr>
          <p:nvPr>
            <p:ph type="title"/>
          </p:nvPr>
        </p:nvSpPr>
        <p:spPr>
          <a:xfrm>
            <a:off x="534670" y="143986"/>
            <a:ext cx="9624060" cy="460832"/>
          </a:xfrm>
        </p:spPr>
        <p:txBody>
          <a:bodyPr>
            <a:normAutofit fontScale="90000"/>
          </a:bodyPr>
          <a:lstStyle/>
          <a:p>
            <a:r>
              <a:rPr lang="es-AR" dirty="0">
                <a:solidFill>
                  <a:srgbClr val="FF0000"/>
                </a:solidFill>
              </a:rPr>
              <a:t>Programa</a:t>
            </a:r>
          </a:p>
        </p:txBody>
      </p:sp>
      <p:sp>
        <p:nvSpPr>
          <p:cNvPr id="4" name="3 Rectángulo"/>
          <p:cNvSpPr/>
          <p:nvPr/>
        </p:nvSpPr>
        <p:spPr>
          <a:xfrm>
            <a:off x="546100" y="994727"/>
            <a:ext cx="9982200" cy="5909310"/>
          </a:xfrm>
          <a:prstGeom prst="rect">
            <a:avLst/>
          </a:prstGeom>
        </p:spPr>
        <p:txBody>
          <a:bodyPr wrap="square">
            <a:spAutoFit/>
          </a:bodyPr>
          <a:lstStyle/>
          <a:p>
            <a:r>
              <a:rPr lang="es-ES" sz="1400" dirty="0"/>
              <a:t>		</a:t>
            </a:r>
            <a:endParaRPr lang="es-AR" sz="1400" dirty="0"/>
          </a:p>
          <a:p>
            <a:r>
              <a:rPr lang="es-ES" sz="1400" dirty="0"/>
              <a:t>		</a:t>
            </a:r>
            <a:r>
              <a:rPr lang="es-ES" sz="1400" dirty="0" err="1"/>
              <a:t>movwf</a:t>
            </a:r>
            <a:r>
              <a:rPr lang="es-ES" sz="1400" dirty="0"/>
              <a:t>	</a:t>
            </a:r>
            <a:r>
              <a:rPr lang="es-ES" sz="1400" dirty="0" err="1"/>
              <a:t>portb</a:t>
            </a:r>
            <a:r>
              <a:rPr lang="es-ES" sz="1400" dirty="0"/>
              <a:t>		</a:t>
            </a:r>
            <a:r>
              <a:rPr lang="es-ES" sz="1400" dirty="0">
                <a:effectLst>
                  <a:outerShdw blurRad="50800" dist="38100" algn="l">
                    <a:srgbClr val="000000">
                      <a:alpha val="40000"/>
                    </a:srgbClr>
                  </a:outerShdw>
                </a:effectLst>
              </a:rPr>
              <a:t>;Mueve el contenido del </a:t>
            </a:r>
            <a:r>
              <a:rPr lang="es-ES" sz="1400" dirty="0" err="1">
                <a:effectLst>
                  <a:outerShdw blurRad="50800" dist="38100" algn="l">
                    <a:srgbClr val="000000">
                      <a:alpha val="40000"/>
                    </a:srgbClr>
                  </a:outerShdw>
                </a:effectLst>
              </a:rPr>
              <a:t>portb</a:t>
            </a:r>
            <a:r>
              <a:rPr lang="es-ES" sz="1400" dirty="0">
                <a:effectLst>
                  <a:outerShdw blurRad="50800" dist="38100" algn="l">
                    <a:srgbClr val="000000">
                      <a:alpha val="40000"/>
                    </a:srgbClr>
                  </a:outerShdw>
                </a:effectLst>
              </a:rPr>
              <a:t> a W</a:t>
            </a:r>
            <a:endParaRPr lang="es-AR" sz="1400" dirty="0"/>
          </a:p>
          <a:p>
            <a:r>
              <a:rPr lang="es-ES" sz="1400" dirty="0"/>
              <a:t>					;</a:t>
            </a:r>
            <a:r>
              <a:rPr lang="es-ES" sz="1400" dirty="0">
                <a:effectLst>
                  <a:outerShdw blurRad="50800" dist="38100" algn="l">
                    <a:srgbClr val="000000">
                      <a:alpha val="40000"/>
                    </a:srgbClr>
                  </a:outerShdw>
                </a:effectLst>
              </a:rPr>
              <a:t>RB7= No se usa</a:t>
            </a:r>
            <a:endParaRPr lang="es-AR" sz="1400" dirty="0"/>
          </a:p>
          <a:p>
            <a:r>
              <a:rPr lang="es-ES" sz="1400" dirty="0">
                <a:effectLst>
                  <a:outerShdw blurRad="50800" dist="38100" algn="l">
                    <a:srgbClr val="000000">
                      <a:alpha val="40000"/>
                    </a:srgbClr>
                  </a:outerShdw>
                </a:effectLst>
              </a:rPr>
              <a:t>					;RB6= Pulsador 2°</a:t>
            </a:r>
            <a:endParaRPr lang="es-AR" sz="1400" dirty="0"/>
          </a:p>
          <a:p>
            <a:r>
              <a:rPr lang="es-ES" sz="1400" dirty="0"/>
              <a:t>					</a:t>
            </a:r>
            <a:r>
              <a:rPr lang="es-ES" sz="1400" dirty="0">
                <a:effectLst>
                  <a:outerShdw blurRad="50800" dist="38100" algn="l">
                    <a:srgbClr val="000000">
                      <a:alpha val="40000"/>
                    </a:srgbClr>
                  </a:outerShdw>
                </a:effectLst>
              </a:rPr>
              <a:t>;RB5= Pulsador 1°</a:t>
            </a:r>
            <a:endParaRPr lang="es-AR" sz="1400" dirty="0"/>
          </a:p>
          <a:p>
            <a:r>
              <a:rPr lang="es-ES" sz="1400" dirty="0">
                <a:effectLst>
                  <a:outerShdw blurRad="50800" dist="38100" algn="l">
                    <a:srgbClr val="000000">
                      <a:alpha val="40000"/>
                    </a:srgbClr>
                  </a:outerShdw>
                </a:effectLst>
              </a:rPr>
              <a:t>					;RB4= Pulsador PB</a:t>
            </a:r>
            <a:endParaRPr lang="es-AR" sz="1400" dirty="0"/>
          </a:p>
          <a:p>
            <a:r>
              <a:rPr lang="es-ES" sz="1400" dirty="0">
                <a:effectLst>
                  <a:outerShdw blurRad="50800" dist="38100" algn="l">
                    <a:srgbClr val="000000">
                      <a:alpha val="40000"/>
                    </a:srgbClr>
                  </a:outerShdw>
                </a:effectLst>
              </a:rPr>
              <a:t>					;RB3= No se usa</a:t>
            </a:r>
            <a:endParaRPr lang="es-AR" sz="1400" dirty="0"/>
          </a:p>
          <a:p>
            <a:r>
              <a:rPr lang="es-ES" sz="1400" dirty="0">
                <a:effectLst>
                  <a:outerShdw blurRad="50800" dist="38100" algn="l">
                    <a:srgbClr val="000000">
                      <a:alpha val="40000"/>
                    </a:srgbClr>
                  </a:outerShdw>
                </a:effectLst>
              </a:rPr>
              <a:t>					;RB2= Dirección de motor sube (1)</a:t>
            </a:r>
            <a:endParaRPr lang="es-AR" sz="1400" dirty="0"/>
          </a:p>
          <a:p>
            <a:r>
              <a:rPr lang="es-ES" sz="1400" dirty="0">
                <a:effectLst>
                  <a:outerShdw blurRad="50800" dist="38100" algn="l">
                    <a:srgbClr val="000000">
                      <a:alpha val="40000"/>
                    </a:srgbClr>
                  </a:outerShdw>
                </a:effectLst>
              </a:rPr>
              <a:t>					;RB1= Prende (0) / Apaga el motor (1)</a:t>
            </a:r>
            <a:endParaRPr lang="es-AR" sz="1400" dirty="0"/>
          </a:p>
          <a:p>
            <a:r>
              <a:rPr lang="es-ES" sz="1400" dirty="0">
                <a:effectLst>
                  <a:outerShdw blurRad="50800" dist="38100" algn="l">
                    <a:srgbClr val="000000">
                      <a:alpha val="40000"/>
                    </a:srgbClr>
                  </a:outerShdw>
                </a:effectLst>
              </a:rPr>
              <a:t>					;RB0= Puerta abierta (1)</a:t>
            </a:r>
            <a:endParaRPr lang="es-AR" sz="1400" dirty="0"/>
          </a:p>
          <a:p>
            <a:r>
              <a:rPr lang="es-ES" sz="1400" dirty="0"/>
              <a:t>		</a:t>
            </a:r>
            <a:r>
              <a:rPr lang="es-ES" sz="1400" dirty="0" err="1"/>
              <a:t>clrf</a:t>
            </a:r>
            <a:r>
              <a:rPr lang="es-ES" sz="1400" dirty="0"/>
              <a:t>	piso		</a:t>
            </a:r>
            <a:r>
              <a:rPr lang="es-ES" sz="1400" dirty="0">
                <a:effectLst>
                  <a:outerShdw blurRad="50800" dist="38100" algn="l">
                    <a:srgbClr val="000000">
                      <a:alpha val="40000"/>
                    </a:srgbClr>
                  </a:outerShdw>
                </a:effectLst>
              </a:rPr>
              <a:t>;Borra dirección de memoria Piso</a:t>
            </a:r>
            <a:endParaRPr lang="es-AR" sz="1400" dirty="0"/>
          </a:p>
          <a:p>
            <a:r>
              <a:rPr lang="es-ES" sz="1400" dirty="0"/>
              <a:t>		</a:t>
            </a:r>
            <a:r>
              <a:rPr lang="es-ES" sz="1400" dirty="0" err="1"/>
              <a:t>clrf</a:t>
            </a:r>
            <a:r>
              <a:rPr lang="es-ES" sz="1400" dirty="0"/>
              <a:t>	cabina		</a:t>
            </a:r>
            <a:r>
              <a:rPr lang="es-ES" sz="1400" dirty="0">
                <a:effectLst>
                  <a:outerShdw blurRad="50800" dist="38100" algn="l">
                    <a:srgbClr val="000000">
                      <a:alpha val="40000"/>
                    </a:srgbClr>
                  </a:outerShdw>
                </a:effectLst>
              </a:rPr>
              <a:t>;Borra dirección de memoria ubicación de cabina</a:t>
            </a:r>
            <a:endParaRPr lang="es-AR" sz="1400" dirty="0"/>
          </a:p>
          <a:p>
            <a:r>
              <a:rPr lang="es-ES" sz="1400" dirty="0"/>
              <a:t>		</a:t>
            </a:r>
            <a:r>
              <a:rPr lang="es-ES" sz="1400" dirty="0" err="1"/>
              <a:t>movlw</a:t>
            </a:r>
            <a:r>
              <a:rPr lang="es-ES" sz="1400" dirty="0"/>
              <a:t>	0x07		</a:t>
            </a:r>
            <a:r>
              <a:rPr lang="es-ES" sz="1400" dirty="0">
                <a:effectLst>
                  <a:outerShdw blurRad="50800" dist="38100" algn="l">
                    <a:srgbClr val="000000">
                      <a:alpha val="40000"/>
                    </a:srgbClr>
                  </a:outerShdw>
                </a:effectLst>
              </a:rPr>
              <a:t>;Identifica a todas patas como E/S Mueve valor 0 al bit 7 de W </a:t>
            </a:r>
            <a:endParaRPr lang="es-AR" sz="1400" dirty="0"/>
          </a:p>
          <a:p>
            <a:r>
              <a:rPr lang="es-ES" sz="1400" dirty="0">
                <a:effectLst>
                  <a:outerShdw blurRad="50800" dist="38100" algn="l">
                    <a:srgbClr val="000000">
                      <a:alpha val="40000"/>
                    </a:srgbClr>
                  </a:outerShdw>
                </a:effectLst>
              </a:rPr>
              <a:t>					(Se asegura que el bit 7 del </a:t>
            </a:r>
            <a:r>
              <a:rPr lang="es-ES" sz="1400" dirty="0" err="1">
                <a:effectLst>
                  <a:outerShdw blurRad="50800" dist="38100" algn="l">
                    <a:srgbClr val="000000">
                      <a:alpha val="40000"/>
                    </a:srgbClr>
                  </a:outerShdw>
                </a:effectLst>
              </a:rPr>
              <a:t>portb</a:t>
            </a:r>
            <a:r>
              <a:rPr lang="es-ES" sz="1400" dirty="0">
                <a:effectLst>
                  <a:outerShdw blurRad="50800" dist="38100" algn="l">
                    <a:srgbClr val="000000">
                      <a:alpha val="40000"/>
                    </a:srgbClr>
                  </a:outerShdw>
                </a:effectLst>
              </a:rPr>
              <a:t> tiene 0)</a:t>
            </a:r>
            <a:endParaRPr lang="es-AR" sz="1400" dirty="0"/>
          </a:p>
          <a:p>
            <a:r>
              <a:rPr lang="es-ES" sz="1400" dirty="0"/>
              <a:t>		</a:t>
            </a:r>
            <a:r>
              <a:rPr lang="es-ES" sz="1400" dirty="0" err="1"/>
              <a:t>movwf</a:t>
            </a:r>
            <a:r>
              <a:rPr lang="es-ES" sz="1400" dirty="0"/>
              <a:t>	</a:t>
            </a:r>
            <a:r>
              <a:rPr lang="es-ES" sz="1400" dirty="0" err="1"/>
              <a:t>cmcon</a:t>
            </a:r>
            <a:r>
              <a:rPr lang="es-ES" sz="1400" dirty="0"/>
              <a:t>		;</a:t>
            </a:r>
            <a:r>
              <a:rPr lang="es-ES" sz="1400" dirty="0">
                <a:effectLst>
                  <a:outerShdw blurRad="50800" dist="38100" algn="l">
                    <a:srgbClr val="000000">
                      <a:alpha val="40000"/>
                    </a:srgbClr>
                  </a:outerShdw>
                </a:effectLst>
              </a:rPr>
              <a:t>porta como i/o </a:t>
            </a:r>
            <a:endParaRPr lang="es-AR" sz="1400" dirty="0"/>
          </a:p>
          <a:p>
            <a:r>
              <a:rPr lang="es-ES" sz="1400" dirty="0"/>
              <a:t>		</a:t>
            </a:r>
            <a:r>
              <a:rPr lang="es-ES" sz="1400" dirty="0" err="1"/>
              <a:t>bsf</a:t>
            </a:r>
            <a:r>
              <a:rPr lang="es-ES" sz="1400" dirty="0"/>
              <a:t>	status,rp0		</a:t>
            </a:r>
            <a:r>
              <a:rPr lang="es-ES" sz="1400" dirty="0">
                <a:effectLst>
                  <a:outerShdw blurRad="50800" dist="38100" algn="l">
                    <a:srgbClr val="000000">
                      <a:alpha val="40000"/>
                    </a:srgbClr>
                  </a:outerShdw>
                </a:effectLst>
              </a:rPr>
              <a:t>;Pone en 1 el bit RP0 (selector de banco de registros) indica banco 1</a:t>
            </a:r>
            <a:endParaRPr lang="es-AR" sz="1400" dirty="0"/>
          </a:p>
          <a:p>
            <a:r>
              <a:rPr lang="es-ES" sz="1400" dirty="0"/>
              <a:t>		</a:t>
            </a:r>
            <a:r>
              <a:rPr lang="es-ES" sz="1400" dirty="0" err="1"/>
              <a:t>movlw</a:t>
            </a:r>
            <a:r>
              <a:rPr lang="es-ES" sz="1400" dirty="0"/>
              <a:t>	0xff		</a:t>
            </a:r>
            <a:r>
              <a:rPr lang="es-ES" sz="1400" dirty="0">
                <a:effectLst>
                  <a:outerShdw blurRad="50800" dist="38100" algn="l">
                    <a:srgbClr val="000000">
                      <a:alpha val="40000"/>
                    </a:srgbClr>
                  </a:outerShdw>
                </a:effectLst>
              </a:rPr>
              <a:t>;Mueve al registro W el valor FF-&gt; W= 11111111 (Para que?)</a:t>
            </a:r>
            <a:endParaRPr lang="es-AR" sz="1400" dirty="0"/>
          </a:p>
          <a:p>
            <a:r>
              <a:rPr lang="es-ES" sz="1400" dirty="0"/>
              <a:t>		</a:t>
            </a:r>
            <a:r>
              <a:rPr lang="es-ES" sz="1400" dirty="0" err="1"/>
              <a:t>movwf</a:t>
            </a:r>
            <a:r>
              <a:rPr lang="es-ES" sz="1400" dirty="0"/>
              <a:t>	trisa		</a:t>
            </a:r>
            <a:r>
              <a:rPr lang="es-ES" sz="1400" dirty="0">
                <a:effectLst>
                  <a:outerShdw blurRad="50800" dist="38100" algn="l">
                    <a:srgbClr val="000000">
                      <a:alpha val="40000"/>
                    </a:srgbClr>
                  </a:outerShdw>
                </a:effectLst>
              </a:rPr>
              <a:t>;Mueve el contenido de W (11111111) al registro TRISA porta </a:t>
            </a:r>
            <a:r>
              <a:rPr lang="es-ES" sz="1400" dirty="0"/>
              <a:t>entradas</a:t>
            </a:r>
            <a:endParaRPr lang="es-AR" sz="1400" dirty="0"/>
          </a:p>
          <a:p>
            <a:r>
              <a:rPr lang="es-ES" sz="1400" dirty="0"/>
              <a:t>		</a:t>
            </a:r>
            <a:r>
              <a:rPr lang="es-ES" sz="1400" dirty="0" err="1"/>
              <a:t>movlw</a:t>
            </a:r>
            <a:r>
              <a:rPr lang="es-ES" sz="1400" dirty="0"/>
              <a:t>	0xf1		</a:t>
            </a:r>
            <a:r>
              <a:rPr lang="es-ES" sz="1400" dirty="0">
                <a:effectLst>
                  <a:outerShdw blurRad="50800" dist="38100" algn="l">
                    <a:srgbClr val="000000">
                      <a:alpha val="40000"/>
                    </a:srgbClr>
                  </a:outerShdw>
                </a:effectLst>
              </a:rPr>
              <a:t>;Mueve al registro W el valor F1-&gt; W= 11110001</a:t>
            </a:r>
            <a:endParaRPr lang="es-AR" sz="1400" dirty="0"/>
          </a:p>
          <a:p>
            <a:r>
              <a:rPr lang="es-ES" sz="1400" dirty="0"/>
              <a:t>		</a:t>
            </a:r>
            <a:r>
              <a:rPr lang="es-ES" sz="1400" dirty="0" err="1"/>
              <a:t>movwf</a:t>
            </a:r>
            <a:r>
              <a:rPr lang="es-ES" sz="1400" dirty="0"/>
              <a:t>	</a:t>
            </a:r>
            <a:r>
              <a:rPr lang="es-ES" sz="1400" dirty="0" err="1"/>
              <a:t>trisb</a:t>
            </a:r>
            <a:r>
              <a:rPr lang="es-ES" sz="1400" dirty="0"/>
              <a:t>		</a:t>
            </a:r>
            <a:r>
              <a:rPr lang="es-ES" sz="1400" dirty="0">
                <a:effectLst>
                  <a:outerShdw blurRad="50800" dist="38100" algn="l">
                    <a:srgbClr val="000000">
                      <a:alpha val="40000"/>
                    </a:srgbClr>
                  </a:outerShdw>
                </a:effectLst>
              </a:rPr>
              <a:t>;Pone en </a:t>
            </a:r>
            <a:r>
              <a:rPr lang="es-ES" sz="1400" dirty="0" err="1">
                <a:effectLst>
                  <a:outerShdw blurRad="50800" dist="38100" algn="l">
                    <a:srgbClr val="000000">
                      <a:alpha val="40000"/>
                    </a:srgbClr>
                  </a:outerShdw>
                </a:effectLst>
              </a:rPr>
              <a:t>portb</a:t>
            </a:r>
            <a:r>
              <a:rPr lang="es-ES" sz="1400" dirty="0">
                <a:effectLst>
                  <a:outerShdw blurRad="50800" dist="38100" algn="l">
                    <a:srgbClr val="000000">
                      <a:alpha val="40000"/>
                    </a:srgbClr>
                  </a:outerShdw>
                </a:effectLst>
              </a:rPr>
              <a:t> 1,2 y 3 como salidas</a:t>
            </a:r>
            <a:endParaRPr lang="es-AR" sz="1400" dirty="0"/>
          </a:p>
          <a:p>
            <a:r>
              <a:rPr lang="es-ES" sz="1400" dirty="0"/>
              <a:t>		</a:t>
            </a:r>
            <a:r>
              <a:rPr lang="es-ES" sz="1400" dirty="0" err="1"/>
              <a:t>bcf</a:t>
            </a:r>
            <a:r>
              <a:rPr lang="es-ES" sz="1400" dirty="0"/>
              <a:t>	status,rp0	</a:t>
            </a:r>
            <a:r>
              <a:rPr lang="es-ES" sz="1400" dirty="0">
                <a:effectLst>
                  <a:outerShdw blurRad="50800" dist="38100" algn="l">
                    <a:srgbClr val="000000">
                      <a:alpha val="40000"/>
                    </a:srgbClr>
                  </a:outerShdw>
                </a:effectLst>
              </a:rPr>
              <a:t>	Pone en 0 el bit RP0 (selector de banco de registros) indica banco 0</a:t>
            </a:r>
            <a:endParaRPr lang="es-AR" sz="1400" dirty="0"/>
          </a:p>
          <a:p>
            <a:r>
              <a:rPr lang="es-ES" sz="1400" dirty="0"/>
              <a:t>		</a:t>
            </a:r>
            <a:r>
              <a:rPr lang="es-ES" sz="1400" dirty="0" err="1"/>
              <a:t>movfw</a:t>
            </a:r>
            <a:r>
              <a:rPr lang="es-ES" sz="1400" dirty="0"/>
              <a:t>	</a:t>
            </a:r>
            <a:r>
              <a:rPr lang="es-ES" sz="1400" dirty="0" err="1"/>
              <a:t>portb</a:t>
            </a:r>
            <a:r>
              <a:rPr lang="es-ES" sz="1400" dirty="0"/>
              <a:t>		</a:t>
            </a:r>
            <a:r>
              <a:rPr lang="es-ES" sz="1400" dirty="0">
                <a:effectLst>
                  <a:outerShdw blurRad="50800" dist="38100" algn="l">
                    <a:srgbClr val="000000">
                      <a:alpha val="40000"/>
                    </a:srgbClr>
                  </a:outerShdw>
                </a:effectLst>
              </a:rPr>
              <a:t>;Mueve el contenido del registro </a:t>
            </a:r>
            <a:r>
              <a:rPr lang="es-ES" sz="1400" dirty="0" err="1">
                <a:effectLst>
                  <a:outerShdw blurRad="50800" dist="38100" algn="l">
                    <a:srgbClr val="000000">
                      <a:alpha val="40000"/>
                    </a:srgbClr>
                  </a:outerShdw>
                </a:effectLst>
              </a:rPr>
              <a:t>portb</a:t>
            </a:r>
            <a:r>
              <a:rPr lang="es-ES" sz="1400" dirty="0">
                <a:effectLst>
                  <a:outerShdw blurRad="50800" dist="38100" algn="l">
                    <a:srgbClr val="000000">
                      <a:alpha val="40000"/>
                    </a:srgbClr>
                  </a:outerShdw>
                </a:effectLst>
              </a:rPr>
              <a:t> al registro</a:t>
            </a:r>
            <a:r>
              <a:rPr lang="es-ES" sz="1400" dirty="0"/>
              <a:t> </a:t>
            </a:r>
            <a:r>
              <a:rPr lang="es-ES" sz="1400" dirty="0">
                <a:effectLst>
                  <a:outerShdw blurRad="50800" dist="38100" algn="l">
                    <a:srgbClr val="000000">
                      <a:alpha val="40000"/>
                    </a:srgbClr>
                  </a:outerShdw>
                </a:effectLst>
              </a:rPr>
              <a:t>W</a:t>
            </a:r>
            <a:endParaRPr lang="es-AR" sz="1400" dirty="0"/>
          </a:p>
          <a:p>
            <a:r>
              <a:rPr lang="es-ES" sz="1400" dirty="0"/>
              <a:t> </a:t>
            </a:r>
            <a:endParaRPr lang="es-AR" sz="1400" dirty="0"/>
          </a:p>
          <a:p>
            <a:r>
              <a:rPr lang="es-ES" sz="1400" dirty="0"/>
              <a:t>		</a:t>
            </a:r>
            <a:r>
              <a:rPr lang="es-ES" sz="1400" dirty="0" err="1"/>
              <a:t>movlw</a:t>
            </a:r>
            <a:r>
              <a:rPr lang="es-ES" sz="1400" dirty="0"/>
              <a:t>	0x0e		</a:t>
            </a:r>
            <a:r>
              <a:rPr lang="es-ES" sz="1400" dirty="0">
                <a:effectLst>
                  <a:outerShdw blurRad="50800" dist="38100" algn="l">
                    <a:srgbClr val="000000">
                      <a:alpha val="40000"/>
                    </a:srgbClr>
                  </a:outerShdw>
                </a:effectLst>
              </a:rPr>
              <a:t>;ESTAS INSTRUCCIONES SON PARA VER COMPORTAMIENTO EN MP </a:t>
            </a:r>
            <a:r>
              <a:rPr lang="es-ES" sz="1400" dirty="0" err="1">
                <a:effectLst>
                  <a:outerShdw blurRad="50800" dist="38100" algn="l">
                    <a:srgbClr val="000000">
                      <a:alpha val="40000"/>
                    </a:srgbClr>
                  </a:outerShdw>
                </a:effectLst>
              </a:rPr>
              <a:t>Lab</a:t>
            </a:r>
            <a:r>
              <a:rPr lang="es-ES" sz="1400" dirty="0">
                <a:effectLst>
                  <a:outerShdw blurRad="50800" dist="38100" algn="l">
                    <a:srgbClr val="000000">
                      <a:alpha val="40000"/>
                    </a:srgbClr>
                  </a:outerShdw>
                </a:effectLst>
              </a:rPr>
              <a:t> </a:t>
            </a:r>
            <a:endParaRPr lang="es-AR" sz="1400" dirty="0"/>
          </a:p>
          <a:p>
            <a:r>
              <a:rPr lang="es-ES" sz="1400" dirty="0">
                <a:effectLst>
                  <a:outerShdw blurRad="50800" dist="38100" algn="l">
                    <a:srgbClr val="000000">
                      <a:alpha val="40000"/>
                    </a:srgbClr>
                  </a:outerShdw>
                </a:effectLst>
              </a:rPr>
              <a:t>					(Recurso de Programador)</a:t>
            </a:r>
            <a:endParaRPr lang="es-AR" sz="1400" dirty="0"/>
          </a:p>
          <a:p>
            <a:r>
              <a:rPr lang="es-ES" sz="1400" dirty="0"/>
              <a:t>		</a:t>
            </a:r>
            <a:r>
              <a:rPr lang="es-ES" sz="1400" dirty="0" err="1"/>
              <a:t>movwf</a:t>
            </a:r>
            <a:r>
              <a:rPr lang="es-ES" sz="1400" dirty="0"/>
              <a:t>	</a:t>
            </a:r>
            <a:r>
              <a:rPr lang="es-ES" sz="1400" dirty="0" err="1"/>
              <a:t>portb</a:t>
            </a:r>
            <a:r>
              <a:rPr lang="es-ES" sz="1400" dirty="0"/>
              <a:t>		</a:t>
            </a:r>
            <a:r>
              <a:rPr lang="es-ES" sz="1400" dirty="0">
                <a:effectLst>
                  <a:outerShdw blurRad="50800" dist="38100" algn="l">
                    <a:srgbClr val="000000">
                      <a:alpha val="40000"/>
                    </a:srgbClr>
                  </a:outerShdw>
                </a:effectLst>
              </a:rPr>
              <a:t>;ESTAS INSTRUCCIONES SON PARA VER COMPORTAMIENTO EN MP </a:t>
            </a:r>
            <a:r>
              <a:rPr lang="es-ES" sz="1400" dirty="0" err="1">
                <a:effectLst>
                  <a:outerShdw blurRad="50800" dist="38100" algn="l">
                    <a:srgbClr val="000000">
                      <a:alpha val="40000"/>
                    </a:srgbClr>
                  </a:outerShdw>
                </a:effectLst>
              </a:rPr>
              <a:t>Lab</a:t>
            </a:r>
            <a:r>
              <a:rPr lang="es-ES" sz="1400" dirty="0">
                <a:effectLst>
                  <a:outerShdw blurRad="50800" dist="38100" algn="l">
                    <a:srgbClr val="000000">
                      <a:alpha val="40000"/>
                    </a:srgbClr>
                  </a:outerShdw>
                </a:effectLst>
              </a:rPr>
              <a:t> </a:t>
            </a:r>
            <a:endParaRPr lang="es-AR" sz="1400" dirty="0"/>
          </a:p>
          <a:p>
            <a:r>
              <a:rPr lang="es-ES" sz="1400" dirty="0">
                <a:effectLst>
                  <a:outerShdw blurRad="50800" dist="38100" algn="l">
                    <a:srgbClr val="000000">
                      <a:alpha val="40000"/>
                    </a:srgbClr>
                  </a:outerShdw>
                </a:effectLst>
              </a:rPr>
              <a:t>					(Recurso de Programador)</a:t>
            </a:r>
            <a:endParaRPr lang="es-AR" sz="1400" dirty="0"/>
          </a:p>
        </p:txBody>
      </p:sp>
    </p:spTree>
    <p:extLst>
      <p:ext uri="{BB962C8B-B14F-4D97-AF65-F5344CB8AC3E}">
        <p14:creationId xmlns:p14="http://schemas.microsoft.com/office/powerpoint/2010/main" val="2520566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1308100" y="3148012"/>
            <a:ext cx="7772400" cy="1470025"/>
          </a:xfrm>
        </p:spPr>
        <p:txBody>
          <a:bodyPr/>
          <a:lstStyle/>
          <a:p>
            <a:r>
              <a:rPr lang="es-ES" dirty="0"/>
              <a:t>Clase 2</a:t>
            </a:r>
            <a:endParaRPr lang="es-AR" dirty="0"/>
          </a:p>
        </p:txBody>
      </p:sp>
    </p:spTree>
    <p:extLst>
      <p:ext uri="{BB962C8B-B14F-4D97-AF65-F5344CB8AC3E}">
        <p14:creationId xmlns:p14="http://schemas.microsoft.com/office/powerpoint/2010/main" val="71902558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534670" y="143986"/>
            <a:ext cx="9624060" cy="460832"/>
          </a:xfrm>
        </p:spPr>
        <p:txBody>
          <a:bodyPr>
            <a:normAutofit fontScale="90000"/>
          </a:bodyPr>
          <a:lstStyle/>
          <a:p>
            <a:r>
              <a:rPr lang="es-AR" dirty="0">
                <a:solidFill>
                  <a:srgbClr val="FF0000"/>
                </a:solidFill>
              </a:rPr>
              <a:t>Programa Ascensor</a:t>
            </a:r>
          </a:p>
        </p:txBody>
      </p:sp>
      <p:sp>
        <p:nvSpPr>
          <p:cNvPr id="5" name="4 Rectángulo"/>
          <p:cNvSpPr/>
          <p:nvPr/>
        </p:nvSpPr>
        <p:spPr>
          <a:xfrm>
            <a:off x="241300" y="994727"/>
            <a:ext cx="10287000" cy="4616648"/>
          </a:xfrm>
          <a:prstGeom prst="rect">
            <a:avLst/>
          </a:prstGeom>
        </p:spPr>
        <p:txBody>
          <a:bodyPr wrap="square">
            <a:spAutoFit/>
          </a:bodyPr>
          <a:lstStyle/>
          <a:p>
            <a:r>
              <a:rPr lang="es-ES" sz="1600" b="1" cap="all" dirty="0">
                <a:effectLst>
                  <a:reflection blurRad="12700" stA="28000" endPos="45000" dist="1003" dir="5400000" sy="-100000" algn="bl"/>
                </a:effectLst>
              </a:rPr>
              <a:t>;*************************************************************</a:t>
            </a:r>
            <a:endParaRPr lang="es-AR" sz="1600" dirty="0"/>
          </a:p>
          <a:p>
            <a:r>
              <a:rPr lang="es-ES" sz="1600" b="1" cap="all" dirty="0">
                <a:effectLst>
                  <a:reflection blurRad="12700" stA="28000" endPos="45000" dist="1003" dir="5400000" sy="-100000" algn="bl"/>
                </a:effectLst>
              </a:rPr>
              <a:t>;* ENVIA LA CABINA A PB EN EL PRIMER CICLO DE TRABAJO</a:t>
            </a:r>
            <a:endParaRPr lang="es-AR" sz="1600" dirty="0"/>
          </a:p>
          <a:p>
            <a:r>
              <a:rPr lang="es-ES" sz="1600" b="1" cap="all" dirty="0">
                <a:effectLst>
                  <a:reflection blurRad="12700" stA="28000" endPos="45000" dist="1003" dir="5400000" sy="-100000" algn="bl"/>
                </a:effectLst>
              </a:rPr>
              <a:t>;*************************************************************</a:t>
            </a:r>
            <a:endParaRPr lang="es-AR" sz="1600" dirty="0"/>
          </a:p>
          <a:p>
            <a:r>
              <a:rPr lang="es-ES" b="1" dirty="0" err="1">
                <a:solidFill>
                  <a:srgbClr val="FF0000"/>
                </a:solidFill>
              </a:rPr>
              <a:t>apb</a:t>
            </a:r>
            <a:r>
              <a:rPr lang="es-ES" sz="1600" dirty="0">
                <a:solidFill>
                  <a:srgbClr val="FF0000"/>
                </a:solidFill>
              </a:rPr>
              <a:t>	</a:t>
            </a:r>
            <a:r>
              <a:rPr lang="es-ES" sz="1600" dirty="0"/>
              <a:t>	</a:t>
            </a:r>
            <a:r>
              <a:rPr lang="es-ES" sz="1600" dirty="0" err="1"/>
              <a:t>btfsc</a:t>
            </a:r>
            <a:r>
              <a:rPr lang="es-ES" sz="1600" dirty="0"/>
              <a:t>	porta,0		</a:t>
            </a:r>
            <a:r>
              <a:rPr lang="es-ES" sz="1600" dirty="0">
                <a:effectLst>
                  <a:outerShdw blurRad="50800" dist="38100" algn="l">
                    <a:srgbClr val="000000">
                      <a:alpha val="40000"/>
                    </a:srgbClr>
                  </a:outerShdw>
                </a:effectLst>
              </a:rPr>
              <a:t>;Verifica que el bit 0 del porta sea = 1 (Verifica si Cabina  está PB)</a:t>
            </a:r>
            <a:endParaRPr lang="es-AR" sz="1600" dirty="0"/>
          </a:p>
          <a:p>
            <a:r>
              <a:rPr lang="es-ES" sz="1600" dirty="0">
                <a:effectLst>
                  <a:outerShdw blurRad="50800" dist="38100" algn="l">
                    <a:srgbClr val="000000">
                      <a:alpha val="40000"/>
                    </a:srgbClr>
                  </a:outerShdw>
                </a:effectLst>
              </a:rPr>
              <a:t>					;Si es =1 va a la etiqueta SIGUE si=0 Salta el GOTO</a:t>
            </a:r>
            <a:endParaRPr lang="es-AR" sz="1600" dirty="0"/>
          </a:p>
          <a:p>
            <a:r>
              <a:rPr lang="es-ES" sz="1600" dirty="0">
                <a:effectLst>
                  <a:outerShdw blurRad="50800" dist="38100" algn="l">
                    <a:srgbClr val="000000">
                      <a:alpha val="40000"/>
                    </a:srgbClr>
                  </a:outerShdw>
                </a:effectLst>
              </a:rPr>
              <a:t>					;El bit 0 de porta controla que la cabina se encuentre en  PB(1)</a:t>
            </a:r>
            <a:endParaRPr lang="es-AR" sz="1600" dirty="0"/>
          </a:p>
          <a:p>
            <a:r>
              <a:rPr lang="es-ES" sz="1600" dirty="0"/>
              <a:t>		</a:t>
            </a:r>
            <a:r>
              <a:rPr lang="es-ES" sz="1600" dirty="0" err="1"/>
              <a:t>goto</a:t>
            </a:r>
            <a:r>
              <a:rPr lang="es-ES" sz="1600" dirty="0"/>
              <a:t>	sigue		</a:t>
            </a:r>
            <a:r>
              <a:rPr lang="es-ES" sz="1600" dirty="0">
                <a:effectLst>
                  <a:outerShdw blurRad="50800" dist="38100" algn="l">
                    <a:srgbClr val="000000">
                      <a:alpha val="40000"/>
                    </a:srgbClr>
                  </a:outerShdw>
                </a:effectLst>
              </a:rPr>
              <a:t>;si, seguir</a:t>
            </a:r>
            <a:endParaRPr lang="es-AR" sz="1600" dirty="0"/>
          </a:p>
          <a:p>
            <a:r>
              <a:rPr lang="es-ES" sz="1600" dirty="0"/>
              <a:t>		</a:t>
            </a:r>
            <a:r>
              <a:rPr lang="es-ES" sz="1600" dirty="0" err="1"/>
              <a:t>bsf</a:t>
            </a:r>
            <a:r>
              <a:rPr lang="es-ES" sz="1600" dirty="0"/>
              <a:t>	portb,2		;</a:t>
            </a:r>
            <a:r>
              <a:rPr lang="es-ES" sz="1600" dirty="0">
                <a:effectLst>
                  <a:outerShdw blurRad="50800" dist="38100" algn="l">
                    <a:srgbClr val="000000">
                      <a:alpha val="40000"/>
                    </a:srgbClr>
                  </a:outerShdw>
                </a:effectLst>
              </a:rPr>
              <a:t>No Esta en PB Pone el bit 2 del puerto b = 1 </a:t>
            </a:r>
            <a:endParaRPr lang="es-AR" sz="1600" dirty="0"/>
          </a:p>
          <a:p>
            <a:r>
              <a:rPr lang="es-ES" sz="1600" dirty="0">
                <a:effectLst>
                  <a:outerShdw blurRad="50800" dist="38100" algn="l">
                    <a:srgbClr val="000000">
                      <a:alpha val="40000"/>
                    </a:srgbClr>
                  </a:outerShdw>
                </a:effectLst>
              </a:rPr>
              <a:t>					;El bit 2 del puerto controla la dirección del motor (1=abajo</a:t>
            </a:r>
            <a:r>
              <a:rPr lang="es-ES" sz="1600" dirty="0"/>
              <a:t>)</a:t>
            </a:r>
            <a:endParaRPr lang="es-AR" sz="1600" dirty="0"/>
          </a:p>
          <a:p>
            <a:r>
              <a:rPr lang="es-ES" sz="1600" dirty="0"/>
              <a:t>		</a:t>
            </a:r>
            <a:r>
              <a:rPr lang="es-ES" sz="1600" dirty="0" err="1"/>
              <a:t>bcf</a:t>
            </a:r>
            <a:r>
              <a:rPr lang="es-ES" sz="1600" dirty="0"/>
              <a:t>	portb,1		</a:t>
            </a:r>
            <a:r>
              <a:rPr lang="es-ES" sz="1600" dirty="0">
                <a:effectLst>
                  <a:outerShdw blurRad="50800" dist="38100" algn="l">
                    <a:srgbClr val="000000">
                      <a:alpha val="40000"/>
                    </a:srgbClr>
                  </a:outerShdw>
                </a:effectLst>
              </a:rPr>
              <a:t>;anda motor</a:t>
            </a:r>
            <a:endParaRPr lang="es-AR" sz="1600" dirty="0"/>
          </a:p>
          <a:p>
            <a:r>
              <a:rPr lang="es-ES" sz="1600" dirty="0"/>
              <a:t>		</a:t>
            </a:r>
            <a:r>
              <a:rPr lang="es-ES" sz="1600" dirty="0" err="1"/>
              <a:t>goto</a:t>
            </a:r>
            <a:r>
              <a:rPr lang="es-ES" sz="1600" dirty="0"/>
              <a:t>	</a:t>
            </a:r>
            <a:r>
              <a:rPr lang="es-ES" sz="1600" dirty="0" err="1"/>
              <a:t>apb</a:t>
            </a:r>
            <a:r>
              <a:rPr lang="es-ES" sz="1600" dirty="0"/>
              <a:t>		</a:t>
            </a:r>
            <a:r>
              <a:rPr lang="es-ES" sz="1600" dirty="0">
                <a:effectLst>
                  <a:outerShdw blurRad="50800" dist="38100" algn="l">
                    <a:srgbClr val="000000">
                      <a:alpha val="40000"/>
                    </a:srgbClr>
                  </a:outerShdw>
                </a:effectLst>
              </a:rPr>
              <a:t>;bucle hasta que llega a PB</a:t>
            </a:r>
            <a:endParaRPr lang="es-AR" sz="1600" dirty="0"/>
          </a:p>
          <a:p>
            <a:r>
              <a:rPr lang="es-ES" b="1" dirty="0">
                <a:solidFill>
                  <a:srgbClr val="FF0000"/>
                </a:solidFill>
              </a:rPr>
              <a:t>sigue</a:t>
            </a:r>
            <a:r>
              <a:rPr lang="es-ES" sz="1600" dirty="0">
                <a:solidFill>
                  <a:srgbClr val="FF0000"/>
                </a:solidFill>
              </a:rPr>
              <a:t>	</a:t>
            </a:r>
            <a:r>
              <a:rPr lang="es-ES" sz="1600" dirty="0"/>
              <a:t>	</a:t>
            </a:r>
            <a:r>
              <a:rPr lang="es-ES" sz="1600" dirty="0" err="1"/>
              <a:t>bsf</a:t>
            </a:r>
            <a:r>
              <a:rPr lang="es-ES" sz="1600" dirty="0"/>
              <a:t>	portb,1		</a:t>
            </a:r>
            <a:r>
              <a:rPr lang="es-ES" sz="1600" dirty="0">
                <a:effectLst>
                  <a:outerShdw blurRad="50800" dist="38100" algn="l">
                    <a:srgbClr val="000000">
                      <a:alpha val="40000"/>
                    </a:srgbClr>
                  </a:outerShdw>
                </a:effectLst>
              </a:rPr>
              <a:t>;para motor</a:t>
            </a:r>
            <a:endParaRPr lang="es-AR" sz="1600" dirty="0"/>
          </a:p>
          <a:p>
            <a:r>
              <a:rPr lang="es-ES" sz="1600" dirty="0"/>
              <a:t>		</a:t>
            </a:r>
            <a:r>
              <a:rPr lang="es-ES" sz="1600" dirty="0" err="1"/>
              <a:t>movfw</a:t>
            </a:r>
            <a:r>
              <a:rPr lang="es-ES" sz="1600" dirty="0"/>
              <a:t>	porta		</a:t>
            </a:r>
            <a:r>
              <a:rPr lang="es-ES" sz="1600" dirty="0">
                <a:effectLst>
                  <a:outerShdw blurRad="50800" dist="38100" algn="l">
                    <a:srgbClr val="000000">
                      <a:alpha val="40000"/>
                    </a:srgbClr>
                  </a:outerShdw>
                </a:effectLst>
              </a:rPr>
              <a:t>;Pone en PORTA 00000111</a:t>
            </a:r>
            <a:endParaRPr lang="es-AR" sz="1600" dirty="0"/>
          </a:p>
          <a:p>
            <a:r>
              <a:rPr lang="es-ES" sz="1600" dirty="0"/>
              <a:t>		</a:t>
            </a:r>
            <a:r>
              <a:rPr lang="es-ES" sz="1600" dirty="0" err="1"/>
              <a:t>andlw</a:t>
            </a:r>
            <a:r>
              <a:rPr lang="es-ES" sz="1600" dirty="0"/>
              <a:t>	0x07		</a:t>
            </a:r>
            <a:r>
              <a:rPr lang="es-ES" sz="1600" dirty="0">
                <a:effectLst>
                  <a:outerShdw blurRad="50800" dist="38100" algn="l">
                    <a:srgbClr val="000000">
                      <a:alpha val="40000"/>
                    </a:srgbClr>
                  </a:outerShdw>
                </a:effectLst>
              </a:rPr>
              <a:t>;Pone en PORTA 00000111</a:t>
            </a:r>
            <a:endParaRPr lang="es-AR" sz="1600" dirty="0"/>
          </a:p>
          <a:p>
            <a:r>
              <a:rPr lang="es-ES" sz="1600" dirty="0"/>
              <a:t>		</a:t>
            </a:r>
            <a:r>
              <a:rPr lang="es-ES" sz="1600" dirty="0" err="1"/>
              <a:t>movwf</a:t>
            </a:r>
            <a:r>
              <a:rPr lang="es-ES" sz="1600" dirty="0"/>
              <a:t>	cabina		</a:t>
            </a:r>
            <a:r>
              <a:rPr lang="es-ES" sz="1600" dirty="0">
                <a:effectLst>
                  <a:outerShdw blurRad="50800" dist="38100" algn="l">
                    <a:srgbClr val="000000">
                      <a:alpha val="40000"/>
                    </a:srgbClr>
                  </a:outerShdw>
                </a:effectLst>
              </a:rPr>
              <a:t>;leo porta y cargo </a:t>
            </a:r>
            <a:r>
              <a:rPr lang="es-ES" sz="1600" dirty="0" err="1">
                <a:effectLst>
                  <a:outerShdw blurRad="50800" dist="38100" algn="l">
                    <a:srgbClr val="000000">
                      <a:alpha val="40000"/>
                    </a:srgbClr>
                  </a:outerShdw>
                </a:effectLst>
              </a:rPr>
              <a:t>posicion</a:t>
            </a:r>
            <a:r>
              <a:rPr lang="es-ES" sz="1600" dirty="0">
                <a:effectLst>
                  <a:outerShdw blurRad="50800" dist="38100" algn="l">
                    <a:srgbClr val="000000">
                      <a:alpha val="40000"/>
                    </a:srgbClr>
                  </a:outerShdw>
                </a:effectLst>
              </a:rPr>
              <a:t> de cabina</a:t>
            </a:r>
            <a:endParaRPr lang="es-AR" sz="1600" dirty="0"/>
          </a:p>
          <a:p>
            <a:r>
              <a:rPr lang="es-ES" b="1" dirty="0">
                <a:solidFill>
                  <a:srgbClr val="FF0000"/>
                </a:solidFill>
              </a:rPr>
              <a:t>nada</a:t>
            </a:r>
            <a:r>
              <a:rPr lang="es-ES" sz="1600" dirty="0">
                <a:solidFill>
                  <a:srgbClr val="FF0000"/>
                </a:solidFill>
              </a:rPr>
              <a:t>	</a:t>
            </a:r>
            <a:r>
              <a:rPr lang="es-ES" sz="1600" dirty="0"/>
              <a:t>	</a:t>
            </a:r>
            <a:r>
              <a:rPr lang="es-ES" sz="1600" dirty="0" err="1"/>
              <a:t>call</a:t>
            </a:r>
            <a:r>
              <a:rPr lang="es-ES" sz="1600" dirty="0"/>
              <a:t>	</a:t>
            </a:r>
            <a:r>
              <a:rPr lang="es-ES" sz="1600" dirty="0" err="1"/>
              <a:t>ptaabierta</a:t>
            </a:r>
            <a:r>
              <a:rPr lang="es-ES" sz="1600" dirty="0"/>
              <a:t>		</a:t>
            </a:r>
            <a:r>
              <a:rPr lang="es-ES" sz="1600" dirty="0">
                <a:effectLst>
                  <a:outerShdw blurRad="50800" dist="38100" algn="l">
                    <a:srgbClr val="000000">
                      <a:alpha val="40000"/>
                    </a:srgbClr>
                  </a:outerShdw>
                </a:effectLst>
              </a:rPr>
              <a:t>;LOGICA PRINCIPAL DEL PROGRAMA</a:t>
            </a:r>
            <a:endParaRPr lang="es-AR" sz="1600" dirty="0"/>
          </a:p>
          <a:p>
            <a:r>
              <a:rPr lang="es-ES" sz="1600" dirty="0"/>
              <a:t>		</a:t>
            </a:r>
            <a:r>
              <a:rPr lang="es-ES" sz="1600" dirty="0" err="1"/>
              <a:t>call</a:t>
            </a:r>
            <a:r>
              <a:rPr lang="es-ES" sz="1600" dirty="0"/>
              <a:t>	pulsadores		</a:t>
            </a:r>
            <a:r>
              <a:rPr lang="es-ES" sz="1600" dirty="0">
                <a:effectLst>
                  <a:outerShdw blurRad="50800" dist="38100" algn="l">
                    <a:srgbClr val="000000">
                      <a:alpha val="40000"/>
                    </a:srgbClr>
                  </a:outerShdw>
                </a:effectLst>
              </a:rPr>
              <a:t>;LOGICA PRINCIPAL DEL PROGRAMA</a:t>
            </a:r>
            <a:endParaRPr lang="es-AR" sz="1600" dirty="0"/>
          </a:p>
          <a:p>
            <a:r>
              <a:rPr lang="es-ES" sz="1600" dirty="0"/>
              <a:t>		</a:t>
            </a:r>
            <a:r>
              <a:rPr lang="es-ES" sz="1600" dirty="0" err="1"/>
              <a:t>goto</a:t>
            </a:r>
            <a:r>
              <a:rPr lang="es-ES" sz="1600" dirty="0"/>
              <a:t>	nada		</a:t>
            </a:r>
            <a:r>
              <a:rPr lang="es-ES" sz="1600" dirty="0">
                <a:effectLst>
                  <a:outerShdw blurRad="50800" dist="38100" algn="l">
                    <a:srgbClr val="000000">
                      <a:alpha val="40000"/>
                    </a:srgbClr>
                  </a:outerShdw>
                </a:effectLst>
              </a:rPr>
              <a:t>;LOGICA PRINCIPAL DEL PROGRAMA	</a:t>
            </a:r>
            <a:endParaRPr lang="es-AR" sz="1600" dirty="0"/>
          </a:p>
        </p:txBody>
      </p:sp>
    </p:spTree>
    <p:extLst>
      <p:ext uri="{BB962C8B-B14F-4D97-AF65-F5344CB8AC3E}">
        <p14:creationId xmlns:p14="http://schemas.microsoft.com/office/powerpoint/2010/main" val="19074685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534670" y="143986"/>
            <a:ext cx="9624060" cy="460832"/>
          </a:xfrm>
        </p:spPr>
        <p:txBody>
          <a:bodyPr>
            <a:normAutofit fontScale="90000"/>
          </a:bodyPr>
          <a:lstStyle/>
          <a:p>
            <a:r>
              <a:rPr lang="es-AR" dirty="0">
                <a:solidFill>
                  <a:srgbClr val="FF0000"/>
                </a:solidFill>
              </a:rPr>
              <a:t>Programa Ascensor</a:t>
            </a:r>
          </a:p>
        </p:txBody>
      </p:sp>
      <p:sp>
        <p:nvSpPr>
          <p:cNvPr id="2" name="1 Rectángulo"/>
          <p:cNvSpPr/>
          <p:nvPr/>
        </p:nvSpPr>
        <p:spPr>
          <a:xfrm>
            <a:off x="850900" y="960437"/>
            <a:ext cx="9448800" cy="4370427"/>
          </a:xfrm>
          <a:prstGeom prst="rect">
            <a:avLst/>
          </a:prstGeom>
        </p:spPr>
        <p:txBody>
          <a:bodyPr wrap="square">
            <a:spAutoFit/>
          </a:bodyPr>
          <a:lstStyle/>
          <a:p>
            <a:r>
              <a:rPr lang="es-ES" sz="1600" b="1" cap="all" dirty="0">
                <a:effectLst>
                  <a:reflection blurRad="12700" stA="28000" endPos="45000" dist="1003" dir="5400000" sy="-100000" algn="bl"/>
                </a:effectLst>
              </a:rPr>
              <a:t>;*************************************************************</a:t>
            </a:r>
            <a:endParaRPr lang="es-AR" sz="1600" dirty="0"/>
          </a:p>
          <a:p>
            <a:r>
              <a:rPr lang="es-ES" sz="1600" b="1" cap="all" dirty="0">
                <a:effectLst>
                  <a:reflection blurRad="12700" stA="28000" endPos="45000" dist="1003" dir="5400000" sy="-100000" algn="bl"/>
                </a:effectLst>
              </a:rPr>
              <a:t>;*CONTROLA LA APERTURA DE LA PUERTA</a:t>
            </a:r>
            <a:endParaRPr lang="es-AR" sz="1600" dirty="0"/>
          </a:p>
          <a:p>
            <a:r>
              <a:rPr lang="es-ES" sz="1600" b="1" cap="all" dirty="0">
                <a:effectLst>
                  <a:reflection blurRad="12700" stA="28000" endPos="45000" dist="1003" dir="5400000" sy="-100000" algn="bl"/>
                </a:effectLst>
              </a:rPr>
              <a:t>;*************************************************************</a:t>
            </a:r>
            <a:endParaRPr lang="es-AR" sz="1600" dirty="0"/>
          </a:p>
          <a:p>
            <a:r>
              <a:rPr lang="es-ES" b="1" dirty="0" err="1">
                <a:solidFill>
                  <a:srgbClr val="FF0000"/>
                </a:solidFill>
              </a:rPr>
              <a:t>Ptaabierta</a:t>
            </a:r>
            <a:r>
              <a:rPr lang="es-ES" b="1" dirty="0"/>
              <a:t>	</a:t>
            </a:r>
            <a:r>
              <a:rPr lang="es-ES" sz="1600" dirty="0"/>
              <a:t>	</a:t>
            </a:r>
            <a:r>
              <a:rPr lang="es-ES" sz="1600" dirty="0" err="1"/>
              <a:t>btfss</a:t>
            </a:r>
            <a:r>
              <a:rPr lang="es-ES" sz="1600" dirty="0"/>
              <a:t>	porta,3		</a:t>
            </a:r>
            <a:r>
              <a:rPr lang="es-ES" sz="1600" dirty="0">
                <a:effectLst>
                  <a:outerShdw blurRad="50800" dist="38100" algn="l">
                    <a:srgbClr val="000000">
                      <a:alpha val="40000"/>
                    </a:srgbClr>
                  </a:outerShdw>
                </a:effectLst>
              </a:rPr>
              <a:t>;puerta de cabina abierta?</a:t>
            </a:r>
            <a:endParaRPr lang="es-AR" sz="1600" dirty="0"/>
          </a:p>
          <a:p>
            <a:r>
              <a:rPr lang="es-ES" sz="1600" dirty="0"/>
              <a:t>		</a:t>
            </a:r>
            <a:r>
              <a:rPr lang="es-ES" sz="1600" dirty="0" err="1"/>
              <a:t>return</a:t>
            </a:r>
            <a:r>
              <a:rPr lang="es-ES" sz="1600" dirty="0"/>
              <a:t>			</a:t>
            </a:r>
            <a:r>
              <a:rPr lang="es-ES" sz="1600" dirty="0">
                <a:effectLst>
                  <a:outerShdw blurRad="50800" dist="38100" algn="l">
                    <a:srgbClr val="000000">
                      <a:alpha val="40000"/>
                    </a:srgbClr>
                  </a:outerShdw>
                </a:effectLst>
              </a:rPr>
              <a:t>;no, salga del proceso</a:t>
            </a:r>
            <a:endParaRPr lang="es-AR" sz="1600" dirty="0"/>
          </a:p>
          <a:p>
            <a:r>
              <a:rPr lang="es-ES" sz="1600" dirty="0"/>
              <a:t>		</a:t>
            </a:r>
            <a:r>
              <a:rPr lang="es-ES" sz="1600" dirty="0" err="1"/>
              <a:t>call</a:t>
            </a:r>
            <a:r>
              <a:rPr lang="es-ES" sz="1600" dirty="0"/>
              <a:t>	tiempo		;</a:t>
            </a:r>
            <a:r>
              <a:rPr lang="es-ES" sz="1600" dirty="0" err="1">
                <a:effectLst>
                  <a:outerShdw blurRad="50800" dist="38100" algn="l">
                    <a:srgbClr val="000000">
                      <a:alpha val="40000"/>
                    </a:srgbClr>
                  </a:outerShdw>
                </a:effectLst>
              </a:rPr>
              <a:t>antirrebote</a:t>
            </a:r>
            <a:r>
              <a:rPr lang="es-ES" sz="1600" dirty="0">
                <a:effectLst>
                  <a:outerShdw blurRad="50800" dist="38100" algn="l">
                    <a:srgbClr val="000000">
                      <a:alpha val="40000"/>
                    </a:srgbClr>
                  </a:outerShdw>
                </a:effectLst>
              </a:rPr>
              <a:t> de contactos</a:t>
            </a:r>
            <a:endParaRPr lang="es-AR" sz="1600" dirty="0"/>
          </a:p>
          <a:p>
            <a:r>
              <a:rPr lang="es-ES" sz="1600" dirty="0"/>
              <a:t>		</a:t>
            </a:r>
            <a:r>
              <a:rPr lang="es-ES" sz="1600" dirty="0" err="1"/>
              <a:t>btfss</a:t>
            </a:r>
            <a:r>
              <a:rPr lang="es-ES" sz="1600" dirty="0"/>
              <a:t>	porta,3		</a:t>
            </a:r>
            <a:r>
              <a:rPr lang="es-ES" sz="1600" dirty="0">
                <a:effectLst>
                  <a:outerShdw blurRad="50800" dist="38100" algn="l">
                    <a:srgbClr val="000000">
                      <a:alpha val="40000"/>
                    </a:srgbClr>
                  </a:outerShdw>
                </a:effectLst>
              </a:rPr>
              <a:t>;sigue abierta?</a:t>
            </a:r>
            <a:endParaRPr lang="es-AR" sz="1600" dirty="0"/>
          </a:p>
          <a:p>
            <a:r>
              <a:rPr lang="es-ES" sz="1600" dirty="0"/>
              <a:t>		</a:t>
            </a:r>
            <a:r>
              <a:rPr lang="es-ES" sz="1600" dirty="0" err="1"/>
              <a:t>return</a:t>
            </a:r>
            <a:r>
              <a:rPr lang="es-ES" sz="1600" dirty="0"/>
              <a:t>			</a:t>
            </a:r>
            <a:r>
              <a:rPr lang="es-ES" sz="1600" dirty="0">
                <a:effectLst>
                  <a:outerShdw blurRad="50800" dist="38100" algn="l">
                    <a:srgbClr val="000000">
                      <a:alpha val="40000"/>
                    </a:srgbClr>
                  </a:outerShdw>
                </a:effectLst>
              </a:rPr>
              <a:t>;no, falsa alarma, salga del proceso</a:t>
            </a:r>
            <a:endParaRPr lang="es-AR" sz="1600" dirty="0"/>
          </a:p>
          <a:p>
            <a:r>
              <a:rPr lang="es-ES" sz="1600" dirty="0"/>
              <a:t>		</a:t>
            </a:r>
            <a:r>
              <a:rPr lang="es-ES" sz="1600" dirty="0" err="1"/>
              <a:t>movfw</a:t>
            </a:r>
            <a:r>
              <a:rPr lang="es-ES" sz="1600" dirty="0"/>
              <a:t>	</a:t>
            </a:r>
            <a:r>
              <a:rPr lang="es-ES" sz="1600" dirty="0" err="1"/>
              <a:t>portb</a:t>
            </a:r>
            <a:r>
              <a:rPr lang="es-ES" sz="1600" dirty="0"/>
              <a:t>		</a:t>
            </a:r>
            <a:r>
              <a:rPr lang="es-ES" sz="1600" dirty="0">
                <a:effectLst>
                  <a:outerShdw blurRad="50800" dist="38100" algn="l">
                    <a:srgbClr val="000000">
                      <a:alpha val="40000"/>
                    </a:srgbClr>
                  </a:outerShdw>
                </a:effectLst>
              </a:rPr>
              <a:t>;si, puerta abierta</a:t>
            </a:r>
            <a:endParaRPr lang="es-AR" sz="1600" dirty="0"/>
          </a:p>
          <a:p>
            <a:r>
              <a:rPr lang="es-ES" sz="1600" dirty="0"/>
              <a:t>		</a:t>
            </a:r>
            <a:r>
              <a:rPr lang="es-ES" sz="1600" dirty="0" err="1"/>
              <a:t>movwf</a:t>
            </a:r>
            <a:r>
              <a:rPr lang="es-ES" sz="1600" dirty="0"/>
              <a:t>	</a:t>
            </a:r>
            <a:r>
              <a:rPr lang="es-ES" sz="1600" dirty="0" err="1"/>
              <a:t>intmem</a:t>
            </a:r>
            <a:r>
              <a:rPr lang="es-ES" sz="1600" dirty="0"/>
              <a:t>		</a:t>
            </a:r>
            <a:r>
              <a:rPr lang="es-ES" sz="1600" dirty="0">
                <a:effectLst>
                  <a:outerShdw blurRad="50800" dist="38100" algn="l">
                    <a:srgbClr val="000000">
                      <a:alpha val="40000"/>
                    </a:srgbClr>
                  </a:outerShdw>
                </a:effectLst>
              </a:rPr>
              <a:t>;guardar estado actual del motor y </a:t>
            </a:r>
            <a:r>
              <a:rPr lang="es-ES" sz="1600" dirty="0" err="1">
                <a:effectLst>
                  <a:outerShdw blurRad="50800" dist="38100" algn="l">
                    <a:srgbClr val="000000">
                      <a:alpha val="40000"/>
                    </a:srgbClr>
                  </a:outerShdw>
                </a:effectLst>
              </a:rPr>
              <a:t>direcc</a:t>
            </a:r>
            <a:endParaRPr lang="es-AR" sz="1600" dirty="0"/>
          </a:p>
          <a:p>
            <a:endParaRPr lang="es-ES" b="1" dirty="0">
              <a:solidFill>
                <a:srgbClr val="FF0000"/>
              </a:solidFill>
            </a:endParaRPr>
          </a:p>
          <a:p>
            <a:r>
              <a:rPr lang="es-ES" b="1" dirty="0">
                <a:solidFill>
                  <a:srgbClr val="FF0000"/>
                </a:solidFill>
              </a:rPr>
              <a:t>emergencia</a:t>
            </a:r>
            <a:r>
              <a:rPr lang="es-ES" sz="1600" dirty="0"/>
              <a:t>	</a:t>
            </a:r>
            <a:r>
              <a:rPr lang="es-ES" sz="1600" dirty="0" err="1"/>
              <a:t>bsf</a:t>
            </a:r>
            <a:r>
              <a:rPr lang="es-ES" sz="1600" dirty="0"/>
              <a:t>	portb,1		</a:t>
            </a:r>
            <a:r>
              <a:rPr lang="es-ES" sz="1600" dirty="0">
                <a:effectLst>
                  <a:outerShdw blurRad="50800" dist="38100" algn="l">
                    <a:srgbClr val="000000">
                      <a:alpha val="40000"/>
                    </a:srgbClr>
                  </a:outerShdw>
                </a:effectLst>
              </a:rPr>
              <a:t>;parar el motor</a:t>
            </a:r>
            <a:endParaRPr lang="es-AR" sz="1600" dirty="0"/>
          </a:p>
          <a:p>
            <a:r>
              <a:rPr lang="es-ES" sz="1600" dirty="0"/>
              <a:t>		</a:t>
            </a:r>
            <a:r>
              <a:rPr lang="es-ES" sz="1600" dirty="0" err="1"/>
              <a:t>btfsc</a:t>
            </a:r>
            <a:r>
              <a:rPr lang="es-ES" sz="1600" dirty="0"/>
              <a:t>	porta,3</a:t>
            </a:r>
            <a:endParaRPr lang="es-AR" sz="1600" dirty="0"/>
          </a:p>
          <a:p>
            <a:r>
              <a:rPr lang="es-ES" sz="1600" dirty="0"/>
              <a:t>		</a:t>
            </a:r>
            <a:r>
              <a:rPr lang="es-ES" sz="1600" dirty="0" err="1"/>
              <a:t>goto</a:t>
            </a:r>
            <a:r>
              <a:rPr lang="es-ES" sz="1600" dirty="0"/>
              <a:t>	emergencia 	</a:t>
            </a:r>
            <a:r>
              <a:rPr lang="es-ES" sz="1600" dirty="0">
                <a:effectLst>
                  <a:outerShdw blurRad="50800" dist="38100" algn="l">
                    <a:srgbClr val="000000">
                      <a:alpha val="40000"/>
                    </a:srgbClr>
                  </a:outerShdw>
                </a:effectLst>
              </a:rPr>
              <a:t>;esperar a que cierren la puerta</a:t>
            </a:r>
            <a:endParaRPr lang="es-AR" sz="1600" dirty="0"/>
          </a:p>
          <a:p>
            <a:r>
              <a:rPr lang="es-ES" sz="1600" dirty="0"/>
              <a:t>		</a:t>
            </a:r>
            <a:r>
              <a:rPr lang="es-ES" sz="1600" dirty="0" err="1"/>
              <a:t>movfw</a:t>
            </a:r>
            <a:r>
              <a:rPr lang="es-ES" sz="1600" dirty="0"/>
              <a:t>	</a:t>
            </a:r>
            <a:r>
              <a:rPr lang="es-ES" sz="1600" dirty="0" err="1"/>
              <a:t>intmem</a:t>
            </a:r>
            <a:r>
              <a:rPr lang="es-ES" sz="1600" dirty="0"/>
              <a:t>	</a:t>
            </a:r>
            <a:endParaRPr lang="es-AR" sz="1600" dirty="0"/>
          </a:p>
          <a:p>
            <a:r>
              <a:rPr lang="es-ES" sz="1600" dirty="0"/>
              <a:t>		</a:t>
            </a:r>
            <a:r>
              <a:rPr lang="es-ES" sz="1600" dirty="0" err="1"/>
              <a:t>movwf</a:t>
            </a:r>
            <a:r>
              <a:rPr lang="es-ES" sz="1600" dirty="0"/>
              <a:t>	</a:t>
            </a:r>
            <a:r>
              <a:rPr lang="es-ES" sz="1600" dirty="0" err="1"/>
              <a:t>portb</a:t>
            </a:r>
            <a:r>
              <a:rPr lang="es-ES" sz="1600" dirty="0"/>
              <a:t>		</a:t>
            </a:r>
            <a:r>
              <a:rPr lang="es-ES" sz="1600" dirty="0">
                <a:effectLst>
                  <a:outerShdw blurRad="50800" dist="38100" algn="l">
                    <a:srgbClr val="000000">
                      <a:alpha val="40000"/>
                    </a:srgbClr>
                  </a:outerShdw>
                </a:effectLst>
              </a:rPr>
              <a:t>;</a:t>
            </a:r>
            <a:r>
              <a:rPr lang="es-ES" sz="1600" dirty="0" err="1">
                <a:effectLst>
                  <a:outerShdw blurRad="50800" dist="38100" algn="l">
                    <a:srgbClr val="000000">
                      <a:alpha val="40000"/>
                    </a:srgbClr>
                  </a:outerShdw>
                </a:effectLst>
              </a:rPr>
              <a:t>recompomer</a:t>
            </a:r>
            <a:r>
              <a:rPr lang="es-ES" sz="1600" dirty="0">
                <a:effectLst>
                  <a:outerShdw blurRad="50800" dist="38100" algn="l">
                    <a:srgbClr val="000000">
                      <a:alpha val="40000"/>
                    </a:srgbClr>
                  </a:outerShdw>
                </a:effectLst>
              </a:rPr>
              <a:t> el estado anterior</a:t>
            </a:r>
            <a:endParaRPr lang="es-AR" sz="1600" dirty="0"/>
          </a:p>
          <a:p>
            <a:r>
              <a:rPr lang="es-ES" sz="1600" dirty="0"/>
              <a:t>		</a:t>
            </a:r>
            <a:r>
              <a:rPr lang="es-ES" sz="1600" dirty="0" err="1"/>
              <a:t>return</a:t>
            </a:r>
            <a:r>
              <a:rPr lang="es-ES" sz="1600" dirty="0"/>
              <a:t>			</a:t>
            </a:r>
            <a:r>
              <a:rPr lang="es-ES" sz="1600" dirty="0">
                <a:effectLst>
                  <a:outerShdw blurRad="50800" dist="38100" algn="l">
                    <a:srgbClr val="000000">
                      <a:alpha val="40000"/>
                    </a:srgbClr>
                  </a:outerShdw>
                </a:effectLst>
              </a:rPr>
              <a:t>;volver al punto de llamada</a:t>
            </a:r>
            <a:endParaRPr lang="es-AR" sz="1600" dirty="0"/>
          </a:p>
        </p:txBody>
      </p:sp>
    </p:spTree>
    <p:extLst>
      <p:ext uri="{BB962C8B-B14F-4D97-AF65-F5344CB8AC3E}">
        <p14:creationId xmlns:p14="http://schemas.microsoft.com/office/powerpoint/2010/main" val="9914353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534670" y="143986"/>
            <a:ext cx="9624060" cy="460832"/>
          </a:xfrm>
        </p:spPr>
        <p:txBody>
          <a:bodyPr>
            <a:normAutofit fontScale="90000"/>
          </a:bodyPr>
          <a:lstStyle/>
          <a:p>
            <a:r>
              <a:rPr lang="es-AR" dirty="0">
                <a:solidFill>
                  <a:srgbClr val="FF0000"/>
                </a:solidFill>
              </a:rPr>
              <a:t>Programa Ascensor</a:t>
            </a:r>
          </a:p>
        </p:txBody>
      </p:sp>
      <p:sp>
        <p:nvSpPr>
          <p:cNvPr id="3" name="2 Rectángulo"/>
          <p:cNvSpPr/>
          <p:nvPr/>
        </p:nvSpPr>
        <p:spPr>
          <a:xfrm>
            <a:off x="698500" y="1002407"/>
            <a:ext cx="9753600" cy="4031873"/>
          </a:xfrm>
          <a:prstGeom prst="rect">
            <a:avLst/>
          </a:prstGeom>
        </p:spPr>
        <p:txBody>
          <a:bodyPr wrap="square">
            <a:spAutoFit/>
          </a:bodyPr>
          <a:lstStyle/>
          <a:p>
            <a:r>
              <a:rPr lang="es-ES" sz="1600" b="1" cap="all" dirty="0">
                <a:effectLst>
                  <a:reflection blurRad="12700" stA="28000" endPos="45000" dist="1003" dir="5400000" sy="-100000" algn="bl"/>
                </a:effectLst>
              </a:rPr>
              <a:t>;*************************************************************</a:t>
            </a:r>
            <a:endParaRPr lang="es-AR" sz="1600" dirty="0"/>
          </a:p>
          <a:p>
            <a:r>
              <a:rPr lang="es-ES" sz="1600" b="1" cap="all" dirty="0">
                <a:effectLst>
                  <a:reflection blurRad="12700" stA="28000" endPos="45000" dist="1003" dir="5400000" sy="-100000" algn="bl"/>
                </a:effectLst>
              </a:rPr>
              <a:t>;* RUTINA DE PULSADORES</a:t>
            </a:r>
            <a:endParaRPr lang="es-AR" sz="1600" dirty="0"/>
          </a:p>
          <a:p>
            <a:r>
              <a:rPr lang="es-ES" sz="1600" b="1" cap="all" dirty="0">
                <a:effectLst>
                  <a:reflection blurRad="12700" stA="28000" endPos="45000" dist="1003" dir="5400000" sy="-100000" algn="bl"/>
                </a:effectLst>
              </a:rPr>
              <a:t>;*************************************************************</a:t>
            </a:r>
            <a:endParaRPr lang="es-AR" sz="1600" dirty="0"/>
          </a:p>
          <a:p>
            <a:r>
              <a:rPr lang="es-ES" b="1" dirty="0">
                <a:solidFill>
                  <a:srgbClr val="FF0000"/>
                </a:solidFill>
              </a:rPr>
              <a:t>pulsadores</a:t>
            </a:r>
            <a:r>
              <a:rPr lang="es-ES" b="1" dirty="0"/>
              <a:t>	</a:t>
            </a:r>
            <a:r>
              <a:rPr lang="es-ES" sz="1600" dirty="0" err="1"/>
              <a:t>btfsc</a:t>
            </a:r>
            <a:r>
              <a:rPr lang="es-ES" sz="1600" dirty="0"/>
              <a:t>	portb,4		</a:t>
            </a:r>
            <a:r>
              <a:rPr lang="es-ES" sz="1600" dirty="0">
                <a:effectLst>
                  <a:outerShdw blurRad="50800" dist="38100" algn="l">
                    <a:srgbClr val="000000">
                      <a:alpha val="40000"/>
                    </a:srgbClr>
                  </a:outerShdw>
                </a:effectLst>
              </a:rPr>
              <a:t>;pruebo pulsador de PB accionado</a:t>
            </a:r>
            <a:endParaRPr lang="es-AR" sz="1600" dirty="0"/>
          </a:p>
          <a:p>
            <a:r>
              <a:rPr lang="es-ES" sz="1600" dirty="0"/>
              <a:t>		</a:t>
            </a:r>
            <a:r>
              <a:rPr lang="es-ES" sz="1600" dirty="0" err="1"/>
              <a:t>call</a:t>
            </a:r>
            <a:r>
              <a:rPr lang="es-ES" sz="1600" dirty="0"/>
              <a:t>	tiempo		</a:t>
            </a:r>
            <a:r>
              <a:rPr lang="es-ES" sz="1600" dirty="0">
                <a:effectLst>
                  <a:outerShdw blurRad="50800" dist="38100" algn="l">
                    <a:srgbClr val="000000">
                      <a:alpha val="40000"/>
                    </a:srgbClr>
                  </a:outerShdw>
                </a:effectLst>
              </a:rPr>
              <a:t>;espero tiempo de rebotes del pulsado </a:t>
            </a:r>
            <a:endParaRPr lang="es-AR" sz="1600" dirty="0"/>
          </a:p>
          <a:p>
            <a:r>
              <a:rPr lang="es-ES" sz="1600" dirty="0"/>
              <a:t>		</a:t>
            </a:r>
            <a:r>
              <a:rPr lang="es-ES" sz="1600" dirty="0" err="1"/>
              <a:t>btfsc</a:t>
            </a:r>
            <a:r>
              <a:rPr lang="es-ES" sz="1600" dirty="0"/>
              <a:t>	portb,4		</a:t>
            </a:r>
            <a:r>
              <a:rPr lang="es-ES" sz="1600" dirty="0">
                <a:effectLst>
                  <a:outerShdw blurRad="50800" dist="38100" algn="l">
                    <a:srgbClr val="000000">
                      <a:alpha val="40000"/>
                    </a:srgbClr>
                  </a:outerShdw>
                </a:effectLst>
              </a:rPr>
              <a:t>;confirmo accionamiento de pulsador</a:t>
            </a:r>
            <a:endParaRPr lang="es-AR" sz="1600" dirty="0"/>
          </a:p>
          <a:p>
            <a:r>
              <a:rPr lang="es-ES" sz="1600" dirty="0"/>
              <a:t>		</a:t>
            </a:r>
            <a:r>
              <a:rPr lang="es-ES" sz="1600" dirty="0" err="1"/>
              <a:t>call</a:t>
            </a:r>
            <a:r>
              <a:rPr lang="es-ES" sz="1600" dirty="0"/>
              <a:t>	PB		</a:t>
            </a:r>
            <a:r>
              <a:rPr lang="es-ES" sz="1600" dirty="0">
                <a:effectLst>
                  <a:outerShdw blurRad="50800" dist="38100" algn="l">
                    <a:srgbClr val="000000">
                      <a:alpha val="40000"/>
                    </a:srgbClr>
                  </a:outerShdw>
                </a:effectLst>
              </a:rPr>
              <a:t>;pulsador de PB confirmado, ir al proceso</a:t>
            </a:r>
            <a:endParaRPr lang="es-AR" sz="1600" dirty="0"/>
          </a:p>
          <a:p>
            <a:r>
              <a:rPr lang="es-ES" sz="1600" dirty="0"/>
              <a:t>		</a:t>
            </a:r>
            <a:r>
              <a:rPr lang="es-ES" sz="1600" dirty="0" err="1"/>
              <a:t>btfsc</a:t>
            </a:r>
            <a:r>
              <a:rPr lang="es-ES" sz="1600" dirty="0"/>
              <a:t>	portb,5</a:t>
            </a:r>
            <a:endParaRPr lang="es-AR" sz="1600" dirty="0"/>
          </a:p>
          <a:p>
            <a:r>
              <a:rPr lang="es-ES" sz="1600" dirty="0"/>
              <a:t>		</a:t>
            </a:r>
            <a:r>
              <a:rPr lang="es-ES" sz="1600" dirty="0" err="1"/>
              <a:t>call</a:t>
            </a:r>
            <a:r>
              <a:rPr lang="es-ES" sz="1600" dirty="0"/>
              <a:t>	tiempo		</a:t>
            </a:r>
            <a:r>
              <a:rPr lang="es-ES" sz="1600" dirty="0">
                <a:effectLst>
                  <a:outerShdw blurRad="50800" dist="38100" algn="l">
                    <a:srgbClr val="000000">
                      <a:alpha val="40000"/>
                    </a:srgbClr>
                  </a:outerShdw>
                </a:effectLst>
              </a:rPr>
              <a:t>;espero tiempo de rebotes del pulsado</a:t>
            </a:r>
            <a:endParaRPr lang="es-AR" sz="1600" dirty="0"/>
          </a:p>
          <a:p>
            <a:r>
              <a:rPr lang="es-ES" sz="1600" dirty="0"/>
              <a:t>		</a:t>
            </a:r>
            <a:r>
              <a:rPr lang="es-ES" sz="1600" dirty="0" err="1"/>
              <a:t>btfsc</a:t>
            </a:r>
            <a:r>
              <a:rPr lang="es-ES" sz="1600" dirty="0"/>
              <a:t>	portb,5</a:t>
            </a:r>
            <a:endParaRPr lang="es-AR" sz="1600" dirty="0"/>
          </a:p>
          <a:p>
            <a:r>
              <a:rPr lang="es-ES" sz="1600" dirty="0"/>
              <a:t>		</a:t>
            </a:r>
            <a:r>
              <a:rPr lang="es-ES" sz="1600" dirty="0" err="1"/>
              <a:t>call</a:t>
            </a:r>
            <a:r>
              <a:rPr lang="es-ES" sz="1600" dirty="0"/>
              <a:t>	primero	</a:t>
            </a:r>
            <a:r>
              <a:rPr lang="es-ES" sz="1600" dirty="0">
                <a:effectLst>
                  <a:outerShdw blurRad="50800" dist="38100" algn="l">
                    <a:srgbClr val="000000">
                      <a:alpha val="40000"/>
                    </a:srgbClr>
                  </a:outerShdw>
                </a:effectLst>
              </a:rPr>
              <a:t>;pulsador de 1 piso confirmado, ir al proceso</a:t>
            </a:r>
            <a:endParaRPr lang="es-AR" sz="1600" dirty="0"/>
          </a:p>
          <a:p>
            <a:r>
              <a:rPr lang="es-ES" sz="1600" dirty="0"/>
              <a:t>		</a:t>
            </a:r>
            <a:r>
              <a:rPr lang="es-ES" sz="1600" dirty="0" err="1"/>
              <a:t>btfsc</a:t>
            </a:r>
            <a:r>
              <a:rPr lang="es-ES" sz="1600" dirty="0"/>
              <a:t>	portb,6</a:t>
            </a:r>
            <a:endParaRPr lang="es-AR" sz="1600" dirty="0"/>
          </a:p>
          <a:p>
            <a:r>
              <a:rPr lang="es-ES" sz="1600" dirty="0"/>
              <a:t>		</a:t>
            </a:r>
            <a:r>
              <a:rPr lang="es-ES" sz="1600" dirty="0" err="1"/>
              <a:t>call</a:t>
            </a:r>
            <a:r>
              <a:rPr lang="es-ES" sz="1600" dirty="0"/>
              <a:t>	tiempo		</a:t>
            </a:r>
            <a:r>
              <a:rPr lang="es-ES" sz="1600" dirty="0">
                <a:effectLst>
                  <a:outerShdw blurRad="50800" dist="38100" algn="l">
                    <a:srgbClr val="000000">
                      <a:alpha val="40000"/>
                    </a:srgbClr>
                  </a:outerShdw>
                </a:effectLst>
              </a:rPr>
              <a:t>;espero tiempo de rebotes del pulsado</a:t>
            </a:r>
            <a:endParaRPr lang="es-AR" sz="1600" dirty="0"/>
          </a:p>
          <a:p>
            <a:r>
              <a:rPr lang="es-ES" sz="1600" dirty="0"/>
              <a:t>		</a:t>
            </a:r>
            <a:r>
              <a:rPr lang="es-ES" sz="1600" dirty="0" err="1"/>
              <a:t>btfsc</a:t>
            </a:r>
            <a:r>
              <a:rPr lang="es-ES" sz="1600" dirty="0"/>
              <a:t>	portb,6</a:t>
            </a:r>
            <a:endParaRPr lang="es-AR" sz="1600" dirty="0"/>
          </a:p>
          <a:p>
            <a:r>
              <a:rPr lang="es-ES" sz="1600" dirty="0"/>
              <a:t>		</a:t>
            </a:r>
            <a:r>
              <a:rPr lang="es-ES" sz="1600" dirty="0" err="1"/>
              <a:t>call</a:t>
            </a:r>
            <a:r>
              <a:rPr lang="es-ES" sz="1600" dirty="0"/>
              <a:t>	segundo	</a:t>
            </a:r>
            <a:r>
              <a:rPr lang="es-ES" sz="1600" dirty="0">
                <a:effectLst>
                  <a:outerShdw blurRad="50800" dist="38100" algn="l">
                    <a:srgbClr val="000000">
                      <a:alpha val="40000"/>
                    </a:srgbClr>
                  </a:outerShdw>
                </a:effectLst>
              </a:rPr>
              <a:t>;pulsador de 2 piso confirmado, ir al proceso</a:t>
            </a:r>
            <a:endParaRPr lang="es-AR" sz="1600" dirty="0"/>
          </a:p>
          <a:p>
            <a:r>
              <a:rPr lang="es-ES" sz="1600" dirty="0"/>
              <a:t>		</a:t>
            </a:r>
            <a:r>
              <a:rPr lang="es-ES" sz="1600" dirty="0" err="1"/>
              <a:t>return</a:t>
            </a:r>
            <a:r>
              <a:rPr lang="es-ES" sz="1600" dirty="0"/>
              <a:t>			</a:t>
            </a:r>
            <a:r>
              <a:rPr lang="es-ES" sz="1600" dirty="0">
                <a:effectLst>
                  <a:outerShdw blurRad="50800" dist="38100" algn="l">
                    <a:srgbClr val="000000">
                      <a:alpha val="40000"/>
                    </a:srgbClr>
                  </a:outerShdw>
                </a:effectLst>
              </a:rPr>
              <a:t>;</a:t>
            </a:r>
            <a:r>
              <a:rPr lang="es-ES" sz="1600" dirty="0" err="1">
                <a:effectLst>
                  <a:outerShdw blurRad="50800" dist="38100" algn="l">
                    <a:srgbClr val="000000">
                      <a:alpha val="40000"/>
                    </a:srgbClr>
                  </a:outerShdw>
                </a:effectLst>
              </a:rPr>
              <a:t>ningun</a:t>
            </a:r>
            <a:r>
              <a:rPr lang="es-ES" sz="1600" dirty="0">
                <a:effectLst>
                  <a:outerShdw blurRad="50800" dist="38100" algn="l">
                    <a:srgbClr val="000000">
                      <a:alpha val="40000"/>
                    </a:srgbClr>
                  </a:outerShdw>
                </a:effectLst>
              </a:rPr>
              <a:t> pulsador accionado, volver al </a:t>
            </a:r>
            <a:r>
              <a:rPr lang="es-ES" sz="1600" dirty="0" err="1">
                <a:effectLst>
                  <a:outerShdw blurRad="50800" dist="38100" algn="l">
                    <a:srgbClr val="000000">
                      <a:alpha val="40000"/>
                    </a:srgbClr>
                  </a:outerShdw>
                </a:effectLst>
              </a:rPr>
              <a:t>progr</a:t>
            </a:r>
            <a:r>
              <a:rPr lang="es-ES" sz="1600" dirty="0">
                <a:effectLst>
                  <a:outerShdw blurRad="50800" dist="38100" algn="l">
                    <a:srgbClr val="000000">
                      <a:alpha val="40000"/>
                    </a:srgbClr>
                  </a:outerShdw>
                </a:effectLst>
              </a:rPr>
              <a:t>.</a:t>
            </a:r>
            <a:endParaRPr lang="es-AR" sz="1600" dirty="0"/>
          </a:p>
        </p:txBody>
      </p:sp>
    </p:spTree>
    <p:extLst>
      <p:ext uri="{BB962C8B-B14F-4D97-AF65-F5344CB8AC3E}">
        <p14:creationId xmlns:p14="http://schemas.microsoft.com/office/powerpoint/2010/main" val="19397710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534670" y="143986"/>
            <a:ext cx="9624060" cy="460832"/>
          </a:xfrm>
        </p:spPr>
        <p:txBody>
          <a:bodyPr>
            <a:normAutofit fontScale="90000"/>
          </a:bodyPr>
          <a:lstStyle/>
          <a:p>
            <a:r>
              <a:rPr lang="es-AR" dirty="0">
                <a:solidFill>
                  <a:srgbClr val="FF0000"/>
                </a:solidFill>
              </a:rPr>
              <a:t>Programa Ascensor</a:t>
            </a:r>
          </a:p>
        </p:txBody>
      </p:sp>
      <p:sp>
        <p:nvSpPr>
          <p:cNvPr id="2" name="1 Rectángulo"/>
          <p:cNvSpPr/>
          <p:nvPr/>
        </p:nvSpPr>
        <p:spPr>
          <a:xfrm>
            <a:off x="546100" y="960437"/>
            <a:ext cx="10134600" cy="4124206"/>
          </a:xfrm>
          <a:prstGeom prst="rect">
            <a:avLst/>
          </a:prstGeom>
        </p:spPr>
        <p:txBody>
          <a:bodyPr wrap="square">
            <a:spAutoFit/>
          </a:bodyPr>
          <a:lstStyle/>
          <a:p>
            <a:r>
              <a:rPr lang="es-ES" sz="1600" b="1" cap="all" dirty="0">
                <a:effectLst>
                  <a:reflection blurRad="12700" stA="28000" endPos="45000" dist="1003" dir="5400000" sy="-100000" algn="bl"/>
                </a:effectLst>
              </a:rPr>
              <a:t>;*************************************************************</a:t>
            </a:r>
            <a:endParaRPr lang="es-AR" sz="1600" dirty="0"/>
          </a:p>
          <a:p>
            <a:r>
              <a:rPr lang="es-ES" sz="1600" b="1" cap="all" dirty="0">
                <a:effectLst>
                  <a:reflection blurRad="12700" stA="28000" endPos="45000" dist="1003" dir="5400000" sy="-100000" algn="bl"/>
                </a:effectLst>
              </a:rPr>
              <a:t>;* PROCESO EN PLANTA BAJA</a:t>
            </a:r>
            <a:endParaRPr lang="es-AR" sz="1600" dirty="0"/>
          </a:p>
          <a:p>
            <a:r>
              <a:rPr lang="es-ES" sz="1600" b="1" cap="all" dirty="0">
                <a:effectLst>
                  <a:reflection blurRad="12700" stA="28000" endPos="45000" dist="1003" dir="5400000" sy="-100000" algn="bl"/>
                </a:effectLst>
              </a:rPr>
              <a:t>;*************************************************************</a:t>
            </a:r>
            <a:endParaRPr lang="es-AR" sz="1600" dirty="0"/>
          </a:p>
          <a:p>
            <a:r>
              <a:rPr lang="es-ES" b="1" dirty="0">
                <a:solidFill>
                  <a:srgbClr val="FF0000"/>
                </a:solidFill>
              </a:rPr>
              <a:t>PB</a:t>
            </a:r>
            <a:r>
              <a:rPr lang="es-ES" sz="1600" dirty="0"/>
              <a:t>		</a:t>
            </a:r>
            <a:r>
              <a:rPr lang="es-ES" sz="1600" dirty="0" err="1"/>
              <a:t>swapf</a:t>
            </a:r>
            <a:r>
              <a:rPr lang="es-ES" sz="1600" dirty="0"/>
              <a:t>	</a:t>
            </a:r>
            <a:r>
              <a:rPr lang="es-ES" sz="1600" dirty="0" err="1"/>
              <a:t>portb,w</a:t>
            </a:r>
            <a:r>
              <a:rPr lang="es-ES" sz="1600" dirty="0"/>
              <a:t>		</a:t>
            </a:r>
            <a:r>
              <a:rPr lang="es-ES" sz="1600" dirty="0">
                <a:effectLst>
                  <a:outerShdw blurRad="50800" dist="38100" algn="l">
                    <a:srgbClr val="000000">
                      <a:alpha val="40000"/>
                    </a:srgbClr>
                  </a:outerShdw>
                </a:effectLst>
              </a:rPr>
              <a:t>;paso los bits de las puertas a menor peso</a:t>
            </a:r>
            <a:endParaRPr lang="es-AR" sz="1600" dirty="0"/>
          </a:p>
          <a:p>
            <a:r>
              <a:rPr lang="es-ES" sz="1600" dirty="0"/>
              <a:t>		</a:t>
            </a:r>
            <a:r>
              <a:rPr lang="es-ES" sz="1600" dirty="0" err="1"/>
              <a:t>andlw</a:t>
            </a:r>
            <a:r>
              <a:rPr lang="es-ES" sz="1600" dirty="0"/>
              <a:t>	0x07		</a:t>
            </a:r>
            <a:r>
              <a:rPr lang="es-ES" sz="1600" dirty="0">
                <a:effectLst>
                  <a:outerShdw blurRad="50800" dist="38100" algn="l">
                    <a:srgbClr val="000000">
                      <a:alpha val="40000"/>
                    </a:srgbClr>
                  </a:outerShdw>
                </a:effectLst>
              </a:rPr>
              <a:t>;aseguro el valor</a:t>
            </a:r>
            <a:endParaRPr lang="es-AR" sz="1600" dirty="0"/>
          </a:p>
          <a:p>
            <a:r>
              <a:rPr lang="es-ES" sz="1600" dirty="0"/>
              <a:t>		</a:t>
            </a:r>
            <a:r>
              <a:rPr lang="es-ES" sz="1600" dirty="0" err="1"/>
              <a:t>movwf</a:t>
            </a:r>
            <a:r>
              <a:rPr lang="es-ES" sz="1600" dirty="0"/>
              <a:t>	piso		</a:t>
            </a:r>
            <a:r>
              <a:rPr lang="es-ES" sz="1600" dirty="0">
                <a:effectLst>
                  <a:outerShdw blurRad="50800" dist="38100" algn="l">
                    <a:srgbClr val="000000">
                      <a:alpha val="40000"/>
                    </a:srgbClr>
                  </a:outerShdw>
                </a:effectLst>
              </a:rPr>
              <a:t>;para guardarlo en memoria de piso</a:t>
            </a:r>
            <a:endParaRPr lang="es-AR" sz="1600" dirty="0"/>
          </a:p>
          <a:p>
            <a:r>
              <a:rPr lang="es-ES" sz="1600" dirty="0"/>
              <a:t>		</a:t>
            </a:r>
            <a:r>
              <a:rPr lang="es-ES" sz="1600" dirty="0" err="1"/>
              <a:t>call</a:t>
            </a:r>
            <a:r>
              <a:rPr lang="es-ES" sz="1600" dirty="0"/>
              <a:t>	</a:t>
            </a:r>
            <a:r>
              <a:rPr lang="es-ES" sz="1600" dirty="0" err="1"/>
              <a:t>direccion</a:t>
            </a:r>
            <a:r>
              <a:rPr lang="es-ES" sz="1600" dirty="0"/>
              <a:t>		</a:t>
            </a:r>
            <a:r>
              <a:rPr lang="es-ES" sz="1600" dirty="0">
                <a:effectLst>
                  <a:outerShdw blurRad="50800" dist="38100" algn="l">
                    <a:srgbClr val="000000">
                      <a:alpha val="40000"/>
                    </a:srgbClr>
                  </a:outerShdw>
                </a:effectLst>
              </a:rPr>
              <a:t>;llamo al proceso que fijara la </a:t>
            </a:r>
            <a:r>
              <a:rPr lang="es-ES" sz="1600" dirty="0" err="1">
                <a:effectLst>
                  <a:outerShdw blurRad="50800" dist="38100" algn="l">
                    <a:srgbClr val="000000">
                      <a:alpha val="40000"/>
                    </a:srgbClr>
                  </a:outerShdw>
                </a:effectLst>
              </a:rPr>
              <a:t>direccion</a:t>
            </a:r>
            <a:endParaRPr lang="es-AR" sz="1600" dirty="0"/>
          </a:p>
          <a:p>
            <a:endParaRPr lang="es-ES" b="1" dirty="0"/>
          </a:p>
          <a:p>
            <a:r>
              <a:rPr lang="es-ES" b="1" dirty="0" err="1">
                <a:solidFill>
                  <a:srgbClr val="FF0000"/>
                </a:solidFill>
              </a:rPr>
              <a:t>otrapb</a:t>
            </a:r>
            <a:r>
              <a:rPr lang="es-ES" sz="1600" dirty="0">
                <a:solidFill>
                  <a:srgbClr val="FF0000"/>
                </a:solidFill>
              </a:rPr>
              <a:t>	</a:t>
            </a:r>
            <a:r>
              <a:rPr lang="es-ES" sz="1600" dirty="0"/>
              <a:t>	</a:t>
            </a:r>
            <a:r>
              <a:rPr lang="es-ES" sz="1600" dirty="0" err="1"/>
              <a:t>call</a:t>
            </a:r>
            <a:r>
              <a:rPr lang="es-ES" sz="1600" dirty="0"/>
              <a:t>	</a:t>
            </a:r>
            <a:r>
              <a:rPr lang="es-ES" sz="1600" dirty="0" err="1"/>
              <a:t>ptaabierta</a:t>
            </a:r>
            <a:r>
              <a:rPr lang="es-ES" sz="1600" dirty="0"/>
              <a:t>		</a:t>
            </a:r>
            <a:r>
              <a:rPr lang="es-ES" sz="1600" dirty="0">
                <a:effectLst>
                  <a:outerShdw blurRad="50800" dist="38100" algn="l">
                    <a:srgbClr val="000000">
                      <a:alpha val="40000"/>
                    </a:srgbClr>
                  </a:outerShdw>
                </a:effectLst>
              </a:rPr>
              <a:t>;alguien </a:t>
            </a:r>
            <a:r>
              <a:rPr lang="es-ES" sz="1600" dirty="0" err="1">
                <a:effectLst>
                  <a:outerShdw blurRad="50800" dist="38100" algn="l">
                    <a:srgbClr val="000000">
                      <a:alpha val="40000"/>
                    </a:srgbClr>
                  </a:outerShdw>
                </a:effectLst>
              </a:rPr>
              <a:t>abrio</a:t>
            </a:r>
            <a:r>
              <a:rPr lang="es-ES" sz="1600" dirty="0">
                <a:effectLst>
                  <a:outerShdw blurRad="50800" dist="38100" algn="l">
                    <a:srgbClr val="000000">
                      <a:alpha val="40000"/>
                    </a:srgbClr>
                  </a:outerShdw>
                </a:effectLst>
              </a:rPr>
              <a:t> la puerta?</a:t>
            </a:r>
            <a:endParaRPr lang="es-AR" sz="1600" dirty="0"/>
          </a:p>
          <a:p>
            <a:r>
              <a:rPr lang="es-ES" sz="1600" dirty="0"/>
              <a:t>		</a:t>
            </a:r>
            <a:r>
              <a:rPr lang="es-ES" sz="1600" dirty="0" err="1"/>
              <a:t>btfss</a:t>
            </a:r>
            <a:r>
              <a:rPr lang="es-ES" sz="1600" dirty="0"/>
              <a:t>	porta,0	</a:t>
            </a:r>
            <a:endParaRPr lang="es-AR" sz="1600" dirty="0"/>
          </a:p>
          <a:p>
            <a:r>
              <a:rPr lang="es-ES" sz="1600" dirty="0"/>
              <a:t>		</a:t>
            </a:r>
            <a:r>
              <a:rPr lang="es-ES" sz="1600" dirty="0" err="1"/>
              <a:t>goto</a:t>
            </a:r>
            <a:r>
              <a:rPr lang="es-ES" sz="1600" dirty="0"/>
              <a:t>	</a:t>
            </a:r>
            <a:r>
              <a:rPr lang="es-ES" sz="1600" dirty="0" err="1"/>
              <a:t>otrapb</a:t>
            </a:r>
            <a:r>
              <a:rPr lang="es-ES" sz="1600" dirty="0"/>
              <a:t>		</a:t>
            </a:r>
            <a:r>
              <a:rPr lang="es-ES" sz="1600" dirty="0">
                <a:effectLst>
                  <a:outerShdw blurRad="50800" dist="38100" algn="l">
                    <a:srgbClr val="000000">
                      <a:alpha val="40000"/>
                    </a:srgbClr>
                  </a:outerShdw>
                </a:effectLst>
              </a:rPr>
              <a:t>;pruebo hasta que la cabina llegue a PB</a:t>
            </a:r>
            <a:endParaRPr lang="es-AR" sz="1600" dirty="0"/>
          </a:p>
          <a:p>
            <a:r>
              <a:rPr lang="es-ES" sz="1600" dirty="0"/>
              <a:t>		</a:t>
            </a:r>
            <a:r>
              <a:rPr lang="es-ES" sz="1600" dirty="0" err="1"/>
              <a:t>bsf</a:t>
            </a:r>
            <a:r>
              <a:rPr lang="es-ES" sz="1600" dirty="0"/>
              <a:t>	portb,1		</a:t>
            </a:r>
            <a:r>
              <a:rPr lang="es-ES" sz="1600" dirty="0">
                <a:effectLst>
                  <a:outerShdw blurRad="50800" dist="38100" algn="l">
                    <a:srgbClr val="000000">
                      <a:alpha val="40000"/>
                    </a:srgbClr>
                  </a:outerShdw>
                </a:effectLst>
              </a:rPr>
              <a:t>;llego, paro el motor</a:t>
            </a:r>
            <a:endParaRPr lang="es-AR" sz="1600" dirty="0"/>
          </a:p>
          <a:p>
            <a:r>
              <a:rPr lang="es-ES" sz="1600" dirty="0"/>
              <a:t>		</a:t>
            </a:r>
            <a:r>
              <a:rPr lang="es-ES" sz="1600" dirty="0" err="1"/>
              <a:t>movlw</a:t>
            </a:r>
            <a:r>
              <a:rPr lang="es-ES" sz="1600" dirty="0"/>
              <a:t>	0x01</a:t>
            </a:r>
            <a:endParaRPr lang="es-AR" sz="1600" dirty="0"/>
          </a:p>
          <a:p>
            <a:r>
              <a:rPr lang="es-ES" sz="1600" dirty="0"/>
              <a:t>		</a:t>
            </a:r>
            <a:r>
              <a:rPr lang="es-ES" sz="1600" dirty="0" err="1"/>
              <a:t>movwf</a:t>
            </a:r>
            <a:r>
              <a:rPr lang="es-ES" sz="1600" dirty="0"/>
              <a:t>	cabina		</a:t>
            </a:r>
            <a:r>
              <a:rPr lang="es-ES" sz="1600" dirty="0">
                <a:effectLst>
                  <a:outerShdw blurRad="50800" dist="38100" algn="l">
                    <a:srgbClr val="000000">
                      <a:alpha val="40000"/>
                    </a:srgbClr>
                  </a:outerShdw>
                </a:effectLst>
              </a:rPr>
              <a:t>;cargo la memoria con la </a:t>
            </a:r>
            <a:r>
              <a:rPr lang="es-ES" sz="1600" dirty="0" err="1">
                <a:effectLst>
                  <a:outerShdw blurRad="50800" dist="38100" algn="l">
                    <a:srgbClr val="000000">
                      <a:alpha val="40000"/>
                    </a:srgbClr>
                  </a:outerShdw>
                </a:effectLst>
              </a:rPr>
              <a:t>posicion</a:t>
            </a:r>
            <a:r>
              <a:rPr lang="es-ES" sz="1600" dirty="0">
                <a:effectLst>
                  <a:outerShdw blurRad="50800" dist="38100" algn="l">
                    <a:srgbClr val="000000">
                      <a:alpha val="40000"/>
                    </a:srgbClr>
                  </a:outerShdw>
                </a:effectLst>
              </a:rPr>
              <a:t> de cabina</a:t>
            </a:r>
            <a:endParaRPr lang="es-AR" sz="1600" dirty="0"/>
          </a:p>
          <a:p>
            <a:r>
              <a:rPr lang="es-ES" sz="1600" dirty="0"/>
              <a:t>		</a:t>
            </a:r>
            <a:r>
              <a:rPr lang="es-ES" sz="1600" dirty="0" err="1"/>
              <a:t>clrf</a:t>
            </a:r>
            <a:r>
              <a:rPr lang="es-ES" sz="1600" dirty="0"/>
              <a:t>	piso		</a:t>
            </a:r>
            <a:r>
              <a:rPr lang="es-ES" sz="1600" dirty="0">
                <a:effectLst>
                  <a:outerShdw blurRad="50800" dist="38100" algn="l">
                    <a:srgbClr val="000000">
                      <a:alpha val="40000"/>
                    </a:srgbClr>
                  </a:outerShdw>
                </a:effectLst>
              </a:rPr>
              <a:t>;borro piso para </a:t>
            </a:r>
            <a:r>
              <a:rPr lang="es-ES" sz="1600" dirty="0" err="1">
                <a:effectLst>
                  <a:outerShdw blurRad="50800" dist="38100" algn="l">
                    <a:srgbClr val="000000">
                      <a:alpha val="40000"/>
                    </a:srgbClr>
                  </a:outerShdw>
                </a:effectLst>
              </a:rPr>
              <a:t>proxima</a:t>
            </a:r>
            <a:r>
              <a:rPr lang="es-ES" sz="1600" dirty="0">
                <a:effectLst>
                  <a:outerShdw blurRad="50800" dist="38100" algn="l">
                    <a:srgbClr val="000000">
                      <a:alpha val="40000"/>
                    </a:srgbClr>
                  </a:outerShdw>
                </a:effectLst>
              </a:rPr>
              <a:t> llamada</a:t>
            </a:r>
            <a:endParaRPr lang="es-AR" sz="1600" dirty="0"/>
          </a:p>
          <a:p>
            <a:r>
              <a:rPr lang="es-ES" sz="1600" dirty="0"/>
              <a:t>		</a:t>
            </a:r>
            <a:r>
              <a:rPr lang="es-ES" sz="1600" dirty="0" err="1"/>
              <a:t>return</a:t>
            </a:r>
            <a:endParaRPr lang="es-AR" sz="1600" dirty="0"/>
          </a:p>
        </p:txBody>
      </p:sp>
    </p:spTree>
    <p:extLst>
      <p:ext uri="{BB962C8B-B14F-4D97-AF65-F5344CB8AC3E}">
        <p14:creationId xmlns:p14="http://schemas.microsoft.com/office/powerpoint/2010/main" val="32316727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534670" y="143986"/>
            <a:ext cx="9624060" cy="460832"/>
          </a:xfrm>
        </p:spPr>
        <p:txBody>
          <a:bodyPr>
            <a:normAutofit fontScale="90000"/>
          </a:bodyPr>
          <a:lstStyle/>
          <a:p>
            <a:r>
              <a:rPr lang="es-AR" dirty="0">
                <a:solidFill>
                  <a:srgbClr val="FF0000"/>
                </a:solidFill>
              </a:rPr>
              <a:t>Programa Ascensor</a:t>
            </a:r>
          </a:p>
        </p:txBody>
      </p:sp>
      <p:sp>
        <p:nvSpPr>
          <p:cNvPr id="3" name="2 Rectángulo"/>
          <p:cNvSpPr/>
          <p:nvPr/>
        </p:nvSpPr>
        <p:spPr>
          <a:xfrm>
            <a:off x="622300" y="960437"/>
            <a:ext cx="9906000" cy="4124206"/>
          </a:xfrm>
          <a:prstGeom prst="rect">
            <a:avLst/>
          </a:prstGeom>
        </p:spPr>
        <p:txBody>
          <a:bodyPr wrap="square">
            <a:spAutoFit/>
          </a:bodyPr>
          <a:lstStyle/>
          <a:p>
            <a:r>
              <a:rPr lang="es-ES" sz="1600" b="1" cap="all" dirty="0">
                <a:effectLst>
                  <a:reflection blurRad="12700" stA="28000" endPos="45000" dist="1003" dir="5400000" sy="-100000" algn="bl"/>
                </a:effectLst>
              </a:rPr>
              <a:t>;*************************************************************</a:t>
            </a:r>
            <a:endParaRPr lang="es-AR" sz="1600" dirty="0"/>
          </a:p>
          <a:p>
            <a:r>
              <a:rPr lang="es-ES" sz="1600" b="1" cap="all" dirty="0">
                <a:effectLst>
                  <a:reflection blurRad="12700" stA="28000" endPos="45000" dist="1003" dir="5400000" sy="-100000" algn="bl"/>
                </a:effectLst>
              </a:rPr>
              <a:t>;* PROCESO EN PRIMER PISO</a:t>
            </a:r>
            <a:endParaRPr lang="es-AR" sz="1600" dirty="0"/>
          </a:p>
          <a:p>
            <a:r>
              <a:rPr lang="es-ES" sz="1600" b="1" cap="all" dirty="0">
                <a:effectLst>
                  <a:reflection blurRad="12700" stA="28000" endPos="45000" dist="1003" dir="5400000" sy="-100000" algn="bl"/>
                </a:effectLst>
              </a:rPr>
              <a:t>;*************************************************************</a:t>
            </a:r>
            <a:endParaRPr lang="es-AR" sz="1600" dirty="0"/>
          </a:p>
          <a:p>
            <a:r>
              <a:rPr lang="es-ES" b="1" dirty="0">
                <a:solidFill>
                  <a:srgbClr val="FF0000"/>
                </a:solidFill>
              </a:rPr>
              <a:t>primero	</a:t>
            </a:r>
            <a:r>
              <a:rPr lang="es-ES" sz="1600" dirty="0"/>
              <a:t>	</a:t>
            </a:r>
            <a:r>
              <a:rPr lang="es-ES" sz="1600" dirty="0" err="1"/>
              <a:t>swapf</a:t>
            </a:r>
            <a:r>
              <a:rPr lang="es-ES" sz="1600" dirty="0"/>
              <a:t>	</a:t>
            </a:r>
            <a:r>
              <a:rPr lang="es-ES" sz="1600" dirty="0" err="1"/>
              <a:t>portb,w</a:t>
            </a:r>
            <a:r>
              <a:rPr lang="es-ES" sz="1600" dirty="0"/>
              <a:t>		</a:t>
            </a:r>
            <a:r>
              <a:rPr lang="es-ES" sz="1600" dirty="0">
                <a:effectLst>
                  <a:outerShdw blurRad="50800" dist="38100" algn="l">
                    <a:srgbClr val="000000">
                      <a:alpha val="40000"/>
                    </a:srgbClr>
                  </a:outerShdw>
                </a:effectLst>
              </a:rPr>
              <a:t>;paso los bits de las puertas a menor peso</a:t>
            </a:r>
            <a:endParaRPr lang="es-AR" sz="1600" dirty="0"/>
          </a:p>
          <a:p>
            <a:r>
              <a:rPr lang="es-ES" sz="1600" dirty="0"/>
              <a:t>		</a:t>
            </a:r>
            <a:r>
              <a:rPr lang="es-ES" sz="1600" dirty="0" err="1"/>
              <a:t>andlw</a:t>
            </a:r>
            <a:r>
              <a:rPr lang="es-ES" sz="1600" dirty="0"/>
              <a:t>	0x07		</a:t>
            </a:r>
            <a:r>
              <a:rPr lang="es-ES" sz="1600" dirty="0">
                <a:effectLst>
                  <a:outerShdw blurRad="50800" dist="38100" algn="l">
                    <a:srgbClr val="000000">
                      <a:alpha val="40000"/>
                    </a:srgbClr>
                  </a:outerShdw>
                </a:effectLst>
              </a:rPr>
              <a:t>;aseguro el valor</a:t>
            </a:r>
            <a:endParaRPr lang="es-AR" sz="1600" dirty="0"/>
          </a:p>
          <a:p>
            <a:r>
              <a:rPr lang="es-ES" sz="1600" dirty="0"/>
              <a:t>		</a:t>
            </a:r>
            <a:r>
              <a:rPr lang="es-ES" sz="1600" dirty="0" err="1"/>
              <a:t>movwf</a:t>
            </a:r>
            <a:r>
              <a:rPr lang="es-ES" sz="1600" dirty="0"/>
              <a:t>	piso		</a:t>
            </a:r>
            <a:r>
              <a:rPr lang="es-ES" sz="1600" dirty="0">
                <a:effectLst>
                  <a:outerShdw blurRad="50800" dist="38100" algn="l">
                    <a:srgbClr val="000000">
                      <a:alpha val="40000"/>
                    </a:srgbClr>
                  </a:outerShdw>
                </a:effectLst>
              </a:rPr>
              <a:t>;para guardarlo en memoria de piso</a:t>
            </a:r>
            <a:endParaRPr lang="es-AR" sz="1600" dirty="0"/>
          </a:p>
          <a:p>
            <a:r>
              <a:rPr lang="es-ES" sz="1600" dirty="0"/>
              <a:t>		</a:t>
            </a:r>
            <a:r>
              <a:rPr lang="es-ES" sz="1600" dirty="0" err="1"/>
              <a:t>call</a:t>
            </a:r>
            <a:r>
              <a:rPr lang="es-ES" sz="1600" dirty="0"/>
              <a:t>	</a:t>
            </a:r>
            <a:r>
              <a:rPr lang="es-ES" sz="1600" dirty="0" err="1"/>
              <a:t>direccion</a:t>
            </a:r>
            <a:r>
              <a:rPr lang="es-ES" sz="1600" dirty="0"/>
              <a:t>		</a:t>
            </a:r>
            <a:r>
              <a:rPr lang="es-ES" sz="1600" dirty="0">
                <a:effectLst>
                  <a:outerShdw blurRad="50800" dist="38100" algn="l">
                    <a:srgbClr val="000000">
                      <a:alpha val="40000"/>
                    </a:srgbClr>
                  </a:outerShdw>
                </a:effectLst>
              </a:rPr>
              <a:t>;llamo al proceso que fijara la </a:t>
            </a:r>
            <a:r>
              <a:rPr lang="es-ES" sz="1600" dirty="0" err="1">
                <a:effectLst>
                  <a:outerShdw blurRad="50800" dist="38100" algn="l">
                    <a:srgbClr val="000000">
                      <a:alpha val="40000"/>
                    </a:srgbClr>
                  </a:outerShdw>
                </a:effectLst>
              </a:rPr>
              <a:t>direccion</a:t>
            </a:r>
            <a:endParaRPr lang="es-AR" sz="1600" dirty="0"/>
          </a:p>
          <a:p>
            <a:endParaRPr lang="es-ES" b="1" dirty="0"/>
          </a:p>
          <a:p>
            <a:r>
              <a:rPr lang="es-ES" b="1" dirty="0" err="1">
                <a:solidFill>
                  <a:srgbClr val="FF0000"/>
                </a:solidFill>
              </a:rPr>
              <a:t>otrap</a:t>
            </a:r>
            <a:r>
              <a:rPr lang="es-ES" b="1" dirty="0"/>
              <a:t>	</a:t>
            </a:r>
            <a:r>
              <a:rPr lang="es-ES" sz="1600" dirty="0"/>
              <a:t>	</a:t>
            </a:r>
            <a:r>
              <a:rPr lang="es-ES" sz="1600" dirty="0" err="1"/>
              <a:t>call</a:t>
            </a:r>
            <a:r>
              <a:rPr lang="es-ES" sz="1600" dirty="0"/>
              <a:t>	</a:t>
            </a:r>
            <a:r>
              <a:rPr lang="es-ES" sz="1600" dirty="0" err="1"/>
              <a:t>ptaabierta</a:t>
            </a:r>
            <a:r>
              <a:rPr lang="es-ES" sz="1600" dirty="0"/>
              <a:t>		</a:t>
            </a:r>
            <a:r>
              <a:rPr lang="es-ES" sz="1600" dirty="0">
                <a:effectLst>
                  <a:outerShdw blurRad="50800" dist="38100" algn="l">
                    <a:srgbClr val="000000">
                      <a:alpha val="40000"/>
                    </a:srgbClr>
                  </a:outerShdw>
                </a:effectLst>
              </a:rPr>
              <a:t>;alguien </a:t>
            </a:r>
            <a:r>
              <a:rPr lang="es-ES" sz="1600" dirty="0" err="1">
                <a:effectLst>
                  <a:outerShdw blurRad="50800" dist="38100" algn="l">
                    <a:srgbClr val="000000">
                      <a:alpha val="40000"/>
                    </a:srgbClr>
                  </a:outerShdw>
                </a:effectLst>
              </a:rPr>
              <a:t>abrio</a:t>
            </a:r>
            <a:r>
              <a:rPr lang="es-ES" sz="1600" dirty="0">
                <a:effectLst>
                  <a:outerShdw blurRad="50800" dist="38100" algn="l">
                    <a:srgbClr val="000000">
                      <a:alpha val="40000"/>
                    </a:srgbClr>
                  </a:outerShdw>
                </a:effectLst>
              </a:rPr>
              <a:t> la puerta?</a:t>
            </a:r>
            <a:endParaRPr lang="es-AR" sz="1600" dirty="0"/>
          </a:p>
          <a:p>
            <a:r>
              <a:rPr lang="es-ES" sz="1600" dirty="0"/>
              <a:t>		</a:t>
            </a:r>
            <a:r>
              <a:rPr lang="es-ES" sz="1600" dirty="0" err="1"/>
              <a:t>btfss</a:t>
            </a:r>
            <a:r>
              <a:rPr lang="es-ES" sz="1600" dirty="0"/>
              <a:t>	porta,1</a:t>
            </a:r>
            <a:endParaRPr lang="es-AR" sz="1600" dirty="0"/>
          </a:p>
          <a:p>
            <a:r>
              <a:rPr lang="es-ES" sz="1600" dirty="0"/>
              <a:t>		</a:t>
            </a:r>
            <a:r>
              <a:rPr lang="es-ES" sz="1600" dirty="0" err="1"/>
              <a:t>goto</a:t>
            </a:r>
            <a:r>
              <a:rPr lang="es-ES" sz="1600" dirty="0"/>
              <a:t>	</a:t>
            </a:r>
            <a:r>
              <a:rPr lang="es-ES" sz="1600" dirty="0" err="1"/>
              <a:t>otrap</a:t>
            </a:r>
            <a:r>
              <a:rPr lang="es-ES" sz="1600" dirty="0"/>
              <a:t>		</a:t>
            </a:r>
            <a:r>
              <a:rPr lang="es-ES" sz="1600" dirty="0">
                <a:effectLst>
                  <a:outerShdw blurRad="50800" dist="38100" algn="l">
                    <a:srgbClr val="000000">
                      <a:alpha val="40000"/>
                    </a:srgbClr>
                  </a:outerShdw>
                </a:effectLst>
              </a:rPr>
              <a:t>;pruebo hasta que la cabina llegue a PB</a:t>
            </a:r>
            <a:endParaRPr lang="es-AR" sz="1600" dirty="0"/>
          </a:p>
          <a:p>
            <a:r>
              <a:rPr lang="es-ES" sz="1600" dirty="0"/>
              <a:t>		</a:t>
            </a:r>
            <a:r>
              <a:rPr lang="es-ES" sz="1600" dirty="0" err="1"/>
              <a:t>bsf</a:t>
            </a:r>
            <a:r>
              <a:rPr lang="es-ES" sz="1600" dirty="0"/>
              <a:t>	portb,1		</a:t>
            </a:r>
            <a:r>
              <a:rPr lang="es-ES" sz="1600" dirty="0">
                <a:effectLst>
                  <a:outerShdw blurRad="50800" dist="38100" algn="l">
                    <a:srgbClr val="000000">
                      <a:alpha val="40000"/>
                    </a:srgbClr>
                  </a:outerShdw>
                </a:effectLst>
              </a:rPr>
              <a:t>;llego, paro el motor</a:t>
            </a:r>
            <a:endParaRPr lang="es-AR" sz="1600" dirty="0"/>
          </a:p>
          <a:p>
            <a:r>
              <a:rPr lang="es-ES" sz="1600" dirty="0"/>
              <a:t>		</a:t>
            </a:r>
            <a:r>
              <a:rPr lang="es-ES" sz="1600" dirty="0" err="1"/>
              <a:t>movlw</a:t>
            </a:r>
            <a:r>
              <a:rPr lang="es-ES" sz="1600" dirty="0"/>
              <a:t>	0x02</a:t>
            </a:r>
            <a:endParaRPr lang="es-AR" sz="1600" dirty="0"/>
          </a:p>
          <a:p>
            <a:r>
              <a:rPr lang="es-ES" sz="1600" dirty="0"/>
              <a:t>		</a:t>
            </a:r>
            <a:r>
              <a:rPr lang="es-ES" sz="1600" dirty="0" err="1"/>
              <a:t>movwf</a:t>
            </a:r>
            <a:r>
              <a:rPr lang="es-ES" sz="1600" dirty="0"/>
              <a:t>	cabina		</a:t>
            </a:r>
            <a:r>
              <a:rPr lang="es-ES" sz="1600" dirty="0">
                <a:effectLst>
                  <a:outerShdw blurRad="50800" dist="38100" algn="l">
                    <a:srgbClr val="000000">
                      <a:alpha val="40000"/>
                    </a:srgbClr>
                  </a:outerShdw>
                </a:effectLst>
              </a:rPr>
              <a:t>;cargo la memoria con la </a:t>
            </a:r>
            <a:r>
              <a:rPr lang="es-ES" sz="1600" dirty="0" err="1">
                <a:effectLst>
                  <a:outerShdw blurRad="50800" dist="38100" algn="l">
                    <a:srgbClr val="000000">
                      <a:alpha val="40000"/>
                    </a:srgbClr>
                  </a:outerShdw>
                </a:effectLst>
              </a:rPr>
              <a:t>posicion</a:t>
            </a:r>
            <a:r>
              <a:rPr lang="es-ES" sz="1600" dirty="0">
                <a:effectLst>
                  <a:outerShdw blurRad="50800" dist="38100" algn="l">
                    <a:srgbClr val="000000">
                      <a:alpha val="40000"/>
                    </a:srgbClr>
                  </a:outerShdw>
                </a:effectLst>
              </a:rPr>
              <a:t> de cabina</a:t>
            </a:r>
            <a:endParaRPr lang="es-AR" sz="1600" dirty="0"/>
          </a:p>
          <a:p>
            <a:r>
              <a:rPr lang="es-ES" sz="1600" dirty="0"/>
              <a:t>		</a:t>
            </a:r>
            <a:r>
              <a:rPr lang="es-ES" sz="1600" dirty="0" err="1"/>
              <a:t>clrf</a:t>
            </a:r>
            <a:r>
              <a:rPr lang="es-ES" sz="1600" dirty="0"/>
              <a:t>	piso		</a:t>
            </a:r>
            <a:r>
              <a:rPr lang="es-ES" sz="1600" dirty="0">
                <a:effectLst>
                  <a:outerShdw blurRad="50800" dist="38100" algn="l">
                    <a:srgbClr val="000000">
                      <a:alpha val="40000"/>
                    </a:srgbClr>
                  </a:outerShdw>
                </a:effectLst>
              </a:rPr>
              <a:t>;borro piso para </a:t>
            </a:r>
            <a:r>
              <a:rPr lang="es-ES" sz="1600" dirty="0" err="1">
                <a:effectLst>
                  <a:outerShdw blurRad="50800" dist="38100" algn="l">
                    <a:srgbClr val="000000">
                      <a:alpha val="40000"/>
                    </a:srgbClr>
                  </a:outerShdw>
                </a:effectLst>
              </a:rPr>
              <a:t>proxima</a:t>
            </a:r>
            <a:r>
              <a:rPr lang="es-ES" sz="1600" dirty="0">
                <a:effectLst>
                  <a:outerShdw blurRad="50800" dist="38100" algn="l">
                    <a:srgbClr val="000000">
                      <a:alpha val="40000"/>
                    </a:srgbClr>
                  </a:outerShdw>
                </a:effectLst>
              </a:rPr>
              <a:t> llamada</a:t>
            </a:r>
            <a:endParaRPr lang="es-AR" sz="1600" dirty="0"/>
          </a:p>
          <a:p>
            <a:r>
              <a:rPr lang="es-ES" sz="1600" dirty="0"/>
              <a:t>		</a:t>
            </a:r>
            <a:r>
              <a:rPr lang="es-ES" sz="1600" dirty="0" err="1"/>
              <a:t>return</a:t>
            </a:r>
            <a:endParaRPr lang="es-AR" sz="1600" dirty="0"/>
          </a:p>
        </p:txBody>
      </p:sp>
    </p:spTree>
    <p:extLst>
      <p:ext uri="{BB962C8B-B14F-4D97-AF65-F5344CB8AC3E}">
        <p14:creationId xmlns:p14="http://schemas.microsoft.com/office/powerpoint/2010/main" val="14275473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534670" y="143986"/>
            <a:ext cx="9624060" cy="460832"/>
          </a:xfrm>
        </p:spPr>
        <p:txBody>
          <a:bodyPr>
            <a:normAutofit fontScale="90000"/>
          </a:bodyPr>
          <a:lstStyle/>
          <a:p>
            <a:r>
              <a:rPr lang="es-AR" dirty="0">
                <a:solidFill>
                  <a:srgbClr val="FF0000"/>
                </a:solidFill>
              </a:rPr>
              <a:t>Programa Ascensor</a:t>
            </a:r>
          </a:p>
        </p:txBody>
      </p:sp>
      <p:sp>
        <p:nvSpPr>
          <p:cNvPr id="2" name="1 Rectángulo"/>
          <p:cNvSpPr/>
          <p:nvPr/>
        </p:nvSpPr>
        <p:spPr>
          <a:xfrm>
            <a:off x="698500" y="960437"/>
            <a:ext cx="9829800" cy="4124206"/>
          </a:xfrm>
          <a:prstGeom prst="rect">
            <a:avLst/>
          </a:prstGeom>
        </p:spPr>
        <p:txBody>
          <a:bodyPr wrap="square">
            <a:spAutoFit/>
          </a:bodyPr>
          <a:lstStyle/>
          <a:p>
            <a:r>
              <a:rPr lang="es-ES" sz="1600" b="1" cap="all" dirty="0">
                <a:effectLst>
                  <a:reflection blurRad="12700" stA="28000" endPos="45000" dist="1003" dir="5400000" sy="-100000" algn="bl"/>
                </a:effectLst>
              </a:rPr>
              <a:t>;*************************************************************</a:t>
            </a:r>
            <a:endParaRPr lang="es-AR" sz="1600" dirty="0"/>
          </a:p>
          <a:p>
            <a:r>
              <a:rPr lang="es-ES" sz="1600" b="1" cap="all" dirty="0">
                <a:effectLst>
                  <a:reflection blurRad="12700" stA="28000" endPos="45000" dist="1003" dir="5400000" sy="-100000" algn="bl"/>
                </a:effectLst>
              </a:rPr>
              <a:t>;* PROCESO EN SEGUNDO PISO</a:t>
            </a:r>
            <a:endParaRPr lang="es-AR" sz="1600" dirty="0"/>
          </a:p>
          <a:p>
            <a:r>
              <a:rPr lang="es-ES" sz="1600" b="1" cap="all" dirty="0">
                <a:effectLst>
                  <a:reflection blurRad="12700" stA="28000" endPos="45000" dist="1003" dir="5400000" sy="-100000" algn="bl"/>
                </a:effectLst>
              </a:rPr>
              <a:t>;*************************************************************</a:t>
            </a:r>
            <a:endParaRPr lang="es-AR" sz="1600" dirty="0"/>
          </a:p>
          <a:p>
            <a:r>
              <a:rPr lang="es-ES" b="1" dirty="0">
                <a:solidFill>
                  <a:srgbClr val="FF0000"/>
                </a:solidFill>
              </a:rPr>
              <a:t>segundo	</a:t>
            </a:r>
            <a:r>
              <a:rPr lang="es-ES" sz="1600" dirty="0"/>
              <a:t>	</a:t>
            </a:r>
            <a:r>
              <a:rPr lang="es-ES" sz="1600" dirty="0" err="1"/>
              <a:t>swapf</a:t>
            </a:r>
            <a:r>
              <a:rPr lang="es-ES" sz="1600" dirty="0"/>
              <a:t>	</a:t>
            </a:r>
            <a:r>
              <a:rPr lang="es-ES" sz="1600" dirty="0" err="1"/>
              <a:t>portb,w</a:t>
            </a:r>
            <a:endParaRPr lang="es-AR" sz="1600" dirty="0"/>
          </a:p>
          <a:p>
            <a:r>
              <a:rPr lang="es-ES" sz="1600" dirty="0"/>
              <a:t>		</a:t>
            </a:r>
            <a:r>
              <a:rPr lang="es-ES" sz="1600" dirty="0" err="1"/>
              <a:t>andlw</a:t>
            </a:r>
            <a:r>
              <a:rPr lang="es-ES" sz="1600" dirty="0"/>
              <a:t>	0x07</a:t>
            </a:r>
            <a:endParaRPr lang="es-AR" sz="1600" dirty="0"/>
          </a:p>
          <a:p>
            <a:r>
              <a:rPr lang="es-ES" sz="1600" b="1" dirty="0"/>
              <a:t>		</a:t>
            </a:r>
            <a:r>
              <a:rPr lang="es-ES" sz="1600" b="1" dirty="0" err="1"/>
              <a:t>movwf</a:t>
            </a:r>
            <a:r>
              <a:rPr lang="es-ES" sz="1600" b="1" dirty="0"/>
              <a:t>	piso</a:t>
            </a:r>
            <a:endParaRPr lang="es-AR" sz="1600" b="1" dirty="0"/>
          </a:p>
          <a:p>
            <a:r>
              <a:rPr lang="es-ES" sz="1600" b="1" dirty="0"/>
              <a:t>		</a:t>
            </a:r>
            <a:r>
              <a:rPr lang="es-ES" sz="1600" b="1" dirty="0" err="1"/>
              <a:t>call</a:t>
            </a:r>
            <a:r>
              <a:rPr lang="es-ES" sz="1600" b="1" dirty="0"/>
              <a:t>	</a:t>
            </a:r>
            <a:r>
              <a:rPr lang="es-ES" sz="1600" b="1" dirty="0" err="1"/>
              <a:t>direccion</a:t>
            </a:r>
            <a:endParaRPr lang="es-AR" sz="1600" b="1" dirty="0"/>
          </a:p>
          <a:p>
            <a:endParaRPr lang="es-ES" b="1" dirty="0"/>
          </a:p>
          <a:p>
            <a:r>
              <a:rPr lang="es-ES" b="1" dirty="0">
                <a:solidFill>
                  <a:srgbClr val="FF0000"/>
                </a:solidFill>
              </a:rPr>
              <a:t>otras</a:t>
            </a:r>
            <a:r>
              <a:rPr lang="es-ES" b="1" dirty="0"/>
              <a:t>	</a:t>
            </a:r>
            <a:r>
              <a:rPr lang="es-ES" sz="1600" dirty="0"/>
              <a:t>	</a:t>
            </a:r>
            <a:r>
              <a:rPr lang="es-ES" sz="1600" dirty="0" err="1"/>
              <a:t>call</a:t>
            </a:r>
            <a:r>
              <a:rPr lang="es-ES" sz="1600" dirty="0"/>
              <a:t>	</a:t>
            </a:r>
            <a:r>
              <a:rPr lang="es-ES" sz="1600" dirty="0" err="1"/>
              <a:t>ptaabierta</a:t>
            </a:r>
            <a:endParaRPr lang="es-AR" sz="1600" dirty="0"/>
          </a:p>
          <a:p>
            <a:r>
              <a:rPr lang="es-ES" sz="1600" dirty="0"/>
              <a:t>		</a:t>
            </a:r>
            <a:r>
              <a:rPr lang="es-ES" sz="1600" dirty="0" err="1"/>
              <a:t>btfss</a:t>
            </a:r>
            <a:r>
              <a:rPr lang="es-ES" sz="1600" dirty="0"/>
              <a:t>	porta,2</a:t>
            </a:r>
            <a:endParaRPr lang="es-AR" sz="1600" dirty="0"/>
          </a:p>
          <a:p>
            <a:r>
              <a:rPr lang="es-ES" sz="1600" dirty="0"/>
              <a:t>		</a:t>
            </a:r>
            <a:r>
              <a:rPr lang="es-ES" sz="1600" dirty="0" err="1"/>
              <a:t>goto</a:t>
            </a:r>
            <a:r>
              <a:rPr lang="es-ES" sz="1600" dirty="0"/>
              <a:t>	otras</a:t>
            </a:r>
            <a:endParaRPr lang="es-AR" sz="1600" dirty="0"/>
          </a:p>
          <a:p>
            <a:r>
              <a:rPr lang="es-ES" sz="1600" dirty="0"/>
              <a:t>		</a:t>
            </a:r>
            <a:r>
              <a:rPr lang="es-ES" sz="1600" dirty="0" err="1"/>
              <a:t>bsf</a:t>
            </a:r>
            <a:r>
              <a:rPr lang="es-ES" sz="1600" dirty="0"/>
              <a:t>	portb,1</a:t>
            </a:r>
            <a:endParaRPr lang="es-AR" sz="1600" dirty="0"/>
          </a:p>
          <a:p>
            <a:r>
              <a:rPr lang="es-ES" sz="1600" dirty="0"/>
              <a:t>		</a:t>
            </a:r>
            <a:r>
              <a:rPr lang="es-ES" sz="1600" dirty="0" err="1"/>
              <a:t>movlw</a:t>
            </a:r>
            <a:r>
              <a:rPr lang="es-ES" sz="1600" dirty="0"/>
              <a:t>	0x04</a:t>
            </a:r>
            <a:endParaRPr lang="es-AR" sz="1600" dirty="0"/>
          </a:p>
          <a:p>
            <a:r>
              <a:rPr lang="es-ES" sz="1600" dirty="0"/>
              <a:t>		</a:t>
            </a:r>
            <a:r>
              <a:rPr lang="es-ES" sz="1600" dirty="0" err="1"/>
              <a:t>movwf</a:t>
            </a:r>
            <a:r>
              <a:rPr lang="es-ES" sz="1600" dirty="0"/>
              <a:t>	cabina</a:t>
            </a:r>
            <a:endParaRPr lang="es-AR" sz="1600" dirty="0"/>
          </a:p>
          <a:p>
            <a:r>
              <a:rPr lang="es-ES" sz="1600" dirty="0"/>
              <a:t>		</a:t>
            </a:r>
            <a:r>
              <a:rPr lang="es-ES" sz="1600" dirty="0" err="1"/>
              <a:t>clrf</a:t>
            </a:r>
            <a:r>
              <a:rPr lang="es-ES" sz="1600" dirty="0"/>
              <a:t>	piso		</a:t>
            </a:r>
            <a:r>
              <a:rPr lang="es-ES" sz="1600" dirty="0">
                <a:effectLst>
                  <a:outerShdw blurRad="50800" dist="38100" algn="l">
                    <a:srgbClr val="000000">
                      <a:alpha val="40000"/>
                    </a:srgbClr>
                  </a:outerShdw>
                </a:effectLst>
              </a:rPr>
              <a:t>;Mismo proceso que para PB</a:t>
            </a:r>
            <a:endParaRPr lang="es-AR" sz="1600" dirty="0"/>
          </a:p>
          <a:p>
            <a:r>
              <a:rPr lang="es-ES" sz="1600" dirty="0"/>
              <a:t>		</a:t>
            </a:r>
            <a:r>
              <a:rPr lang="es-ES" sz="1600" dirty="0" err="1"/>
              <a:t>return</a:t>
            </a:r>
            <a:endParaRPr lang="es-AR" sz="1600" dirty="0"/>
          </a:p>
        </p:txBody>
      </p:sp>
    </p:spTree>
    <p:extLst>
      <p:ext uri="{BB962C8B-B14F-4D97-AF65-F5344CB8AC3E}">
        <p14:creationId xmlns:p14="http://schemas.microsoft.com/office/powerpoint/2010/main" val="71664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534670" y="143986"/>
            <a:ext cx="9624060" cy="460832"/>
          </a:xfrm>
        </p:spPr>
        <p:txBody>
          <a:bodyPr>
            <a:normAutofit fontScale="90000"/>
          </a:bodyPr>
          <a:lstStyle/>
          <a:p>
            <a:r>
              <a:rPr lang="es-AR" dirty="0">
                <a:solidFill>
                  <a:srgbClr val="FF0000"/>
                </a:solidFill>
              </a:rPr>
              <a:t>Programa Ascensor</a:t>
            </a:r>
          </a:p>
        </p:txBody>
      </p:sp>
      <p:sp>
        <p:nvSpPr>
          <p:cNvPr id="3" name="2 Rectángulo"/>
          <p:cNvSpPr/>
          <p:nvPr/>
        </p:nvSpPr>
        <p:spPr>
          <a:xfrm>
            <a:off x="393700" y="960437"/>
            <a:ext cx="10363200" cy="4647426"/>
          </a:xfrm>
          <a:prstGeom prst="rect">
            <a:avLst/>
          </a:prstGeom>
        </p:spPr>
        <p:txBody>
          <a:bodyPr wrap="square">
            <a:spAutoFit/>
          </a:bodyPr>
          <a:lstStyle/>
          <a:p>
            <a:r>
              <a:rPr lang="es-ES" sz="1600" b="1" cap="all" dirty="0">
                <a:effectLst>
                  <a:reflection blurRad="12700" stA="28000" endPos="45000" dist="1003" dir="5400000" sy="-100000" algn="bl"/>
                </a:effectLst>
              </a:rPr>
              <a:t>;*************************************************************</a:t>
            </a:r>
            <a:endParaRPr lang="es-AR" sz="1600" dirty="0"/>
          </a:p>
          <a:p>
            <a:r>
              <a:rPr lang="es-ES" sz="1600" b="1" cap="all" dirty="0">
                <a:effectLst>
                  <a:reflection blurRad="12700" stA="28000" endPos="45000" dist="1003" dir="5400000" sy="-100000" algn="bl"/>
                </a:effectLst>
              </a:rPr>
              <a:t>;* PROCESO PARA DETERMINAR LA DIRECCION PARA MOVER LA CABINA</a:t>
            </a:r>
            <a:endParaRPr lang="es-AR" sz="1600" dirty="0"/>
          </a:p>
          <a:p>
            <a:r>
              <a:rPr lang="es-ES" sz="1600" b="1" cap="all" dirty="0">
                <a:effectLst>
                  <a:reflection blurRad="12700" stA="28000" endPos="45000" dist="1003" dir="5400000" sy="-100000" algn="bl"/>
                </a:effectLst>
              </a:rPr>
              <a:t>;*************************************************************</a:t>
            </a:r>
            <a:endParaRPr lang="es-AR" sz="1600" dirty="0"/>
          </a:p>
          <a:p>
            <a:r>
              <a:rPr lang="es-ES" b="1" dirty="0" err="1">
                <a:solidFill>
                  <a:srgbClr val="FF0000"/>
                </a:solidFill>
              </a:rPr>
              <a:t>direccion</a:t>
            </a:r>
            <a:r>
              <a:rPr lang="es-ES" sz="1600" dirty="0">
                <a:solidFill>
                  <a:srgbClr val="FF0000"/>
                </a:solidFill>
              </a:rPr>
              <a:t>	</a:t>
            </a:r>
            <a:r>
              <a:rPr lang="es-ES" sz="1600" dirty="0"/>
              <a:t>	</a:t>
            </a:r>
            <a:r>
              <a:rPr lang="es-ES" sz="1600" dirty="0" err="1"/>
              <a:t>movfw</a:t>
            </a:r>
            <a:r>
              <a:rPr lang="es-ES" sz="1600" dirty="0"/>
              <a:t>	cabina		</a:t>
            </a:r>
            <a:endParaRPr lang="es-AR" sz="1600" dirty="0"/>
          </a:p>
          <a:p>
            <a:r>
              <a:rPr lang="es-ES" sz="1600" dirty="0"/>
              <a:t>		</a:t>
            </a:r>
            <a:r>
              <a:rPr lang="es-ES" sz="1600" dirty="0" err="1"/>
              <a:t>subwf</a:t>
            </a:r>
            <a:r>
              <a:rPr lang="es-ES" sz="1600" dirty="0"/>
              <a:t>	</a:t>
            </a:r>
            <a:r>
              <a:rPr lang="es-ES" sz="1600" dirty="0" err="1"/>
              <a:t>piso,w</a:t>
            </a:r>
            <a:r>
              <a:rPr lang="es-ES" sz="1600" dirty="0"/>
              <a:t>		</a:t>
            </a:r>
            <a:r>
              <a:rPr lang="es-ES" sz="1600" dirty="0">
                <a:effectLst>
                  <a:outerShdw blurRad="50800" dist="38100" algn="l">
                    <a:srgbClr val="000000">
                      <a:alpha val="40000"/>
                    </a:srgbClr>
                  </a:outerShdw>
                </a:effectLst>
              </a:rPr>
              <a:t>;Se resta Posición de CABINA - Sensor de PISO activado</a:t>
            </a:r>
            <a:endParaRPr lang="es-AR" sz="1600" dirty="0"/>
          </a:p>
          <a:p>
            <a:r>
              <a:rPr lang="es-ES" sz="1600" dirty="0"/>
              <a:t>		</a:t>
            </a:r>
            <a:r>
              <a:rPr lang="es-ES" sz="1600" dirty="0" err="1"/>
              <a:t>btfsc</a:t>
            </a:r>
            <a:r>
              <a:rPr lang="es-ES" sz="1600" dirty="0"/>
              <a:t>	</a:t>
            </a:r>
            <a:r>
              <a:rPr lang="es-ES" sz="1600" dirty="0" err="1"/>
              <a:t>status,z</a:t>
            </a:r>
            <a:r>
              <a:rPr lang="es-ES" sz="1600" dirty="0"/>
              <a:t>		;</a:t>
            </a:r>
            <a:r>
              <a:rPr lang="es-ES" sz="1600" dirty="0">
                <a:effectLst>
                  <a:outerShdw blurRad="50800" dist="38100" algn="l">
                    <a:srgbClr val="000000">
                      <a:alpha val="40000"/>
                    </a:srgbClr>
                  </a:outerShdw>
                </a:effectLst>
              </a:rPr>
              <a:t>si la resta da cero la cabina y el pulsador	</a:t>
            </a:r>
            <a:endParaRPr lang="es-AR" sz="1600" dirty="0"/>
          </a:p>
          <a:p>
            <a:r>
              <a:rPr lang="es-ES" sz="1600" dirty="0"/>
              <a:t>		</a:t>
            </a:r>
            <a:r>
              <a:rPr lang="es-ES" sz="1600" dirty="0" err="1"/>
              <a:t>return</a:t>
            </a:r>
            <a:r>
              <a:rPr lang="es-ES" sz="1600" dirty="0"/>
              <a:t>			</a:t>
            </a:r>
            <a:r>
              <a:rPr lang="es-ES" sz="1600" dirty="0">
                <a:effectLst>
                  <a:outerShdw blurRad="50800" dist="38100" algn="l">
                    <a:srgbClr val="000000">
                      <a:alpha val="40000"/>
                    </a:srgbClr>
                  </a:outerShdw>
                </a:effectLst>
              </a:rPr>
              <a:t>;da cero, corresponden al mismo piso, volver</a:t>
            </a:r>
            <a:endParaRPr lang="es-AR" sz="1600" dirty="0"/>
          </a:p>
          <a:p>
            <a:r>
              <a:rPr lang="es-ES" sz="1600" dirty="0"/>
              <a:t>		</a:t>
            </a:r>
            <a:r>
              <a:rPr lang="es-ES" sz="1600" dirty="0" err="1"/>
              <a:t>btfss</a:t>
            </a:r>
            <a:r>
              <a:rPr lang="es-ES" sz="1600" dirty="0"/>
              <a:t>	</a:t>
            </a:r>
            <a:r>
              <a:rPr lang="es-ES" sz="1600" dirty="0" err="1"/>
              <a:t>status,c</a:t>
            </a:r>
            <a:r>
              <a:rPr lang="es-ES" sz="1600" dirty="0"/>
              <a:t>		</a:t>
            </a:r>
            <a:r>
              <a:rPr lang="es-ES" sz="1600" dirty="0">
                <a:effectLst>
                  <a:outerShdw blurRad="50800" dist="38100" algn="l">
                    <a:srgbClr val="000000">
                      <a:alpha val="40000"/>
                    </a:srgbClr>
                  </a:outerShdw>
                </a:effectLst>
              </a:rPr>
              <a:t>;Se verifica el valor del bit de </a:t>
            </a:r>
            <a:r>
              <a:rPr lang="es-ES" sz="1600" dirty="0" err="1">
                <a:effectLst>
                  <a:outerShdw blurRad="50800" dist="38100" algn="l">
                    <a:srgbClr val="000000">
                      <a:alpha val="40000"/>
                    </a:srgbClr>
                  </a:outerShdw>
                </a:effectLst>
              </a:rPr>
              <a:t>Carry</a:t>
            </a:r>
            <a:r>
              <a:rPr lang="es-ES" sz="1600" dirty="0">
                <a:effectLst>
                  <a:outerShdw blurRad="50800" dist="38100" algn="l">
                    <a:srgbClr val="000000">
                      <a:alpha val="40000"/>
                    </a:srgbClr>
                  </a:outerShdw>
                </a:effectLst>
              </a:rPr>
              <a:t> en STATUS</a:t>
            </a:r>
            <a:endParaRPr lang="es-AR" sz="1600" dirty="0"/>
          </a:p>
          <a:p>
            <a:r>
              <a:rPr lang="es-ES" sz="1600" dirty="0"/>
              <a:t>		</a:t>
            </a:r>
            <a:r>
              <a:rPr lang="es-ES" sz="1600" dirty="0" err="1"/>
              <a:t>goto</a:t>
            </a:r>
            <a:r>
              <a:rPr lang="es-ES" sz="1600" dirty="0"/>
              <a:t>	baja		</a:t>
            </a:r>
            <a:r>
              <a:rPr lang="es-ES" sz="1600" dirty="0">
                <a:effectLst>
                  <a:outerShdw blurRad="50800" dist="38100" algn="l">
                    <a:srgbClr val="000000">
                      <a:alpha val="40000"/>
                    </a:srgbClr>
                  </a:outerShdw>
                </a:effectLst>
              </a:rPr>
              <a:t>;Por negativo (bit </a:t>
            </a:r>
            <a:r>
              <a:rPr lang="es-ES" sz="1600" dirty="0" err="1">
                <a:effectLst>
                  <a:outerShdw blurRad="50800" dist="38100" algn="l">
                    <a:srgbClr val="000000">
                      <a:alpha val="40000"/>
                    </a:srgbClr>
                  </a:outerShdw>
                </a:effectLst>
              </a:rPr>
              <a:t>Carry</a:t>
            </a:r>
            <a:r>
              <a:rPr lang="es-ES" sz="1600" dirty="0">
                <a:effectLst>
                  <a:outerShdw blurRad="50800" dist="38100" algn="l">
                    <a:srgbClr val="000000">
                      <a:alpha val="40000"/>
                    </a:srgbClr>
                  </a:outerShdw>
                </a:effectLst>
              </a:rPr>
              <a:t> = 0 hay que subir</a:t>
            </a:r>
            <a:endParaRPr lang="es-AR" sz="1600" dirty="0"/>
          </a:p>
          <a:p>
            <a:r>
              <a:rPr lang="es-ES" sz="1600" dirty="0"/>
              <a:t>		</a:t>
            </a:r>
            <a:r>
              <a:rPr lang="es-ES" sz="1600" dirty="0" err="1"/>
              <a:t>goto</a:t>
            </a:r>
            <a:r>
              <a:rPr lang="es-ES" sz="1600" dirty="0"/>
              <a:t>	sube		</a:t>
            </a:r>
            <a:r>
              <a:rPr lang="es-ES" sz="1600" dirty="0">
                <a:effectLst>
                  <a:outerShdw blurRad="50800" dist="38100" algn="l">
                    <a:srgbClr val="000000">
                      <a:alpha val="40000"/>
                    </a:srgbClr>
                  </a:outerShdw>
                </a:effectLst>
              </a:rPr>
              <a:t>;Por Positivo (bit de </a:t>
            </a:r>
            <a:r>
              <a:rPr lang="es-ES" sz="1600" dirty="0" err="1">
                <a:effectLst>
                  <a:outerShdw blurRad="50800" dist="38100" algn="l">
                    <a:srgbClr val="000000">
                      <a:alpha val="40000"/>
                    </a:srgbClr>
                  </a:outerShdw>
                </a:effectLst>
              </a:rPr>
              <a:t>Carry</a:t>
            </a:r>
            <a:r>
              <a:rPr lang="es-ES" sz="1600" dirty="0">
                <a:effectLst>
                  <a:outerShdw blurRad="50800" dist="38100" algn="l">
                    <a:srgbClr val="000000">
                      <a:alpha val="40000"/>
                    </a:srgbClr>
                  </a:outerShdw>
                </a:effectLst>
              </a:rPr>
              <a:t> = 1 hay que bajar</a:t>
            </a:r>
            <a:endParaRPr lang="es-AR" sz="1600" dirty="0"/>
          </a:p>
          <a:p>
            <a:endParaRPr lang="es-ES" b="1" dirty="0">
              <a:solidFill>
                <a:srgbClr val="FF0000"/>
              </a:solidFill>
            </a:endParaRPr>
          </a:p>
          <a:p>
            <a:r>
              <a:rPr lang="es-ES" b="1" dirty="0">
                <a:solidFill>
                  <a:srgbClr val="FF0000"/>
                </a:solidFill>
              </a:rPr>
              <a:t>sube</a:t>
            </a:r>
            <a:r>
              <a:rPr lang="es-ES" dirty="0"/>
              <a:t>	</a:t>
            </a:r>
            <a:r>
              <a:rPr lang="es-ES" sz="1600" dirty="0"/>
              <a:t>	</a:t>
            </a:r>
            <a:r>
              <a:rPr lang="es-ES" sz="1600" dirty="0" err="1"/>
              <a:t>bcf</a:t>
            </a:r>
            <a:r>
              <a:rPr lang="es-ES" sz="1600" dirty="0"/>
              <a:t>	portb,2		</a:t>
            </a:r>
            <a:r>
              <a:rPr lang="es-ES" sz="1600" dirty="0">
                <a:effectLst>
                  <a:outerShdw blurRad="50800" dist="38100" algn="l">
                    <a:srgbClr val="000000">
                      <a:alpha val="40000"/>
                    </a:srgbClr>
                  </a:outerShdw>
                </a:effectLst>
              </a:rPr>
              <a:t>;</a:t>
            </a:r>
            <a:r>
              <a:rPr lang="es-ES" sz="1600" dirty="0" err="1">
                <a:effectLst>
                  <a:outerShdw blurRad="50800" dist="38100" algn="l">
                    <a:srgbClr val="000000">
                      <a:alpha val="40000"/>
                    </a:srgbClr>
                  </a:outerShdw>
                </a:effectLst>
              </a:rPr>
              <a:t>direccion</a:t>
            </a:r>
            <a:r>
              <a:rPr lang="es-ES" sz="1600" dirty="0">
                <a:effectLst>
                  <a:outerShdw blurRad="50800" dist="38100" algn="l">
                    <a:srgbClr val="000000">
                      <a:alpha val="40000"/>
                    </a:srgbClr>
                  </a:outerShdw>
                </a:effectLst>
              </a:rPr>
              <a:t> sube</a:t>
            </a:r>
            <a:endParaRPr lang="es-AR" sz="1600" dirty="0"/>
          </a:p>
          <a:p>
            <a:r>
              <a:rPr lang="es-ES" sz="1600" dirty="0"/>
              <a:t>		</a:t>
            </a:r>
            <a:r>
              <a:rPr lang="en-US" sz="1600" dirty="0" err="1"/>
              <a:t>bcf</a:t>
            </a:r>
            <a:r>
              <a:rPr lang="en-US" sz="1600" dirty="0"/>
              <a:t>	portb,1		</a:t>
            </a:r>
            <a:r>
              <a:rPr lang="en-US" sz="1600" dirty="0">
                <a:effectLst>
                  <a:outerShdw blurRad="50800" dist="38100" algn="l">
                    <a:srgbClr val="000000">
                      <a:alpha val="40000"/>
                    </a:srgbClr>
                  </a:outerShdw>
                </a:effectLst>
              </a:rPr>
              <a:t>;motor </a:t>
            </a:r>
            <a:r>
              <a:rPr lang="en-US" sz="1600" dirty="0" err="1">
                <a:effectLst>
                  <a:outerShdw blurRad="50800" dist="38100" algn="l">
                    <a:srgbClr val="000000">
                      <a:alpha val="40000"/>
                    </a:srgbClr>
                  </a:outerShdw>
                </a:effectLst>
              </a:rPr>
              <a:t>anda</a:t>
            </a:r>
            <a:endParaRPr lang="es-AR" sz="1600" dirty="0"/>
          </a:p>
          <a:p>
            <a:r>
              <a:rPr lang="en-US" sz="1600" dirty="0"/>
              <a:t>		return			</a:t>
            </a:r>
            <a:r>
              <a:rPr lang="en-US" sz="1600" dirty="0">
                <a:effectLst>
                  <a:outerShdw blurRad="50800" dist="38100" algn="l">
                    <a:srgbClr val="000000">
                      <a:alpha val="40000"/>
                    </a:srgbClr>
                  </a:outerShdw>
                </a:effectLst>
              </a:rPr>
              <a:t>;</a:t>
            </a:r>
            <a:r>
              <a:rPr lang="en-US" sz="1600" dirty="0" err="1">
                <a:effectLst>
                  <a:outerShdw blurRad="50800" dist="38100" algn="l">
                    <a:srgbClr val="000000">
                      <a:alpha val="40000"/>
                    </a:srgbClr>
                  </a:outerShdw>
                </a:effectLst>
              </a:rPr>
              <a:t>vuelve</a:t>
            </a:r>
            <a:endParaRPr lang="es-AR" sz="1600" dirty="0"/>
          </a:p>
          <a:p>
            <a:r>
              <a:rPr lang="en-US" sz="1600" dirty="0"/>
              <a:t>		</a:t>
            </a:r>
            <a:endParaRPr lang="es-AR" sz="1600" dirty="0"/>
          </a:p>
          <a:p>
            <a:r>
              <a:rPr lang="es-ES" b="1" dirty="0">
                <a:solidFill>
                  <a:srgbClr val="FF0000"/>
                </a:solidFill>
              </a:rPr>
              <a:t>baja</a:t>
            </a:r>
            <a:r>
              <a:rPr lang="es-ES" sz="1600" dirty="0"/>
              <a:t>		</a:t>
            </a:r>
            <a:r>
              <a:rPr lang="es-ES" sz="1600" dirty="0" err="1"/>
              <a:t>bsf</a:t>
            </a:r>
            <a:r>
              <a:rPr lang="es-ES" sz="1600" dirty="0"/>
              <a:t>	portb,2		</a:t>
            </a:r>
            <a:r>
              <a:rPr lang="es-ES" sz="1600" dirty="0">
                <a:effectLst>
                  <a:outerShdw blurRad="50800" dist="38100" algn="l">
                    <a:srgbClr val="000000">
                      <a:alpha val="40000"/>
                    </a:srgbClr>
                  </a:outerShdw>
                </a:effectLst>
              </a:rPr>
              <a:t>;</a:t>
            </a:r>
            <a:r>
              <a:rPr lang="es-ES" sz="1600" dirty="0" err="1">
                <a:effectLst>
                  <a:outerShdw blurRad="50800" dist="38100" algn="l">
                    <a:srgbClr val="000000">
                      <a:alpha val="40000"/>
                    </a:srgbClr>
                  </a:outerShdw>
                </a:effectLst>
              </a:rPr>
              <a:t>direccion</a:t>
            </a:r>
            <a:r>
              <a:rPr lang="es-ES" sz="1600" dirty="0">
                <a:effectLst>
                  <a:outerShdw blurRad="50800" dist="38100" algn="l">
                    <a:srgbClr val="000000">
                      <a:alpha val="40000"/>
                    </a:srgbClr>
                  </a:outerShdw>
                </a:effectLst>
              </a:rPr>
              <a:t> baja</a:t>
            </a:r>
            <a:endParaRPr lang="es-AR" sz="1600" dirty="0"/>
          </a:p>
          <a:p>
            <a:r>
              <a:rPr lang="es-ES" sz="1600" dirty="0"/>
              <a:t>		</a:t>
            </a:r>
            <a:r>
              <a:rPr lang="es-AR" sz="1600" dirty="0" err="1"/>
              <a:t>bcf</a:t>
            </a:r>
            <a:r>
              <a:rPr lang="es-AR" sz="1600" dirty="0"/>
              <a:t>	portb,1		</a:t>
            </a:r>
            <a:r>
              <a:rPr lang="es-ES" sz="1600" dirty="0">
                <a:effectLst>
                  <a:outerShdw blurRad="50800" dist="38100" algn="l">
                    <a:srgbClr val="000000">
                      <a:alpha val="40000"/>
                    </a:srgbClr>
                  </a:outerShdw>
                </a:effectLst>
              </a:rPr>
              <a:t>;motor anda</a:t>
            </a:r>
            <a:endParaRPr lang="es-AR" sz="1600" dirty="0"/>
          </a:p>
          <a:p>
            <a:r>
              <a:rPr lang="es-AR" sz="1600" dirty="0"/>
              <a:t>		</a:t>
            </a:r>
            <a:r>
              <a:rPr lang="en-US" sz="1600" dirty="0"/>
              <a:t>return			</a:t>
            </a:r>
            <a:r>
              <a:rPr lang="es-ES" sz="1600" dirty="0">
                <a:effectLst>
                  <a:outerShdw blurRad="50800" dist="38100" algn="l">
                    <a:srgbClr val="000000">
                      <a:alpha val="40000"/>
                    </a:srgbClr>
                  </a:outerShdw>
                </a:effectLst>
              </a:rPr>
              <a:t>;vuelve</a:t>
            </a:r>
            <a:endParaRPr lang="es-AR" sz="1600" dirty="0"/>
          </a:p>
        </p:txBody>
      </p:sp>
    </p:spTree>
    <p:extLst>
      <p:ext uri="{BB962C8B-B14F-4D97-AF65-F5344CB8AC3E}">
        <p14:creationId xmlns:p14="http://schemas.microsoft.com/office/powerpoint/2010/main" val="40078472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534670" y="143986"/>
            <a:ext cx="9624060" cy="460832"/>
          </a:xfrm>
        </p:spPr>
        <p:txBody>
          <a:bodyPr>
            <a:normAutofit fontScale="90000"/>
          </a:bodyPr>
          <a:lstStyle/>
          <a:p>
            <a:r>
              <a:rPr lang="es-AR" dirty="0">
                <a:solidFill>
                  <a:srgbClr val="FF0000"/>
                </a:solidFill>
              </a:rPr>
              <a:t>Programa Ascensor</a:t>
            </a:r>
          </a:p>
        </p:txBody>
      </p:sp>
      <p:sp>
        <p:nvSpPr>
          <p:cNvPr id="2" name="1 Rectángulo"/>
          <p:cNvSpPr/>
          <p:nvPr/>
        </p:nvSpPr>
        <p:spPr>
          <a:xfrm>
            <a:off x="469900" y="960437"/>
            <a:ext cx="9829800" cy="4185761"/>
          </a:xfrm>
          <a:prstGeom prst="rect">
            <a:avLst/>
          </a:prstGeom>
        </p:spPr>
        <p:txBody>
          <a:bodyPr wrap="square">
            <a:spAutoFit/>
          </a:bodyPr>
          <a:lstStyle/>
          <a:p>
            <a:r>
              <a:rPr lang="es-ES" sz="1600" b="1" cap="all" dirty="0">
                <a:effectLst>
                  <a:reflection blurRad="12700" stA="28000" endPos="45000" dist="1003" dir="5400000" sy="-100000" algn="bl"/>
                </a:effectLst>
              </a:rPr>
              <a:t>;****************************************************************</a:t>
            </a:r>
            <a:endParaRPr lang="es-AR" sz="1600" dirty="0"/>
          </a:p>
          <a:p>
            <a:r>
              <a:rPr lang="es-ES" sz="1600" b="1" cap="all" dirty="0">
                <a:effectLst>
                  <a:reflection blurRad="12700" stA="28000" endPos="45000" dist="1003" dir="5400000" sy="-100000" algn="bl"/>
                </a:effectLst>
              </a:rPr>
              <a:t>;CONTROL DE TIEMPO PARA REBOTES EN PULSADORES</a:t>
            </a:r>
            <a:endParaRPr lang="es-AR" sz="1600" dirty="0"/>
          </a:p>
          <a:p>
            <a:r>
              <a:rPr lang="es-ES" sz="1600" b="1" cap="all" dirty="0">
                <a:effectLst>
                  <a:reflection blurRad="12700" stA="28000" endPos="45000" dist="1003" dir="5400000" sy="-100000" algn="bl"/>
                </a:effectLst>
              </a:rPr>
              <a:t>;***************************************************************</a:t>
            </a:r>
            <a:r>
              <a:rPr lang="es-ES" sz="1600" dirty="0"/>
              <a:t>		</a:t>
            </a:r>
            <a:endParaRPr lang="es-AR" sz="1600" dirty="0"/>
          </a:p>
          <a:p>
            <a:r>
              <a:rPr lang="es-ES" b="1" dirty="0">
                <a:solidFill>
                  <a:srgbClr val="FF0000"/>
                </a:solidFill>
              </a:rPr>
              <a:t>tiempo</a:t>
            </a:r>
            <a:r>
              <a:rPr lang="es-ES" b="1" dirty="0"/>
              <a:t>	</a:t>
            </a:r>
            <a:r>
              <a:rPr lang="es-ES" sz="1600" dirty="0"/>
              <a:t>	</a:t>
            </a:r>
            <a:r>
              <a:rPr lang="es-ES" sz="1600" dirty="0" err="1"/>
              <a:t>clrf</a:t>
            </a:r>
            <a:r>
              <a:rPr lang="es-ES" sz="1600" dirty="0"/>
              <a:t>	t1con</a:t>
            </a:r>
            <a:endParaRPr lang="es-AR" sz="1600" dirty="0"/>
          </a:p>
          <a:p>
            <a:r>
              <a:rPr lang="es-ES" sz="1600" dirty="0"/>
              <a:t>		</a:t>
            </a:r>
            <a:r>
              <a:rPr lang="es-ES" sz="1600" dirty="0" err="1"/>
              <a:t>movlw</a:t>
            </a:r>
            <a:r>
              <a:rPr lang="es-ES" sz="1600" dirty="0"/>
              <a:t>	0xb1</a:t>
            </a:r>
            <a:endParaRPr lang="es-AR" sz="1600" dirty="0"/>
          </a:p>
          <a:p>
            <a:r>
              <a:rPr lang="es-ES" sz="1600" dirty="0"/>
              <a:t>		</a:t>
            </a:r>
            <a:r>
              <a:rPr lang="es-ES" sz="1600" dirty="0" err="1"/>
              <a:t>movwf</a:t>
            </a:r>
            <a:r>
              <a:rPr lang="es-ES" sz="1600" dirty="0"/>
              <a:t>	tmr1h</a:t>
            </a:r>
            <a:endParaRPr lang="es-AR" sz="1600" dirty="0"/>
          </a:p>
          <a:p>
            <a:r>
              <a:rPr lang="es-ES" sz="1600" dirty="0"/>
              <a:t>		</a:t>
            </a:r>
            <a:r>
              <a:rPr lang="es-ES" sz="1600" dirty="0" err="1"/>
              <a:t>movlw</a:t>
            </a:r>
            <a:r>
              <a:rPr lang="es-ES" sz="1600" dirty="0"/>
              <a:t>	0xdf</a:t>
            </a:r>
            <a:endParaRPr lang="es-AR" sz="1600" dirty="0"/>
          </a:p>
          <a:p>
            <a:r>
              <a:rPr lang="es-ES" sz="1600" dirty="0"/>
              <a:t>		</a:t>
            </a:r>
            <a:r>
              <a:rPr lang="es-ES" sz="1600" dirty="0" err="1"/>
              <a:t>movwf</a:t>
            </a:r>
            <a:r>
              <a:rPr lang="es-ES" sz="1600" dirty="0"/>
              <a:t>	tmr1l		</a:t>
            </a:r>
            <a:r>
              <a:rPr lang="es-ES" sz="1600" dirty="0">
                <a:effectLst>
                  <a:outerShdw blurRad="50800" dist="38100" algn="l">
                    <a:srgbClr val="000000">
                      <a:alpha val="40000"/>
                    </a:srgbClr>
                  </a:outerShdw>
                </a:effectLst>
              </a:rPr>
              <a:t>; se configura a Timer1 para 20 </a:t>
            </a:r>
            <a:r>
              <a:rPr lang="es-ES" sz="1600" dirty="0" err="1">
                <a:effectLst>
                  <a:outerShdw blurRad="50800" dist="38100" algn="l">
                    <a:srgbClr val="000000">
                      <a:alpha val="40000"/>
                    </a:srgbClr>
                  </a:outerShdw>
                </a:effectLst>
              </a:rPr>
              <a:t>mseg</a:t>
            </a:r>
            <a:r>
              <a:rPr lang="es-ES" sz="1600" dirty="0">
                <a:effectLst>
                  <a:outerShdw blurRad="50800" dist="38100" algn="l">
                    <a:srgbClr val="000000">
                      <a:alpha val="40000"/>
                    </a:srgbClr>
                  </a:outerShdw>
                </a:effectLst>
              </a:rPr>
              <a:t> </a:t>
            </a:r>
            <a:r>
              <a:rPr lang="es-ES" sz="1600" dirty="0" err="1">
                <a:effectLst>
                  <a:outerShdw blurRad="50800" dist="38100" algn="l">
                    <a:srgbClr val="000000">
                      <a:alpha val="40000"/>
                    </a:srgbClr>
                  </a:outerShdw>
                </a:effectLst>
              </a:rPr>
              <a:t>aprox</a:t>
            </a:r>
            <a:endParaRPr lang="es-AR" sz="1600" dirty="0"/>
          </a:p>
          <a:p>
            <a:r>
              <a:rPr lang="es-ES" sz="1600" dirty="0"/>
              <a:t>		</a:t>
            </a:r>
            <a:r>
              <a:rPr lang="es-ES" sz="1600" dirty="0" err="1"/>
              <a:t>bsf</a:t>
            </a:r>
            <a:r>
              <a:rPr lang="es-ES" sz="1600" dirty="0"/>
              <a:t>	t1con,0		</a:t>
            </a:r>
            <a:r>
              <a:rPr lang="es-ES" sz="1600" dirty="0">
                <a:effectLst>
                  <a:outerShdw blurRad="50800" dist="38100" algn="l">
                    <a:srgbClr val="000000">
                      <a:alpha val="40000"/>
                    </a:srgbClr>
                  </a:outerShdw>
                </a:effectLst>
              </a:rPr>
              <a:t>;arranca temporizador</a:t>
            </a:r>
            <a:endParaRPr lang="es-AR" sz="1600" dirty="0"/>
          </a:p>
          <a:p>
            <a:endParaRPr lang="es-ES" b="1" dirty="0">
              <a:solidFill>
                <a:srgbClr val="FF0000"/>
              </a:solidFill>
            </a:endParaRPr>
          </a:p>
          <a:p>
            <a:r>
              <a:rPr lang="es-ES" b="1" dirty="0">
                <a:solidFill>
                  <a:srgbClr val="FF0000"/>
                </a:solidFill>
              </a:rPr>
              <a:t>mas</a:t>
            </a:r>
            <a:r>
              <a:rPr lang="es-ES" b="1" dirty="0"/>
              <a:t>	</a:t>
            </a:r>
            <a:r>
              <a:rPr lang="es-ES" sz="1600" dirty="0"/>
              <a:t>	</a:t>
            </a:r>
            <a:r>
              <a:rPr lang="es-ES" sz="1600" dirty="0" err="1"/>
              <a:t>btfss</a:t>
            </a:r>
            <a:r>
              <a:rPr lang="es-ES" sz="1600" dirty="0"/>
              <a:t>	pir1,0		</a:t>
            </a:r>
            <a:r>
              <a:rPr lang="es-ES" sz="1600" dirty="0">
                <a:effectLst>
                  <a:outerShdw blurRad="50800" dist="38100" algn="l">
                    <a:srgbClr val="000000">
                      <a:alpha val="40000"/>
                    </a:srgbClr>
                  </a:outerShdw>
                </a:effectLst>
              </a:rPr>
              <a:t>;termino?</a:t>
            </a:r>
            <a:endParaRPr lang="es-AR" sz="1600" dirty="0"/>
          </a:p>
          <a:p>
            <a:r>
              <a:rPr lang="es-ES" sz="1600" dirty="0"/>
              <a:t>		</a:t>
            </a:r>
            <a:r>
              <a:rPr lang="es-ES" sz="1600" dirty="0" err="1"/>
              <a:t>goto</a:t>
            </a:r>
            <a:r>
              <a:rPr lang="es-ES" sz="1600" dirty="0"/>
              <a:t>	mas		</a:t>
            </a:r>
            <a:r>
              <a:rPr lang="es-ES" sz="1600" dirty="0">
                <a:effectLst>
                  <a:outerShdw blurRad="50800" dist="38100" algn="l">
                    <a:srgbClr val="000000">
                      <a:alpha val="40000"/>
                    </a:srgbClr>
                  </a:outerShdw>
                </a:effectLst>
              </a:rPr>
              <a:t>;no, sigo esperando</a:t>
            </a:r>
            <a:endParaRPr lang="es-AR" sz="1600" dirty="0"/>
          </a:p>
          <a:p>
            <a:r>
              <a:rPr lang="es-ES" sz="1600" dirty="0"/>
              <a:t>		</a:t>
            </a:r>
            <a:r>
              <a:rPr lang="es-ES" sz="1600" dirty="0" err="1"/>
              <a:t>bcf</a:t>
            </a:r>
            <a:r>
              <a:rPr lang="es-ES" sz="1600" dirty="0"/>
              <a:t>	pir1,0		</a:t>
            </a:r>
            <a:r>
              <a:rPr lang="es-ES" sz="1600" dirty="0">
                <a:effectLst>
                  <a:outerShdw blurRad="50800" dist="38100" algn="l">
                    <a:srgbClr val="000000">
                      <a:alpha val="40000"/>
                    </a:srgbClr>
                  </a:outerShdw>
                </a:effectLst>
              </a:rPr>
              <a:t>;si, borrar bandera indicadora de fin</a:t>
            </a:r>
            <a:endParaRPr lang="es-AR" sz="1600" dirty="0"/>
          </a:p>
          <a:p>
            <a:r>
              <a:rPr lang="es-ES" sz="1600" dirty="0"/>
              <a:t>		</a:t>
            </a:r>
            <a:r>
              <a:rPr lang="es-ES" sz="1600" dirty="0" err="1"/>
              <a:t>bcf</a:t>
            </a:r>
            <a:r>
              <a:rPr lang="es-ES" sz="1600" dirty="0"/>
              <a:t>	t1con,0		</a:t>
            </a:r>
            <a:r>
              <a:rPr lang="es-ES" sz="1600" dirty="0">
                <a:effectLst>
                  <a:outerShdw blurRad="50800" dist="38100" algn="l">
                    <a:srgbClr val="000000">
                      <a:alpha val="40000"/>
                    </a:srgbClr>
                  </a:outerShdw>
                </a:effectLst>
              </a:rPr>
              <a:t>;parar contador</a:t>
            </a:r>
            <a:endParaRPr lang="es-AR" sz="1600" dirty="0"/>
          </a:p>
          <a:p>
            <a:r>
              <a:rPr lang="es-ES" sz="1600" dirty="0"/>
              <a:t>		</a:t>
            </a:r>
            <a:r>
              <a:rPr lang="es-ES" sz="1600" dirty="0" err="1"/>
              <a:t>return</a:t>
            </a:r>
            <a:r>
              <a:rPr lang="es-ES" sz="1600" dirty="0"/>
              <a:t>	</a:t>
            </a:r>
            <a:endParaRPr lang="es-AR" sz="1600" dirty="0"/>
          </a:p>
          <a:p>
            <a:r>
              <a:rPr lang="es-ES" sz="1600" dirty="0"/>
              <a:t>		</a:t>
            </a:r>
            <a:r>
              <a:rPr lang="es-ES" sz="2000" b="1" dirty="0" err="1">
                <a:solidFill>
                  <a:srgbClr val="FF0000"/>
                </a:solidFill>
              </a:rPr>
              <a:t>end</a:t>
            </a:r>
            <a:endParaRPr lang="es-AR" sz="2000" dirty="0">
              <a:solidFill>
                <a:srgbClr val="FF0000"/>
              </a:solidFill>
            </a:endParaRPr>
          </a:p>
        </p:txBody>
      </p:sp>
    </p:spTree>
    <p:extLst>
      <p:ext uri="{BB962C8B-B14F-4D97-AF65-F5344CB8AC3E}">
        <p14:creationId xmlns:p14="http://schemas.microsoft.com/office/powerpoint/2010/main" val="27177744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1"/>
          <p:cNvSpPr>
            <a:spLocks noGrp="1"/>
          </p:cNvSpPr>
          <p:nvPr>
            <p:ph type="ctrTitle"/>
          </p:nvPr>
        </p:nvSpPr>
        <p:spPr/>
        <p:txBody>
          <a:bodyPr/>
          <a:lstStyle/>
          <a:p>
            <a:pPr eaLnBrk="1" hangingPunct="1"/>
            <a:r>
              <a:rPr lang="es-AR" altLang="es-AR" noProof="1"/>
              <a:t>Guía de los conceptos necesarios para la resolución el primer TP</a:t>
            </a:r>
          </a:p>
        </p:txBody>
      </p:sp>
      <p:sp>
        <p:nvSpPr>
          <p:cNvPr id="2" name="Subtítulo 1"/>
          <p:cNvSpPr>
            <a:spLocks noGrp="1"/>
          </p:cNvSpPr>
          <p:nvPr>
            <p:ph type="subTitle" idx="1"/>
          </p:nvPr>
        </p:nvSpPr>
        <p:spPr/>
        <p:txBody>
          <a:bodyPr/>
          <a:lstStyle/>
          <a:p>
            <a:r>
              <a:rPr lang="es-AR" dirty="0"/>
              <a:t>Arquitectura de Computadoras,  2016</a:t>
            </a:r>
          </a:p>
          <a:p>
            <a:endParaRPr lang="es-AR" dirty="0"/>
          </a:p>
        </p:txBody>
      </p:sp>
    </p:spTree>
    <p:extLst>
      <p:ext uri="{BB962C8B-B14F-4D97-AF65-F5344CB8AC3E}">
        <p14:creationId xmlns:p14="http://schemas.microsoft.com/office/powerpoint/2010/main" val="3715939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530494" y="772318"/>
            <a:ext cx="9427735" cy="1059594"/>
          </a:xfrm>
        </p:spPr>
        <p:txBody>
          <a:bodyPr/>
          <a:lstStyle/>
          <a:p>
            <a:pPr eaLnBrk="1" hangingPunct="1"/>
            <a:r>
              <a:rPr lang="es-AR" altLang="es-AR" dirty="0"/>
              <a:t>Descripción de la consigna</a:t>
            </a:r>
          </a:p>
        </p:txBody>
      </p:sp>
      <p:sp>
        <p:nvSpPr>
          <p:cNvPr id="3" name="Marcador de contenido 2"/>
          <p:cNvSpPr>
            <a:spLocks noGrp="1"/>
          </p:cNvSpPr>
          <p:nvPr>
            <p:ph idx="1"/>
          </p:nvPr>
        </p:nvSpPr>
        <p:spPr>
          <a:xfrm>
            <a:off x="864663" y="2237092"/>
            <a:ext cx="8735728" cy="3936967"/>
          </a:xfrm>
        </p:spPr>
        <p:txBody>
          <a:bodyPr rtlCol="0">
            <a:noAutofit/>
          </a:bodyPr>
          <a:lstStyle/>
          <a:p>
            <a:pPr eaLnBrk="1" fontAlgn="auto" hangingPunct="1">
              <a:buClr>
                <a:srgbClr val="D24726"/>
              </a:buClr>
              <a:buSzPct val="150000"/>
              <a:defRPr/>
            </a:pPr>
            <a:r>
              <a:rPr lang="es-AR" sz="1754" dirty="0"/>
              <a:t>El primer trabajo práctico de programación se divide en tres ejercicios, cada uno de los cuales contiene subdivisiones. A grandes rasgos, abordan las siguientes temáticas:</a:t>
            </a:r>
          </a:p>
          <a:p>
            <a:pPr marL="250631" indent="-250631">
              <a:buClr>
                <a:srgbClr val="D24726"/>
              </a:buClr>
              <a:buSzPct val="150000"/>
              <a:defRPr/>
            </a:pPr>
            <a:r>
              <a:rPr lang="es-AR" sz="1754" dirty="0"/>
              <a:t>EJERCICIO 1: Configuración de puertos - Manejo de </a:t>
            </a:r>
            <a:r>
              <a:rPr lang="es-AR" sz="1754" dirty="0" err="1"/>
              <a:t>LEDs</a:t>
            </a:r>
            <a:r>
              <a:rPr lang="es-AR" sz="1754" dirty="0"/>
              <a:t> - Demoras sin Timer</a:t>
            </a:r>
          </a:p>
          <a:p>
            <a:pPr marL="250631" indent="-250631">
              <a:buClr>
                <a:srgbClr val="D24726"/>
              </a:buClr>
              <a:buSzPct val="150000"/>
              <a:defRPr/>
            </a:pPr>
            <a:r>
              <a:rPr lang="es-AR" sz="1754" dirty="0"/>
              <a:t>EJERCICIO 2: Manejo de pulsadores – Interrupciones + Conceptos del Ejercicio 1</a:t>
            </a:r>
          </a:p>
          <a:p>
            <a:pPr marL="250631" indent="-250631">
              <a:buClr>
                <a:srgbClr val="D24726"/>
              </a:buClr>
              <a:buSzPct val="150000"/>
              <a:defRPr/>
            </a:pPr>
            <a:r>
              <a:rPr lang="es-AR" sz="1754" dirty="0"/>
              <a:t>EJERCICIO 3: Manejo de Display – Uso del Timer 0 + Conceptos de los ejercicios anteriores</a:t>
            </a:r>
          </a:p>
        </p:txBody>
      </p:sp>
    </p:spTree>
    <p:extLst>
      <p:ext uri="{BB962C8B-B14F-4D97-AF65-F5344CB8AC3E}">
        <p14:creationId xmlns:p14="http://schemas.microsoft.com/office/powerpoint/2010/main" val="3750808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08100" y="274638"/>
            <a:ext cx="8229600" cy="1143000"/>
          </a:xfrm>
        </p:spPr>
        <p:txBody>
          <a:bodyPr>
            <a:normAutofit fontScale="90000"/>
          </a:bodyPr>
          <a:lstStyle/>
          <a:p>
            <a:r>
              <a:rPr lang="es-MX" dirty="0"/>
              <a:t>Para reflexionar antes de la cursada</a:t>
            </a:r>
            <a:endParaRPr lang="es-AR" dirty="0"/>
          </a:p>
        </p:txBody>
      </p:sp>
      <p:sp>
        <p:nvSpPr>
          <p:cNvPr id="3" name="Marcador de contenido 2"/>
          <p:cNvSpPr>
            <a:spLocks noGrp="1"/>
          </p:cNvSpPr>
          <p:nvPr>
            <p:ph idx="1"/>
          </p:nvPr>
        </p:nvSpPr>
        <p:spPr>
          <a:xfrm>
            <a:off x="457200" y="1143000"/>
            <a:ext cx="9232900" cy="6065837"/>
          </a:xfrm>
        </p:spPr>
        <p:txBody>
          <a:bodyPr>
            <a:noAutofit/>
          </a:bodyPr>
          <a:lstStyle/>
          <a:p>
            <a:pPr marL="0" indent="0" algn="just">
              <a:buNone/>
            </a:pPr>
            <a:r>
              <a:rPr lang="es-MX" sz="2800" i="1" dirty="0">
                <a:effectLst>
                  <a:outerShdw blurRad="38100" dist="38100" dir="2700000" algn="tl">
                    <a:srgbClr val="000000">
                      <a:alpha val="43137"/>
                    </a:srgbClr>
                  </a:outerShdw>
                </a:effectLst>
              </a:rPr>
              <a:t>Los alumnos no “saben” porque el profesor enseña.</a:t>
            </a:r>
          </a:p>
          <a:p>
            <a:pPr marL="0" indent="0" algn="just">
              <a:buNone/>
            </a:pPr>
            <a:r>
              <a:rPr lang="es-MX" sz="2800" i="1" dirty="0">
                <a:effectLst>
                  <a:outerShdw blurRad="38100" dist="38100" dir="2700000" algn="tl">
                    <a:srgbClr val="000000">
                      <a:alpha val="43137"/>
                    </a:srgbClr>
                  </a:outerShdw>
                </a:effectLst>
              </a:rPr>
              <a:t>Los alumnos generan su aprendizaje a partir de la aportación de los profesores que no son más que </a:t>
            </a:r>
            <a:r>
              <a:rPr lang="es-MX" sz="2800" i="1" dirty="0">
                <a:solidFill>
                  <a:srgbClr val="FF0000"/>
                </a:solidFill>
                <a:effectLst>
                  <a:outerShdw blurRad="38100" dist="38100" dir="2700000" algn="tl">
                    <a:srgbClr val="000000">
                      <a:alpha val="43137"/>
                    </a:srgbClr>
                  </a:outerShdw>
                </a:effectLst>
              </a:rPr>
              <a:t>facilitadores</a:t>
            </a:r>
            <a:r>
              <a:rPr lang="es-MX" sz="2800" i="1" dirty="0">
                <a:effectLst>
                  <a:outerShdw blurRad="38100" dist="38100" dir="2700000" algn="tl">
                    <a:srgbClr val="000000">
                      <a:alpha val="43137"/>
                    </a:srgbClr>
                  </a:outerShdw>
                </a:effectLst>
              </a:rPr>
              <a:t> de conocimiento.</a:t>
            </a:r>
          </a:p>
          <a:p>
            <a:pPr marL="0" indent="0" algn="just">
              <a:buNone/>
            </a:pPr>
            <a:endParaRPr lang="es-MX" sz="2800" i="1" dirty="0">
              <a:effectLst>
                <a:outerShdw blurRad="38100" dist="38100" dir="2700000" algn="tl">
                  <a:srgbClr val="000000">
                    <a:alpha val="43137"/>
                  </a:srgbClr>
                </a:outerShdw>
              </a:effectLst>
            </a:endParaRPr>
          </a:p>
          <a:p>
            <a:pPr marL="0" indent="0" algn="just">
              <a:buNone/>
            </a:pPr>
            <a:r>
              <a:rPr lang="es-MX" sz="2800" i="1" dirty="0">
                <a:effectLst>
                  <a:outerShdw blurRad="38100" dist="38100" dir="2700000" algn="tl">
                    <a:srgbClr val="000000">
                      <a:alpha val="43137"/>
                    </a:srgbClr>
                  </a:outerShdw>
                </a:effectLst>
              </a:rPr>
              <a:t>El </a:t>
            </a:r>
            <a:r>
              <a:rPr lang="es-MX" sz="2800" i="1" dirty="0">
                <a:solidFill>
                  <a:srgbClr val="FF0000"/>
                </a:solidFill>
                <a:effectLst>
                  <a:outerShdw blurRad="38100" dist="38100" dir="2700000" algn="tl">
                    <a:srgbClr val="000000">
                      <a:alpha val="43137"/>
                    </a:srgbClr>
                  </a:outerShdw>
                </a:effectLst>
              </a:rPr>
              <a:t>saber hacer</a:t>
            </a:r>
            <a:r>
              <a:rPr lang="es-MX" sz="2800" i="1" dirty="0">
                <a:effectLst>
                  <a:outerShdw blurRad="38100" dist="38100" dir="2700000" algn="tl">
                    <a:srgbClr val="000000">
                      <a:alpha val="43137"/>
                    </a:srgbClr>
                  </a:outerShdw>
                </a:effectLst>
              </a:rPr>
              <a:t> se consigue cuando los alumnos logran conectarse con lo que se quiere.</a:t>
            </a:r>
          </a:p>
          <a:p>
            <a:pPr marL="0" indent="0" algn="just">
              <a:buNone/>
            </a:pPr>
            <a:endParaRPr lang="es-MX" sz="2800" i="1" dirty="0">
              <a:effectLst>
                <a:outerShdw blurRad="38100" dist="38100" dir="2700000" algn="tl">
                  <a:srgbClr val="000000">
                    <a:alpha val="43137"/>
                  </a:srgbClr>
                </a:outerShdw>
              </a:effectLst>
            </a:endParaRPr>
          </a:p>
          <a:p>
            <a:pPr marL="0" indent="0" algn="just">
              <a:buNone/>
            </a:pPr>
            <a:r>
              <a:rPr lang="es-MX" sz="2800" i="1" dirty="0">
                <a:effectLst>
                  <a:outerShdw blurRad="38100" dist="38100" dir="2700000" algn="tl">
                    <a:srgbClr val="000000">
                      <a:alpha val="43137"/>
                    </a:srgbClr>
                  </a:outerShdw>
                </a:effectLst>
              </a:rPr>
              <a:t>Compromiso, dedicación, intencionalidad y tiempo. Es el “costo” que los alumnos están dispuesto a pagar para alcanzar el objetivo de lo que se quiere.</a:t>
            </a:r>
          </a:p>
          <a:p>
            <a:pPr marL="0" indent="0" algn="just">
              <a:buNone/>
            </a:pPr>
            <a:r>
              <a:rPr lang="es-MX" sz="2800" i="1" dirty="0">
                <a:effectLst>
                  <a:outerShdw blurRad="38100" dist="38100" dir="2700000" algn="tl">
                    <a:srgbClr val="000000">
                      <a:alpha val="43137"/>
                    </a:srgbClr>
                  </a:outerShdw>
                </a:effectLst>
              </a:rPr>
              <a:t>Todo tiene un costo… nada es gratis o mágico.</a:t>
            </a:r>
            <a:endParaRPr lang="es-AR" sz="28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38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5100" y="431922"/>
            <a:ext cx="10363200" cy="828432"/>
          </a:xfrm>
          <a:noFill/>
        </p:spPr>
        <p:txBody>
          <a:bodyPr vert="horz" wrap="square" lIns="0" tIns="0" rIns="0" bIns="45720" rtlCol="0" anchor="ctr">
            <a:spAutoFit/>
          </a:bodyPr>
          <a:lstStyle/>
          <a:p>
            <a:pPr>
              <a:lnSpc>
                <a:spcPts val="6100"/>
              </a:lnSpc>
            </a:pPr>
            <a:r>
              <a:rPr lang="es-AR" sz="4000"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Arquitectura Detallada de un Microcontrolador</a:t>
            </a:r>
            <a:endParaRPr lang="es-ES" sz="4000"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3" name="Marcador de contenido 2"/>
          <p:cNvSpPr>
            <a:spLocks noGrp="1"/>
          </p:cNvSpPr>
          <p:nvPr>
            <p:ph idx="1"/>
          </p:nvPr>
        </p:nvSpPr>
        <p:spPr/>
        <p:txBody>
          <a:bodyPr>
            <a:normAutofit/>
          </a:bodyPr>
          <a:lstStyle/>
          <a:p>
            <a:pPr lvl="0"/>
            <a:r>
              <a:rPr lang="es-AR" sz="2000" b="1" dirty="0">
                <a:effectLst>
                  <a:outerShdw blurRad="38100" dist="38100" dir="2700000" algn="tl">
                    <a:srgbClr val="000000">
                      <a:alpha val="43137"/>
                    </a:srgbClr>
                  </a:outerShdw>
                </a:effectLst>
              </a:rPr>
              <a:t>Procesador o CPU (Unidad Central de Proceso).</a:t>
            </a:r>
            <a:endParaRPr lang="es-ES" sz="2000" b="1" dirty="0">
              <a:effectLst>
                <a:outerShdw blurRad="38100" dist="38100" dir="2700000" algn="tl">
                  <a:srgbClr val="000000">
                    <a:alpha val="43137"/>
                  </a:srgbClr>
                </a:outerShdw>
              </a:effectLst>
            </a:endParaRPr>
          </a:p>
          <a:p>
            <a:pPr lvl="0"/>
            <a:r>
              <a:rPr lang="es-AR" sz="2000" b="1" dirty="0">
                <a:effectLst>
                  <a:outerShdw blurRad="38100" dist="38100" dir="2700000" algn="tl">
                    <a:srgbClr val="000000">
                      <a:alpha val="43137"/>
                    </a:srgbClr>
                  </a:outerShdw>
                </a:effectLst>
              </a:rPr>
              <a:t>Memoria Central:</a:t>
            </a:r>
            <a:endParaRPr lang="es-ES" sz="2000" b="1" dirty="0">
              <a:effectLst>
                <a:outerShdw blurRad="38100" dist="38100" dir="2700000" algn="tl">
                  <a:srgbClr val="000000">
                    <a:alpha val="43137"/>
                  </a:srgbClr>
                </a:outerShdw>
              </a:effectLst>
            </a:endParaRPr>
          </a:p>
          <a:p>
            <a:pPr lvl="1"/>
            <a:r>
              <a:rPr lang="es-AR" sz="2000" b="1" dirty="0">
                <a:effectLst>
                  <a:outerShdw blurRad="38100" dist="38100" dir="2700000" algn="tl">
                    <a:srgbClr val="000000">
                      <a:alpha val="43137"/>
                    </a:srgbClr>
                  </a:outerShdw>
                </a:effectLst>
              </a:rPr>
              <a:t>Memoria de programa de tipo ROM/EPROM/EEPROM/Flash .</a:t>
            </a:r>
            <a:endParaRPr lang="es-ES" sz="2000" b="1" dirty="0">
              <a:effectLst>
                <a:outerShdw blurRad="38100" dist="38100" dir="2700000" algn="tl">
                  <a:srgbClr val="000000">
                    <a:alpha val="43137"/>
                  </a:srgbClr>
                </a:outerShdw>
              </a:effectLst>
            </a:endParaRPr>
          </a:p>
          <a:p>
            <a:pPr lvl="1"/>
            <a:r>
              <a:rPr lang="es-AR" sz="2000" b="1" dirty="0">
                <a:effectLst>
                  <a:outerShdw blurRad="38100" dist="38100" dir="2700000" algn="tl">
                    <a:srgbClr val="000000">
                      <a:alpha val="43137"/>
                    </a:srgbClr>
                  </a:outerShdw>
                </a:effectLst>
              </a:rPr>
              <a:t>Memoria de datos de tipo RAM.</a:t>
            </a:r>
            <a:endParaRPr lang="es-ES" sz="2000" b="1" dirty="0">
              <a:effectLst>
                <a:outerShdw blurRad="38100" dist="38100" dir="2700000" algn="tl">
                  <a:srgbClr val="000000">
                    <a:alpha val="43137"/>
                  </a:srgbClr>
                </a:outerShdw>
              </a:effectLst>
            </a:endParaRPr>
          </a:p>
          <a:p>
            <a:pPr lvl="0"/>
            <a:r>
              <a:rPr lang="es-AR" sz="2000" b="1" dirty="0">
                <a:effectLst>
                  <a:outerShdw blurRad="38100" dist="38100" dir="2700000" algn="tl">
                    <a:srgbClr val="000000">
                      <a:alpha val="43137"/>
                    </a:srgbClr>
                  </a:outerShdw>
                </a:effectLst>
              </a:rPr>
              <a:t>Buses de control, datos y direcciones.</a:t>
            </a:r>
            <a:endParaRPr lang="es-ES" sz="2000" b="1" dirty="0">
              <a:effectLst>
                <a:outerShdw blurRad="38100" dist="38100" dir="2700000" algn="tl">
                  <a:srgbClr val="000000">
                    <a:alpha val="43137"/>
                  </a:srgbClr>
                </a:outerShdw>
              </a:effectLst>
            </a:endParaRPr>
          </a:p>
          <a:p>
            <a:pPr lvl="0"/>
            <a:r>
              <a:rPr lang="es-AR" sz="2000" b="1" dirty="0">
                <a:effectLst>
                  <a:outerShdw blurRad="38100" dist="38100" dir="2700000" algn="tl">
                    <a:srgbClr val="000000">
                      <a:alpha val="43137"/>
                    </a:srgbClr>
                  </a:outerShdw>
                </a:effectLst>
              </a:rPr>
              <a:t>Líneas de E/S para comunicarse con el exterior.</a:t>
            </a:r>
            <a:endParaRPr lang="es-ES" sz="2000" b="1" dirty="0">
              <a:effectLst>
                <a:outerShdw blurRad="38100" dist="38100" dir="2700000" algn="tl">
                  <a:srgbClr val="000000">
                    <a:alpha val="43137"/>
                  </a:srgbClr>
                </a:outerShdw>
              </a:effectLst>
            </a:endParaRPr>
          </a:p>
          <a:p>
            <a:pPr lvl="0"/>
            <a:r>
              <a:rPr lang="es-AR" sz="2000" b="1" dirty="0">
                <a:effectLst>
                  <a:outerShdw blurRad="38100" dist="38100" dir="2700000" algn="tl">
                    <a:srgbClr val="000000">
                      <a:alpha val="43137"/>
                    </a:srgbClr>
                  </a:outerShdw>
                </a:effectLst>
              </a:rPr>
              <a:t>Recursos auxiliares (temporizadores, Puertas Serie y Paralelo, Conversores Analógico/Digital, Conversores Digital/Analógico, etc.).</a:t>
            </a:r>
            <a:endParaRPr lang="es-ES" sz="2000" b="1" dirty="0">
              <a:effectLst>
                <a:outerShdw blurRad="38100" dist="38100" dir="2700000" algn="tl">
                  <a:srgbClr val="000000">
                    <a:alpha val="43137"/>
                  </a:srgbClr>
                </a:outerShdw>
              </a:effectLst>
            </a:endParaRPr>
          </a:p>
          <a:p>
            <a:r>
              <a:rPr lang="es-AR" sz="2000" b="1" dirty="0">
                <a:effectLst>
                  <a:outerShdw blurRad="38100" dist="38100" dir="2700000" algn="tl">
                    <a:srgbClr val="000000">
                      <a:alpha val="43137"/>
                    </a:srgbClr>
                  </a:outerShdw>
                </a:effectLst>
              </a:rPr>
              <a:t>Generador de impulsos de reloj (sincroniza el funcionamiento de todo el sistema).</a:t>
            </a:r>
            <a:endParaRPr lang="es-ES" sz="2000" b="1" dirty="0">
              <a:effectLst>
                <a:outerShdw blurRad="38100" dist="38100" dir="2700000" algn="tl">
                  <a:srgbClr val="000000">
                    <a:alpha val="43137"/>
                  </a:srgbClr>
                </a:outerShdw>
              </a:effectLst>
            </a:endParaRPr>
          </a:p>
        </p:txBody>
      </p:sp>
      <p:pic>
        <p:nvPicPr>
          <p:cNvPr id="4" name="Imagen 3" descr="http://perso.wanadoo.es/pictob/imagenes/arqmicrob.jpg"/>
          <p:cNvPicPr/>
          <p:nvPr/>
        </p:nvPicPr>
        <p:blipFill>
          <a:blip r:embed="rId3">
            <a:extLst>
              <a:ext uri="{28A0092B-C50C-407E-A947-70E740481C1C}">
                <a14:useLocalDpi xmlns:a14="http://schemas.microsoft.com/office/drawing/2010/main" val="0"/>
              </a:ext>
            </a:extLst>
          </a:blip>
          <a:srcRect/>
          <a:stretch>
            <a:fillRect/>
          </a:stretch>
        </p:blipFill>
        <p:spPr bwMode="auto">
          <a:xfrm>
            <a:off x="2767647" y="5075237"/>
            <a:ext cx="4712653" cy="2286000"/>
          </a:xfrm>
          <a:prstGeom prst="rect">
            <a:avLst/>
          </a:prstGeom>
          <a:noFill/>
          <a:ln>
            <a:noFill/>
          </a:ln>
        </p:spPr>
      </p:pic>
    </p:spTree>
    <p:extLst>
      <p:ext uri="{BB962C8B-B14F-4D97-AF65-F5344CB8AC3E}">
        <p14:creationId xmlns:p14="http://schemas.microsoft.com/office/powerpoint/2010/main" val="25059898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Entregables</a:t>
            </a:r>
          </a:p>
        </p:txBody>
      </p:sp>
      <p:sp>
        <p:nvSpPr>
          <p:cNvPr id="4" name="Marcador de contenido 2"/>
          <p:cNvSpPr>
            <a:spLocks noGrp="1"/>
          </p:cNvSpPr>
          <p:nvPr>
            <p:ph idx="1"/>
          </p:nvPr>
        </p:nvSpPr>
        <p:spPr>
          <a:xfrm>
            <a:off x="864663" y="2237092"/>
            <a:ext cx="8735728" cy="3936967"/>
          </a:xfrm>
        </p:spPr>
        <p:txBody>
          <a:bodyPr rtlCol="0">
            <a:normAutofit/>
          </a:bodyPr>
          <a:lstStyle/>
          <a:p>
            <a:pPr marL="0" indent="0" algn="ctr">
              <a:buClr>
                <a:srgbClr val="D24726"/>
              </a:buClr>
              <a:buSzPct val="150000"/>
              <a:buNone/>
              <a:defRPr/>
            </a:pPr>
            <a:r>
              <a:rPr lang="es-AR" sz="2105" b="1" dirty="0">
                <a:effectLst>
                  <a:outerShdw blurRad="38100" dist="38100" dir="2700000" algn="tl">
                    <a:srgbClr val="000000">
                      <a:alpha val="43137"/>
                    </a:srgbClr>
                  </a:outerShdw>
                </a:effectLst>
              </a:rPr>
              <a:t>Para cada sub-ejercicio se debe desarrollar y entregar</a:t>
            </a:r>
          </a:p>
          <a:p>
            <a:pPr marL="0" indent="0" algn="ctr">
              <a:buClr>
                <a:srgbClr val="D24726"/>
              </a:buClr>
              <a:buSzPct val="150000"/>
              <a:buNone/>
              <a:defRPr/>
            </a:pPr>
            <a:endParaRPr lang="es-AR" sz="2105" b="1" dirty="0">
              <a:effectLst>
                <a:outerShdw blurRad="38100" dist="38100" dir="2700000" algn="tl">
                  <a:srgbClr val="000000">
                    <a:alpha val="43137"/>
                  </a:srgbClr>
                </a:outerShdw>
              </a:effectLst>
            </a:endParaRPr>
          </a:p>
          <a:p>
            <a:pPr>
              <a:buClr>
                <a:srgbClr val="D24726"/>
              </a:buClr>
              <a:buSzPct val="150000"/>
              <a:defRPr/>
            </a:pPr>
            <a:r>
              <a:rPr lang="es-AR" sz="2105" dirty="0"/>
              <a:t>Diagrama de flujo</a:t>
            </a:r>
          </a:p>
          <a:p>
            <a:pPr>
              <a:buClr>
                <a:srgbClr val="D24726"/>
              </a:buClr>
              <a:buSzPct val="150000"/>
              <a:defRPr/>
            </a:pPr>
            <a:endParaRPr lang="es-AR" sz="2105" dirty="0"/>
          </a:p>
          <a:p>
            <a:pPr marL="268288" indent="-268288">
              <a:buClr>
                <a:srgbClr val="D24726"/>
              </a:buClr>
              <a:buSzPct val="150000"/>
              <a:defRPr/>
            </a:pPr>
            <a:r>
              <a:rPr lang="es-AR" sz="2105" dirty="0"/>
              <a:t>Proyecto completo en MPLAB</a:t>
            </a:r>
          </a:p>
          <a:p>
            <a:pPr marL="268288" indent="-268288">
              <a:buClr>
                <a:srgbClr val="D24726"/>
              </a:buClr>
              <a:buSzPct val="150000"/>
              <a:defRPr/>
            </a:pPr>
            <a:endParaRPr lang="es-AR" sz="2105" dirty="0"/>
          </a:p>
          <a:p>
            <a:pPr marL="268288" indent="-268288">
              <a:buClr>
                <a:srgbClr val="D24726"/>
              </a:buClr>
              <a:buSzPct val="150000"/>
              <a:defRPr/>
            </a:pPr>
            <a:r>
              <a:rPr lang="es-AR" sz="2105" dirty="0"/>
              <a:t>Opcional: Simulación en </a:t>
            </a:r>
            <a:r>
              <a:rPr lang="es-AR" sz="2105" dirty="0" err="1"/>
              <a:t>Proteus</a:t>
            </a:r>
            <a:r>
              <a:rPr lang="es-AR" sz="2105" dirty="0"/>
              <a:t> </a:t>
            </a:r>
          </a:p>
          <a:p>
            <a:pPr marL="268288" indent="-268288" eaLnBrk="1" fontAlgn="auto" hangingPunct="1">
              <a:buClr>
                <a:srgbClr val="D24726"/>
              </a:buClr>
              <a:buSzPct val="150000"/>
              <a:defRPr/>
            </a:pPr>
            <a:endParaRPr lang="es-AR" sz="2105" dirty="0"/>
          </a:p>
          <a:p>
            <a:pPr marL="268288" indent="-268288" eaLnBrk="1" fontAlgn="auto" hangingPunct="1">
              <a:buClr>
                <a:srgbClr val="D24726"/>
              </a:buClr>
              <a:buSzPct val="150000"/>
              <a:defRPr/>
            </a:pPr>
            <a:r>
              <a:rPr lang="es-AR" sz="2105" dirty="0"/>
              <a:t>Todo esto debe entregarse vía mail como se informa en el documento del trabajo práctico</a:t>
            </a:r>
          </a:p>
        </p:txBody>
      </p:sp>
    </p:spTree>
    <p:extLst>
      <p:ext uri="{BB962C8B-B14F-4D97-AF65-F5344CB8AC3E}">
        <p14:creationId xmlns:p14="http://schemas.microsoft.com/office/powerpoint/2010/main" val="126773117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1: Demoras sin Timer 0</a:t>
            </a:r>
          </a:p>
        </p:txBody>
      </p:sp>
      <p:sp>
        <p:nvSpPr>
          <p:cNvPr id="5" name="Marcador de contenido 4"/>
          <p:cNvSpPr>
            <a:spLocks noGrp="1"/>
          </p:cNvSpPr>
          <p:nvPr>
            <p:ph idx="1"/>
          </p:nvPr>
        </p:nvSpPr>
        <p:spPr>
          <a:xfrm>
            <a:off x="530140" y="2149453"/>
            <a:ext cx="2713263" cy="4437401"/>
          </a:xfrm>
        </p:spPr>
        <p:txBody>
          <a:bodyPr>
            <a:noAutofit/>
          </a:bodyPr>
          <a:lstStyle/>
          <a:p>
            <a:r>
              <a:rPr lang="es-AR" sz="1754" dirty="0">
                <a:solidFill>
                  <a:srgbClr val="9E458A"/>
                </a:solidFill>
                <a:latin typeface="Consolas" panose="020B0609020204030204" pitchFamily="49" charset="0"/>
              </a:rPr>
              <a:t>delay_1ms</a:t>
            </a: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movlw</a:t>
            </a:r>
            <a:r>
              <a:rPr lang="es-AR" sz="1754" dirty="0">
                <a:latin typeface="Consolas" panose="020B0609020204030204" pitchFamily="49" charset="0"/>
              </a:rPr>
              <a:t>	</a:t>
            </a:r>
            <a:r>
              <a:rPr lang="es-AR" sz="1754" dirty="0">
                <a:solidFill>
                  <a:schemeClr val="accent6"/>
                </a:solidFill>
                <a:latin typeface="Consolas" panose="020B0609020204030204" pitchFamily="49" charset="0"/>
              </a:rPr>
              <a:t>.250</a:t>
            </a: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movwf</a:t>
            </a:r>
            <a:r>
              <a:rPr lang="es-AR" sz="1754" dirty="0">
                <a:latin typeface="Consolas" panose="020B0609020204030204" pitchFamily="49" charset="0"/>
              </a:rPr>
              <a:t>	</a:t>
            </a:r>
            <a:r>
              <a:rPr lang="es-AR" sz="1754" dirty="0">
                <a:solidFill>
                  <a:srgbClr val="9E458A"/>
                </a:solidFill>
                <a:latin typeface="Consolas" panose="020B0609020204030204" pitchFamily="49" charset="0"/>
              </a:rPr>
              <a:t>CONT</a:t>
            </a:r>
          </a:p>
          <a:p>
            <a:r>
              <a:rPr lang="es-AR" sz="1754" dirty="0">
                <a:solidFill>
                  <a:srgbClr val="9E458A"/>
                </a:solidFill>
                <a:latin typeface="Consolas" panose="020B0609020204030204" pitchFamily="49" charset="0"/>
              </a:rPr>
              <a:t>loop</a:t>
            </a:r>
            <a:r>
              <a:rPr lang="es-AR" sz="1754" dirty="0">
                <a:latin typeface="Consolas" panose="020B0609020204030204" pitchFamily="49" charset="0"/>
              </a:rPr>
              <a:t>	</a:t>
            </a:r>
            <a:r>
              <a:rPr lang="es-AR" sz="1754" dirty="0">
                <a:solidFill>
                  <a:srgbClr val="274DE7"/>
                </a:solidFill>
                <a:latin typeface="Consolas" panose="020B0609020204030204" pitchFamily="49" charset="0"/>
              </a:rPr>
              <a:t>nop</a:t>
            </a:r>
            <a:r>
              <a:rPr lang="es-AR" sz="1754" dirty="0">
                <a:latin typeface="Consolas" panose="020B0609020204030204" pitchFamily="49" charset="0"/>
              </a:rPr>
              <a:t>		</a:t>
            </a: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decfsz</a:t>
            </a:r>
            <a:r>
              <a:rPr lang="es-AR" sz="1754" dirty="0">
                <a:latin typeface="Consolas" panose="020B0609020204030204" pitchFamily="49" charset="0"/>
              </a:rPr>
              <a:t>	</a:t>
            </a:r>
            <a:r>
              <a:rPr lang="es-AR" sz="1754" dirty="0">
                <a:solidFill>
                  <a:srgbClr val="9E458A"/>
                </a:solidFill>
                <a:latin typeface="Consolas" panose="020B0609020204030204" pitchFamily="49" charset="0"/>
              </a:rPr>
              <a:t>CONT,f</a:t>
            </a: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goto</a:t>
            </a:r>
            <a:r>
              <a:rPr lang="es-AR" sz="1754" dirty="0">
                <a:latin typeface="Consolas" panose="020B0609020204030204" pitchFamily="49" charset="0"/>
              </a:rPr>
              <a:t>	</a:t>
            </a:r>
            <a:r>
              <a:rPr lang="es-AR" sz="1754" dirty="0">
                <a:solidFill>
                  <a:srgbClr val="9E458A"/>
                </a:solidFill>
                <a:latin typeface="Consolas" panose="020B0609020204030204" pitchFamily="49" charset="0"/>
              </a:rPr>
              <a:t>loop</a:t>
            </a:r>
            <a:r>
              <a:rPr lang="es-AR" sz="1754" dirty="0">
                <a:latin typeface="Consolas" panose="020B0609020204030204" pitchFamily="49" charset="0"/>
              </a:rPr>
              <a:t>	</a:t>
            </a: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return</a:t>
            </a:r>
          </a:p>
        </p:txBody>
      </p:sp>
      <p:sp>
        <p:nvSpPr>
          <p:cNvPr id="7" name="Marcador de contenido 2"/>
          <p:cNvSpPr txBox="1">
            <a:spLocks/>
          </p:cNvSpPr>
          <p:nvPr/>
        </p:nvSpPr>
        <p:spPr bwMode="auto">
          <a:xfrm>
            <a:off x="4874687" y="2149453"/>
            <a:ext cx="5539584" cy="393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01" tIns="40100" rIns="80201" bIns="40100" numCol="1" rtlCol="0" anchor="t" anchorCtr="0" compatLnSpc="1">
            <a:prstTxWarp prst="textNoShape">
              <a:avLst/>
            </a:prstTxWarp>
            <a:normAutofit fontScale="77500" lnSpcReduction="20000"/>
          </a:bodyPr>
          <a:lstStyle>
            <a:lvl1pPr marL="0" indent="0" algn="l" rtl="0" eaLnBrk="0" fontAlgn="base" hangingPunct="0">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rtl="0" eaLnBrk="0" fontAlgn="base" hangingPunct="0">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rtl="0" eaLnBrk="0" fontAlgn="base" hangingPunct="0">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eaLnBrk="1" fontAlgn="auto" hangingPunct="1">
              <a:buClr>
                <a:srgbClr val="D24726"/>
              </a:buClr>
              <a:buSzPct val="150000"/>
              <a:defRPr/>
            </a:pPr>
            <a:r>
              <a:rPr lang="es-AR" sz="2105" dirty="0">
                <a:solidFill>
                  <a:schemeClr val="tx1"/>
                </a:solidFill>
              </a:rPr>
              <a:t>¿Cómo se calcula?</a:t>
            </a:r>
          </a:p>
          <a:p>
            <a:pPr marL="250631" indent="-250631" eaLnBrk="1" fontAlgn="auto" hangingPunct="1">
              <a:buClr>
                <a:srgbClr val="D24726"/>
              </a:buClr>
              <a:buSzPct val="150000"/>
              <a:buFont typeface="Arial" panose="020B0604020202020204" pitchFamily="34" charset="0"/>
              <a:buChar char="•"/>
              <a:defRPr/>
            </a:pPr>
            <a:r>
              <a:rPr lang="es-AR" sz="2105" dirty="0">
                <a:solidFill>
                  <a:schemeClr val="tx1"/>
                </a:solidFill>
              </a:rPr>
              <a:t>Se considera que cada ciclo de máquina es de 1 microsegundo.</a:t>
            </a:r>
          </a:p>
          <a:p>
            <a:pPr marL="250631" indent="-250631" eaLnBrk="1" fontAlgn="auto" hangingPunct="1">
              <a:buClr>
                <a:srgbClr val="D24726"/>
              </a:buClr>
              <a:buSzPct val="150000"/>
              <a:buFont typeface="Arial" panose="020B0604020202020204" pitchFamily="34" charset="0"/>
              <a:buChar char="•"/>
              <a:defRPr/>
            </a:pPr>
            <a:r>
              <a:rPr lang="es-AR" sz="2105" dirty="0">
                <a:solidFill>
                  <a:schemeClr val="tx1"/>
                </a:solidFill>
              </a:rPr>
              <a:t>Se busca en la hoja de datos cuántos ciclos dura cada instrucción.</a:t>
            </a:r>
          </a:p>
          <a:p>
            <a:pPr marL="250631" indent="-250631" eaLnBrk="1" fontAlgn="auto" hangingPunct="1">
              <a:buClr>
                <a:srgbClr val="D24726"/>
              </a:buClr>
              <a:buSzPct val="150000"/>
              <a:buFont typeface="Arial" panose="020B0604020202020204" pitchFamily="34" charset="0"/>
              <a:buChar char="•"/>
              <a:defRPr/>
            </a:pPr>
            <a:r>
              <a:rPr lang="es-AR" sz="2105" dirty="0">
                <a:solidFill>
                  <a:schemeClr val="tx1"/>
                </a:solidFill>
              </a:rPr>
              <a:t>Se hace la cuenta considerando cuántas veces voy a ejecutar cada instrucción.</a:t>
            </a:r>
          </a:p>
          <a:p>
            <a:pPr marL="250631" indent="-250631" eaLnBrk="1" fontAlgn="auto" hangingPunct="1">
              <a:buClr>
                <a:srgbClr val="D24726"/>
              </a:buClr>
              <a:buSzPct val="150000"/>
              <a:buFont typeface="Arial" panose="020B0604020202020204" pitchFamily="34" charset="0"/>
              <a:buChar char="•"/>
              <a:defRPr/>
            </a:pPr>
            <a:r>
              <a:rPr lang="es-AR" sz="2105" dirty="0">
                <a:solidFill>
                  <a:schemeClr val="tx1"/>
                </a:solidFill>
              </a:rPr>
              <a:t>En este caso aproximadamente nos da 1000 microsegundos, o 1 milisegundo</a:t>
            </a:r>
          </a:p>
        </p:txBody>
      </p:sp>
      <mc:AlternateContent xmlns:mc="http://schemas.openxmlformats.org/markup-compatibility/2006" xmlns:a14="http://schemas.microsoft.com/office/drawing/2010/main">
        <mc:Choice Requires="a14">
          <p:sp>
            <p:nvSpPr>
              <p:cNvPr id="8" name="Marcador de contenido 2"/>
              <p:cNvSpPr txBox="1">
                <a:spLocks/>
              </p:cNvSpPr>
              <p:nvPr/>
            </p:nvSpPr>
            <p:spPr bwMode="auto">
              <a:xfrm>
                <a:off x="2665489" y="3816365"/>
                <a:ext cx="1631285" cy="277048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80201" tIns="40100" rIns="80201" bIns="40100" numCol="1" rtlCol="0" anchor="t" anchorCtr="0" compatLnSpc="1">
                <a:prstTxWarp prst="textNoShape">
                  <a:avLst/>
                </a:prstTxWarp>
                <a:normAutofit/>
              </a:bodyPr>
              <a:lstStyle>
                <a:lvl1pPr marL="0" indent="0" algn="l" rtl="0" eaLnBrk="0" fontAlgn="base" hangingPunct="0">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rtl="0" eaLnBrk="0" fontAlgn="base" hangingPunct="0">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rtl="0" eaLnBrk="0" fontAlgn="base" hangingPunct="0">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r" eaLnBrk="1" fontAlgn="auto" hangingPunct="1">
                  <a:buClr>
                    <a:srgbClr val="D24726"/>
                  </a:buClr>
                  <a:buSzPct val="150000"/>
                  <a:defRPr/>
                </a:pPr>
                <a:r>
                  <a:rPr lang="es-AR" sz="2105" dirty="0">
                    <a:solidFill>
                      <a:schemeClr val="tx1"/>
                    </a:solidFill>
                  </a:rPr>
                  <a:t>1 ciclo</a:t>
                </a:r>
              </a:p>
              <a:p>
                <a:pPr algn="r" eaLnBrk="1" fontAlgn="auto" hangingPunct="1">
                  <a:buClr>
                    <a:srgbClr val="D24726"/>
                  </a:buClr>
                  <a:buSzPct val="150000"/>
                  <a:defRPr/>
                </a:pPr>
                <a:r>
                  <a:rPr lang="es-AR" sz="2105" dirty="0">
                    <a:solidFill>
                      <a:schemeClr val="tx1"/>
                    </a:solidFill>
                  </a:rPr>
                  <a:t>1 ciclo</a:t>
                </a:r>
              </a:p>
              <a:p>
                <a:pPr algn="r" eaLnBrk="1" fontAlgn="auto" hangingPunct="1">
                  <a:buClr>
                    <a:srgbClr val="D24726"/>
                  </a:buClr>
                  <a:buSzPct val="150000"/>
                  <a:defRPr/>
                </a:pPr>
                <a:r>
                  <a:rPr lang="es-AR" sz="2105" dirty="0">
                    <a:solidFill>
                      <a:schemeClr val="tx1"/>
                    </a:solidFill>
                  </a:rPr>
                  <a:t>2 ciclos</a:t>
                </a:r>
              </a:p>
              <a:p>
                <a:pPr algn="r" eaLnBrk="1" fontAlgn="auto" hangingPunct="1">
                  <a:buClr>
                    <a:srgbClr val="D24726"/>
                  </a:buClr>
                  <a:buSzPct val="150000"/>
                  <a:defRPr/>
                </a:pPr>
                <a:r>
                  <a:rPr lang="es-AR" sz="2105" dirty="0">
                    <a:solidFill>
                      <a:schemeClr val="tx1"/>
                    </a:solidFill>
                  </a:rPr>
                  <a:t>4 </a:t>
                </a:r>
                <a14:m>
                  <m:oMath xmlns:m="http://schemas.openxmlformats.org/officeDocument/2006/math">
                    <m:r>
                      <a:rPr lang="es-AR" sz="2105" i="1">
                        <a:solidFill>
                          <a:schemeClr val="tx1"/>
                        </a:solidFill>
                        <a:latin typeface="Cambria Math" panose="02040503050406030204" pitchFamily="18" charset="0"/>
                        <a:ea typeface="Cambria Math" panose="02040503050406030204" pitchFamily="18" charset="0"/>
                      </a:rPr>
                      <m:t>𝜇</m:t>
                    </m:r>
                    <m:r>
                      <a:rPr lang="es-AR" sz="2105" i="1">
                        <a:solidFill>
                          <a:schemeClr val="tx1"/>
                        </a:solidFill>
                        <a:latin typeface="Cambria Math" panose="02040503050406030204" pitchFamily="18" charset="0"/>
                        <a:ea typeface="Cambria Math" panose="02040503050406030204" pitchFamily="18" charset="0"/>
                      </a:rPr>
                      <m:t>𝑠</m:t>
                    </m:r>
                  </m:oMath>
                </a14:m>
                <a:r>
                  <a:rPr lang="es-AR" sz="2105" dirty="0">
                    <a:solidFill>
                      <a:schemeClr val="tx1"/>
                    </a:solidFill>
                  </a:rPr>
                  <a:t> x 250</a:t>
                </a:r>
              </a:p>
            </p:txBody>
          </p:sp>
        </mc:Choice>
        <mc:Fallback xmlns="">
          <p:sp>
            <p:nvSpPr>
              <p:cNvPr id="8" name="Marcador de contenido 2"/>
              <p:cNvSpPr txBox="1">
                <a:spLocks noRot="1" noChangeAspect="1" noMove="1" noResize="1" noEditPoints="1" noAdjustHandles="1" noChangeArrowheads="1" noChangeShapeType="1" noTextEdit="1"/>
              </p:cNvSpPr>
              <p:nvPr/>
            </p:nvSpPr>
            <p:spPr bwMode="auto">
              <a:xfrm>
                <a:off x="2665489" y="3816365"/>
                <a:ext cx="1631285" cy="2770489"/>
              </a:xfrm>
              <a:prstGeom prst="rect">
                <a:avLst/>
              </a:prstGeom>
              <a:blipFill rotWithShape="0">
                <a:blip r:embed="rId2"/>
                <a:stretch>
                  <a:fillRect r="-4851" b="-197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AR">
                    <a:noFill/>
                  </a:rPr>
                  <a:t> </a:t>
                </a:r>
              </a:p>
            </p:txBody>
          </p:sp>
        </mc:Fallback>
      </mc:AlternateContent>
      <p:cxnSp>
        <p:nvCxnSpPr>
          <p:cNvPr id="14" name="Conector recto 13"/>
          <p:cNvCxnSpPr/>
          <p:nvPr/>
        </p:nvCxnSpPr>
        <p:spPr>
          <a:xfrm>
            <a:off x="2983930" y="5867408"/>
            <a:ext cx="12973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814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500" fill="hold"/>
                                        <p:tgtEl>
                                          <p:spTgt spid="14"/>
                                        </p:tgtEl>
                                        <p:attrNameLst>
                                          <p:attrName>ppt_x</p:attrName>
                                        </p:attrNameLst>
                                      </p:cBhvr>
                                      <p:tavLst>
                                        <p:tav tm="0">
                                          <p:val>
                                            <p:strVal val="#ppt_x"/>
                                          </p:val>
                                        </p:tav>
                                        <p:tav tm="100000">
                                          <p:val>
                                            <p:strVal val="#ppt_x"/>
                                          </p:val>
                                        </p:tav>
                                      </p:tavLst>
                                    </p:anim>
                                    <p:anim calcmode="lin" valueType="num">
                                      <p:cBhvr additive="base">
                                        <p:cTn id="1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1: Demoras sin Timer 0</a:t>
            </a:r>
          </a:p>
        </p:txBody>
      </p:sp>
      <p:sp>
        <p:nvSpPr>
          <p:cNvPr id="5" name="Marcador de contenido 4"/>
          <p:cNvSpPr>
            <a:spLocks noGrp="1"/>
          </p:cNvSpPr>
          <p:nvPr>
            <p:ph idx="1"/>
          </p:nvPr>
        </p:nvSpPr>
        <p:spPr>
          <a:xfrm>
            <a:off x="6069723" y="2137659"/>
            <a:ext cx="4379930" cy="4437401"/>
          </a:xfrm>
        </p:spPr>
        <p:txBody>
          <a:bodyPr>
            <a:noAutofit/>
          </a:bodyPr>
          <a:lstStyle/>
          <a:p>
            <a:r>
              <a:rPr lang="es-AR" sz="1754" dirty="0">
                <a:solidFill>
                  <a:srgbClr val="9E458A"/>
                </a:solidFill>
                <a:latin typeface="Consolas" panose="020B0609020204030204" pitchFamily="49" charset="0"/>
              </a:rPr>
              <a:t>delay_250ms</a:t>
            </a: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movlw</a:t>
            </a:r>
            <a:r>
              <a:rPr lang="es-AR" sz="1754" dirty="0">
                <a:latin typeface="Consolas" panose="020B0609020204030204" pitchFamily="49" charset="0"/>
              </a:rPr>
              <a:t>	</a:t>
            </a:r>
            <a:r>
              <a:rPr lang="es-AR" sz="1754" dirty="0">
                <a:solidFill>
                  <a:schemeClr val="accent6"/>
                </a:solidFill>
                <a:latin typeface="Consolas" panose="020B0609020204030204" pitchFamily="49" charset="0"/>
              </a:rPr>
              <a:t>.250</a:t>
            </a: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movwf</a:t>
            </a:r>
            <a:r>
              <a:rPr lang="es-AR" sz="1754" dirty="0">
                <a:latin typeface="Consolas" panose="020B0609020204030204" pitchFamily="49" charset="0"/>
              </a:rPr>
              <a:t>	</a:t>
            </a:r>
            <a:r>
              <a:rPr lang="es-AR" sz="1754" dirty="0">
                <a:solidFill>
                  <a:srgbClr val="9E458A"/>
                </a:solidFill>
                <a:latin typeface="Consolas" panose="020B0609020204030204" pitchFamily="49" charset="0"/>
              </a:rPr>
              <a:t>CONT2</a:t>
            </a:r>
          </a:p>
          <a:p>
            <a:r>
              <a:rPr lang="es-AR" sz="1754" dirty="0">
                <a:solidFill>
                  <a:srgbClr val="9E458A"/>
                </a:solidFill>
                <a:latin typeface="Consolas" panose="020B0609020204030204" pitchFamily="49" charset="0"/>
              </a:rPr>
              <a:t>loop</a:t>
            </a:r>
            <a:r>
              <a:rPr lang="es-AR" sz="1754" dirty="0">
                <a:latin typeface="Consolas" panose="020B0609020204030204" pitchFamily="49" charset="0"/>
              </a:rPr>
              <a:t>	</a:t>
            </a:r>
            <a:r>
              <a:rPr lang="es-AR" sz="1754" dirty="0">
                <a:solidFill>
                  <a:srgbClr val="274DE7"/>
                </a:solidFill>
                <a:latin typeface="Consolas" panose="020B0609020204030204" pitchFamily="49" charset="0"/>
              </a:rPr>
              <a:t>CALL	</a:t>
            </a:r>
            <a:r>
              <a:rPr lang="es-AR" sz="1754" dirty="0">
                <a:solidFill>
                  <a:srgbClr val="9E458A"/>
                </a:solidFill>
                <a:latin typeface="Consolas" panose="020B0609020204030204" pitchFamily="49" charset="0"/>
              </a:rPr>
              <a:t>delay_1ms</a:t>
            </a:r>
            <a:r>
              <a:rPr lang="es-AR" sz="1754" dirty="0">
                <a:latin typeface="Consolas" panose="020B0609020204030204" pitchFamily="49" charset="0"/>
              </a:rPr>
              <a:t>	</a:t>
            </a: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decfsz</a:t>
            </a:r>
            <a:r>
              <a:rPr lang="es-AR" sz="1754" dirty="0">
                <a:latin typeface="Consolas" panose="020B0609020204030204" pitchFamily="49" charset="0"/>
              </a:rPr>
              <a:t>	</a:t>
            </a:r>
            <a:r>
              <a:rPr lang="es-AR" sz="1754" dirty="0">
                <a:solidFill>
                  <a:srgbClr val="9E458A"/>
                </a:solidFill>
                <a:latin typeface="Consolas" panose="020B0609020204030204" pitchFamily="49" charset="0"/>
              </a:rPr>
              <a:t>CONT,f</a:t>
            </a: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goto</a:t>
            </a:r>
            <a:r>
              <a:rPr lang="es-AR" sz="1754" dirty="0">
                <a:latin typeface="Consolas" panose="020B0609020204030204" pitchFamily="49" charset="0"/>
              </a:rPr>
              <a:t>	</a:t>
            </a:r>
            <a:r>
              <a:rPr lang="es-AR" sz="1754" dirty="0">
                <a:solidFill>
                  <a:srgbClr val="9E458A"/>
                </a:solidFill>
                <a:latin typeface="Consolas" panose="020B0609020204030204" pitchFamily="49" charset="0"/>
              </a:rPr>
              <a:t>loop</a:t>
            </a:r>
            <a:r>
              <a:rPr lang="es-AR" sz="1754" dirty="0">
                <a:latin typeface="Consolas" panose="020B0609020204030204" pitchFamily="49" charset="0"/>
              </a:rPr>
              <a:t>	</a:t>
            </a: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return</a:t>
            </a:r>
          </a:p>
        </p:txBody>
      </p:sp>
      <p:sp>
        <p:nvSpPr>
          <p:cNvPr id="7" name="Marcador de contenido 2"/>
          <p:cNvSpPr txBox="1">
            <a:spLocks/>
          </p:cNvSpPr>
          <p:nvPr/>
        </p:nvSpPr>
        <p:spPr bwMode="auto">
          <a:xfrm>
            <a:off x="530139" y="2387875"/>
            <a:ext cx="5539584" cy="393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01" tIns="40100" rIns="80201" bIns="40100" numCol="1" rtlCol="0" anchor="t" anchorCtr="0" compatLnSpc="1">
            <a:prstTxWarp prst="textNoShape">
              <a:avLst/>
            </a:prstTxWarp>
            <a:normAutofit fontScale="77500" lnSpcReduction="20000"/>
          </a:bodyPr>
          <a:lstStyle>
            <a:lvl1pPr marL="0" indent="0" algn="l" rtl="0" eaLnBrk="0" fontAlgn="base" hangingPunct="0">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rtl="0" eaLnBrk="0" fontAlgn="base" hangingPunct="0">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rtl="0" eaLnBrk="0" fontAlgn="base" hangingPunct="0">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eaLnBrk="1" fontAlgn="auto" hangingPunct="1">
              <a:buClr>
                <a:srgbClr val="D24726"/>
              </a:buClr>
              <a:buSzPct val="150000"/>
              <a:defRPr/>
            </a:pPr>
            <a:r>
              <a:rPr lang="es-AR" sz="2105" dirty="0">
                <a:solidFill>
                  <a:schemeClr val="tx1"/>
                </a:solidFill>
              </a:rPr>
              <a:t>¿Cómo incrementamos ese tiempo?</a:t>
            </a:r>
          </a:p>
          <a:p>
            <a:pPr marL="250631" indent="-250631" eaLnBrk="1" fontAlgn="auto" hangingPunct="1">
              <a:buClr>
                <a:srgbClr val="D24726"/>
              </a:buClr>
              <a:buSzPct val="150000"/>
              <a:buFont typeface="Arial" panose="020B0604020202020204" pitchFamily="34" charset="0"/>
              <a:buChar char="•"/>
              <a:defRPr/>
            </a:pPr>
            <a:r>
              <a:rPr lang="es-AR" sz="2105" dirty="0">
                <a:solidFill>
                  <a:schemeClr val="tx1"/>
                </a:solidFill>
              </a:rPr>
              <a:t>Se deben anidar contadores. </a:t>
            </a:r>
          </a:p>
          <a:p>
            <a:pPr marL="250631" indent="-250631" eaLnBrk="1" fontAlgn="auto" hangingPunct="1">
              <a:buClr>
                <a:srgbClr val="D24726"/>
              </a:buClr>
              <a:buSzPct val="150000"/>
              <a:buFont typeface="Arial" panose="020B0604020202020204" pitchFamily="34" charset="0"/>
              <a:buChar char="•"/>
              <a:defRPr/>
            </a:pPr>
            <a:r>
              <a:rPr lang="es-AR" sz="2105" dirty="0">
                <a:solidFill>
                  <a:schemeClr val="tx1"/>
                </a:solidFill>
              </a:rPr>
              <a:t>Así, el tiempo de demora final es la multiplicación de la demoras de los contadores anidados</a:t>
            </a:r>
          </a:p>
          <a:p>
            <a:pPr marL="250631" indent="-250631" eaLnBrk="1" fontAlgn="auto" hangingPunct="1">
              <a:buClr>
                <a:srgbClr val="D24726"/>
              </a:buClr>
              <a:buSzPct val="150000"/>
              <a:buFont typeface="Arial" panose="020B0604020202020204" pitchFamily="34" charset="0"/>
              <a:buChar char="•"/>
              <a:defRPr/>
            </a:pPr>
            <a:r>
              <a:rPr lang="es-AR" sz="2105" dirty="0">
                <a:solidFill>
                  <a:schemeClr val="tx1"/>
                </a:solidFill>
              </a:rPr>
              <a:t>En el ejemplo se cuentan aproximadamente 250 milisegundos, ya que se llama 250 a la demora de 1 milisegundo.</a:t>
            </a:r>
          </a:p>
          <a:p>
            <a:pPr marL="250631" indent="-250631" eaLnBrk="1" fontAlgn="auto" hangingPunct="1">
              <a:buClr>
                <a:srgbClr val="D24726"/>
              </a:buClr>
              <a:buSzPct val="150000"/>
              <a:buFont typeface="Arial" panose="020B0604020202020204" pitchFamily="34" charset="0"/>
              <a:buChar char="•"/>
              <a:defRPr/>
            </a:pPr>
            <a:r>
              <a:rPr lang="es-AR" sz="2105" dirty="0">
                <a:solidFill>
                  <a:schemeClr val="tx1"/>
                </a:solidFill>
              </a:rPr>
              <a:t>Sólo se recomienda usar CALL y llamadas a subrutinas en caso de que no se usen demasiados contadores.</a:t>
            </a:r>
          </a:p>
        </p:txBody>
      </p:sp>
    </p:spTree>
    <p:extLst>
      <p:ext uri="{BB962C8B-B14F-4D97-AF65-F5344CB8AC3E}">
        <p14:creationId xmlns:p14="http://schemas.microsoft.com/office/powerpoint/2010/main" val="346007113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2: Manejo de Pulsadores</a:t>
            </a:r>
          </a:p>
        </p:txBody>
      </p:sp>
      <p:pic>
        <p:nvPicPr>
          <p:cNvPr id="6" name="Imagen 5"/>
          <p:cNvPicPr>
            <a:picLocks noChangeAspect="1"/>
          </p:cNvPicPr>
          <p:nvPr/>
        </p:nvPicPr>
        <p:blipFill>
          <a:blip r:embed="rId2"/>
          <a:stretch>
            <a:fillRect/>
          </a:stretch>
        </p:blipFill>
        <p:spPr>
          <a:xfrm>
            <a:off x="5873508" y="1937116"/>
            <a:ext cx="2034145" cy="4651967"/>
          </a:xfrm>
          <a:prstGeom prst="rect">
            <a:avLst/>
          </a:prstGeom>
        </p:spPr>
      </p:pic>
      <p:pic>
        <p:nvPicPr>
          <p:cNvPr id="3" name="Imagen 2"/>
          <p:cNvPicPr>
            <a:picLocks noChangeAspect="1"/>
          </p:cNvPicPr>
          <p:nvPr/>
        </p:nvPicPr>
        <p:blipFill>
          <a:blip r:embed="rId3"/>
          <a:stretch>
            <a:fillRect/>
          </a:stretch>
        </p:blipFill>
        <p:spPr>
          <a:xfrm>
            <a:off x="530139" y="2561736"/>
            <a:ext cx="5166455" cy="3166845"/>
          </a:xfrm>
          <a:prstGeom prst="rect">
            <a:avLst/>
          </a:prstGeom>
        </p:spPr>
      </p:pic>
      <p:sp>
        <p:nvSpPr>
          <p:cNvPr id="7" name="Llamada rectangular redondeada 6"/>
          <p:cNvSpPr/>
          <p:nvPr/>
        </p:nvSpPr>
        <p:spPr>
          <a:xfrm>
            <a:off x="8167125" y="2447094"/>
            <a:ext cx="2270734" cy="2485275"/>
          </a:xfrm>
          <a:prstGeom prst="wedgeRoundRectCallout">
            <a:avLst>
              <a:gd name="adj1" fmla="val -63726"/>
              <a:gd name="adj2" fmla="val -2041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AR" sz="1579" dirty="0"/>
              <a:t>En este ejercicio se utilizarán los pull-ups internos del PIC. Para activarlos se debe usar la instrucción: </a:t>
            </a:r>
          </a:p>
          <a:p>
            <a:pPr algn="ctr"/>
            <a:r>
              <a:rPr lang="es-AR" sz="1579" dirty="0" err="1">
                <a:solidFill>
                  <a:srgbClr val="274DE7"/>
                </a:solidFill>
                <a:latin typeface="Consolas" panose="020B0609020204030204" pitchFamily="49" charset="0"/>
              </a:rPr>
              <a:t>bcf</a:t>
            </a:r>
            <a:r>
              <a:rPr lang="es-AR" sz="1579" dirty="0">
                <a:solidFill>
                  <a:srgbClr val="274DE7"/>
                </a:solidFill>
                <a:latin typeface="Consolas" panose="020B0609020204030204" pitchFamily="49" charset="0"/>
              </a:rPr>
              <a:t> </a:t>
            </a:r>
            <a:r>
              <a:rPr lang="es-AR" sz="1579" dirty="0">
                <a:solidFill>
                  <a:srgbClr val="9E458A"/>
                </a:solidFill>
                <a:latin typeface="Consolas" panose="020B0609020204030204" pitchFamily="49" charset="0"/>
              </a:rPr>
              <a:t>OPTION, RBPU</a:t>
            </a:r>
            <a:endParaRPr lang="es-AR" sz="1579" dirty="0">
              <a:latin typeface="Consolas" panose="020B0609020204030204" pitchFamily="49" charset="0"/>
            </a:endParaRPr>
          </a:p>
          <a:p>
            <a:pPr algn="ctr"/>
            <a:r>
              <a:rPr lang="es-AR" sz="1579" dirty="0"/>
              <a:t> </a:t>
            </a:r>
          </a:p>
        </p:txBody>
      </p:sp>
    </p:spTree>
    <p:extLst>
      <p:ext uri="{BB962C8B-B14F-4D97-AF65-F5344CB8AC3E}">
        <p14:creationId xmlns:p14="http://schemas.microsoft.com/office/powerpoint/2010/main" val="410543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2: Manejo de Pulsadores</a:t>
            </a:r>
          </a:p>
        </p:txBody>
      </p:sp>
      <p:pic>
        <p:nvPicPr>
          <p:cNvPr id="6" name="Imagen 5"/>
          <p:cNvPicPr>
            <a:picLocks noChangeAspect="1"/>
          </p:cNvPicPr>
          <p:nvPr/>
        </p:nvPicPr>
        <p:blipFill>
          <a:blip r:embed="rId2"/>
          <a:stretch>
            <a:fillRect/>
          </a:stretch>
        </p:blipFill>
        <p:spPr>
          <a:xfrm>
            <a:off x="978918" y="2046090"/>
            <a:ext cx="2034145" cy="4651967"/>
          </a:xfrm>
          <a:prstGeom prst="rect">
            <a:avLst/>
          </a:prstGeom>
        </p:spPr>
      </p:pic>
      <p:sp>
        <p:nvSpPr>
          <p:cNvPr id="8" name="Marcador de contenido 2"/>
          <p:cNvSpPr>
            <a:spLocks noGrp="1"/>
          </p:cNvSpPr>
          <p:nvPr>
            <p:ph idx="1"/>
          </p:nvPr>
        </p:nvSpPr>
        <p:spPr>
          <a:xfrm>
            <a:off x="3306060" y="2130944"/>
            <a:ext cx="4218635" cy="4467705"/>
          </a:xfrm>
        </p:spPr>
        <p:txBody>
          <a:bodyPr rtlCol="0">
            <a:normAutofit/>
          </a:bodyPr>
          <a:lstStyle/>
          <a:p>
            <a:pPr marL="300758" indent="-300758">
              <a:buClr>
                <a:srgbClr val="D24726"/>
              </a:buClr>
              <a:buSzPct val="150000"/>
              <a:defRPr/>
            </a:pPr>
            <a:r>
              <a:rPr lang="es-AR" sz="2105" dirty="0"/>
              <a:t>Sin el uso de interrupciones se utiliza el método de “</a:t>
            </a:r>
            <a:r>
              <a:rPr lang="es-AR" sz="2105" dirty="0" err="1"/>
              <a:t>Polling</a:t>
            </a:r>
            <a:r>
              <a:rPr lang="es-AR" sz="2105" dirty="0"/>
              <a:t>”, nombrado así por estar constantemente “preguntando” algo. </a:t>
            </a:r>
          </a:p>
          <a:p>
            <a:pPr marL="300758" indent="-300758">
              <a:buClr>
                <a:srgbClr val="D24726"/>
              </a:buClr>
              <a:buSzPct val="150000"/>
              <a:defRPr/>
            </a:pPr>
            <a:endParaRPr lang="es-AR" sz="2105" dirty="0"/>
          </a:p>
          <a:p>
            <a:pPr marL="300758" indent="-300758">
              <a:buClr>
                <a:srgbClr val="D24726"/>
              </a:buClr>
              <a:buSzPct val="150000"/>
              <a:defRPr/>
            </a:pPr>
            <a:r>
              <a:rPr lang="es-AR" sz="2105" dirty="0"/>
              <a:t>Ventaja: Implementación simple</a:t>
            </a:r>
          </a:p>
          <a:p>
            <a:pPr marL="300758" indent="-300758">
              <a:buClr>
                <a:srgbClr val="D24726"/>
              </a:buClr>
              <a:buSzPct val="150000"/>
              <a:defRPr/>
            </a:pPr>
            <a:endParaRPr lang="es-AR" sz="2105" dirty="0"/>
          </a:p>
          <a:p>
            <a:pPr marL="300758" indent="-300758">
              <a:buClr>
                <a:srgbClr val="D24726"/>
              </a:buClr>
              <a:buSzPct val="150000"/>
              <a:defRPr/>
            </a:pPr>
            <a:r>
              <a:rPr lang="es-AR" sz="2105" dirty="0"/>
              <a:t>Desventaja: mientras se espera que se pulse el botón no se puede estar haciendo otra cosa simultáneamente.</a:t>
            </a:r>
          </a:p>
        </p:txBody>
      </p:sp>
      <p:sp>
        <p:nvSpPr>
          <p:cNvPr id="9" name="Elipse 8"/>
          <p:cNvSpPr/>
          <p:nvPr/>
        </p:nvSpPr>
        <p:spPr>
          <a:xfrm>
            <a:off x="822468" y="3511096"/>
            <a:ext cx="2535751" cy="176912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579"/>
          </a:p>
        </p:txBody>
      </p:sp>
      <p:sp>
        <p:nvSpPr>
          <p:cNvPr id="10" name="Marcador de contenido 4"/>
          <p:cNvSpPr txBox="1">
            <a:spLocks/>
          </p:cNvSpPr>
          <p:nvPr/>
        </p:nvSpPr>
        <p:spPr bwMode="auto">
          <a:xfrm>
            <a:off x="7319908" y="2130944"/>
            <a:ext cx="3153335" cy="443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01" tIns="40100" rIns="80201" bIns="40100" numCol="1" anchor="t" anchorCtr="0" compatLnSpc="1">
            <a:prstTxWarp prst="textNoShape">
              <a:avLst/>
            </a:prstTxWarp>
            <a:noAutofit/>
          </a:bodyPr>
          <a:lstStyle>
            <a:lvl1pPr marL="0" indent="0" algn="l" rtl="0" eaLnBrk="0" fontAlgn="base" hangingPunct="0">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rtl="0" eaLnBrk="0" fontAlgn="base" hangingPunct="0">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rtl="0" eaLnBrk="0" fontAlgn="base" hangingPunct="0">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es-AR" sz="1754" dirty="0">
              <a:solidFill>
                <a:srgbClr val="9E458A"/>
              </a:solidFill>
              <a:latin typeface="Consolas" panose="020B0609020204030204" pitchFamily="49" charset="0"/>
            </a:endParaRPr>
          </a:p>
          <a:p>
            <a:r>
              <a:rPr lang="es-AR" sz="1754" dirty="0">
                <a:solidFill>
                  <a:srgbClr val="9E458A"/>
                </a:solidFill>
                <a:latin typeface="Consolas" panose="020B0609020204030204" pitchFamily="49" charset="0"/>
              </a:rPr>
              <a:t>esperar</a:t>
            </a:r>
            <a:r>
              <a:rPr lang="es-AR" sz="1754" dirty="0">
                <a:latin typeface="Consolas" panose="020B0609020204030204" pitchFamily="49" charset="0"/>
              </a:rPr>
              <a:t>	</a:t>
            </a:r>
          </a:p>
          <a:p>
            <a:r>
              <a:rPr lang="es-AR" sz="1754" dirty="0">
                <a:solidFill>
                  <a:srgbClr val="274DE7"/>
                </a:solidFill>
                <a:latin typeface="Consolas" panose="020B0609020204030204" pitchFamily="49" charset="0"/>
              </a:rPr>
              <a:t>	btfsc	</a:t>
            </a:r>
            <a:r>
              <a:rPr lang="es-AR" sz="1754" dirty="0">
                <a:solidFill>
                  <a:srgbClr val="9E458A"/>
                </a:solidFill>
                <a:latin typeface="Consolas" panose="020B0609020204030204" pitchFamily="49" charset="0"/>
              </a:rPr>
              <a:t>PORTB, RB0</a:t>
            </a:r>
            <a:endParaRPr lang="es-AR" sz="1754" dirty="0">
              <a:latin typeface="Consolas" panose="020B0609020204030204" pitchFamily="49" charset="0"/>
            </a:endParaRP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goto 	</a:t>
            </a:r>
            <a:r>
              <a:rPr lang="es-AR" sz="1754" dirty="0">
                <a:solidFill>
                  <a:srgbClr val="9E458A"/>
                </a:solidFill>
                <a:latin typeface="Consolas" panose="020B0609020204030204" pitchFamily="49" charset="0"/>
              </a:rPr>
              <a:t>esperar</a:t>
            </a: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bsf	</a:t>
            </a:r>
            <a:r>
              <a:rPr lang="es-AR" sz="1754" dirty="0">
                <a:solidFill>
                  <a:srgbClr val="9E458A"/>
                </a:solidFill>
                <a:latin typeface="Consolas" panose="020B0609020204030204" pitchFamily="49" charset="0"/>
              </a:rPr>
              <a:t>PORTB, RB1</a:t>
            </a:r>
            <a:r>
              <a:rPr lang="es-AR" sz="1754" dirty="0">
                <a:latin typeface="Consolas" panose="020B0609020204030204" pitchFamily="49" charset="0"/>
              </a:rPr>
              <a:t>	</a:t>
            </a:r>
          </a:p>
        </p:txBody>
      </p:sp>
    </p:spTree>
    <p:extLst>
      <p:ext uri="{BB962C8B-B14F-4D97-AF65-F5344CB8AC3E}">
        <p14:creationId xmlns:p14="http://schemas.microsoft.com/office/powerpoint/2010/main" val="192981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2: Manejo de Pulsadores</a:t>
            </a:r>
          </a:p>
        </p:txBody>
      </p:sp>
      <p:sp>
        <p:nvSpPr>
          <p:cNvPr id="8" name="Marcador de contenido 2"/>
          <p:cNvSpPr>
            <a:spLocks noGrp="1"/>
          </p:cNvSpPr>
          <p:nvPr>
            <p:ph idx="1"/>
          </p:nvPr>
        </p:nvSpPr>
        <p:spPr>
          <a:xfrm>
            <a:off x="667387" y="2100639"/>
            <a:ext cx="6102479" cy="2710371"/>
          </a:xfrm>
        </p:spPr>
        <p:txBody>
          <a:bodyPr rtlCol="0">
            <a:normAutofit lnSpcReduction="10000"/>
          </a:bodyPr>
          <a:lstStyle/>
          <a:p>
            <a:pPr marL="300758" indent="-300758" algn="just">
              <a:buClr>
                <a:srgbClr val="D24726"/>
              </a:buClr>
              <a:buSzPct val="150000"/>
              <a:defRPr/>
            </a:pPr>
            <a:r>
              <a:rPr lang="es-AR" sz="2105" dirty="0"/>
              <a:t>Por las propiedades mecánicas de los pulsadores pueden ocurrir rebotes los cuales pueden confundir al microcontrolador, el cual interpretará que se pulsó muchas veces el botón cuando sólo ocurrió una vez.</a:t>
            </a:r>
          </a:p>
          <a:p>
            <a:pPr marL="300758" indent="-300758" algn="just">
              <a:buClr>
                <a:srgbClr val="D24726"/>
              </a:buClr>
              <a:buSzPct val="150000"/>
              <a:defRPr/>
            </a:pPr>
            <a:r>
              <a:rPr lang="es-AR" sz="2105" dirty="0"/>
              <a:t>En este caso se deben usar demoras “Anti-rebote” que garanticen que efectivamente una persona tocó el botón y no se esta procesando un rebote.</a:t>
            </a:r>
          </a:p>
        </p:txBody>
      </p:sp>
      <p:sp>
        <p:nvSpPr>
          <p:cNvPr id="10" name="Marcador de contenido 4"/>
          <p:cNvSpPr txBox="1">
            <a:spLocks/>
          </p:cNvSpPr>
          <p:nvPr/>
        </p:nvSpPr>
        <p:spPr bwMode="auto">
          <a:xfrm>
            <a:off x="6871730" y="2001210"/>
            <a:ext cx="3821670" cy="359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01" tIns="40100" rIns="80201" bIns="40100" numCol="1" anchor="t" anchorCtr="0" compatLnSpc="1">
            <a:prstTxWarp prst="textNoShape">
              <a:avLst/>
            </a:prstTxWarp>
            <a:noAutofit/>
          </a:bodyPr>
          <a:lstStyle>
            <a:lvl1pPr marL="0" indent="0" algn="l" rtl="0" eaLnBrk="0" fontAlgn="base" hangingPunct="0">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rtl="0" eaLnBrk="0" fontAlgn="base" hangingPunct="0">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rtl="0" eaLnBrk="0" fontAlgn="base" hangingPunct="0">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s-AR" sz="1754" dirty="0">
                <a:solidFill>
                  <a:srgbClr val="9E458A"/>
                </a:solidFill>
                <a:latin typeface="Consolas" panose="020B0609020204030204" pitchFamily="49" charset="0"/>
              </a:rPr>
              <a:t>esperar</a:t>
            </a:r>
            <a:r>
              <a:rPr lang="es-AR" sz="1754" dirty="0">
                <a:latin typeface="Consolas" panose="020B0609020204030204" pitchFamily="49" charset="0"/>
              </a:rPr>
              <a:t>	</a:t>
            </a:r>
          </a:p>
          <a:p>
            <a:r>
              <a:rPr lang="es-AR" sz="1754" dirty="0">
                <a:solidFill>
                  <a:srgbClr val="274DE7"/>
                </a:solidFill>
                <a:latin typeface="Consolas" panose="020B0609020204030204" pitchFamily="49" charset="0"/>
              </a:rPr>
              <a:t>	btfsc	</a:t>
            </a:r>
            <a:r>
              <a:rPr lang="es-AR" sz="1754" dirty="0">
                <a:solidFill>
                  <a:srgbClr val="9E458A"/>
                </a:solidFill>
                <a:latin typeface="Consolas" panose="020B0609020204030204" pitchFamily="49" charset="0"/>
              </a:rPr>
              <a:t>PORTB, RB0</a:t>
            </a:r>
            <a:endParaRPr lang="es-AR" sz="1754" dirty="0">
              <a:latin typeface="Consolas" panose="020B0609020204030204" pitchFamily="49" charset="0"/>
            </a:endParaRP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goto 	</a:t>
            </a:r>
            <a:r>
              <a:rPr lang="es-AR" sz="1754" dirty="0">
                <a:solidFill>
                  <a:srgbClr val="9E458A"/>
                </a:solidFill>
                <a:latin typeface="Consolas" panose="020B0609020204030204" pitchFamily="49" charset="0"/>
              </a:rPr>
              <a:t>esperar</a:t>
            </a:r>
          </a:p>
          <a:p>
            <a:r>
              <a:rPr lang="es-AR" sz="1754" dirty="0">
                <a:solidFill>
                  <a:srgbClr val="9E458A"/>
                </a:solidFill>
                <a:latin typeface="Consolas" panose="020B0609020204030204" pitchFamily="49" charset="0"/>
              </a:rPr>
              <a:t>	</a:t>
            </a:r>
            <a:r>
              <a:rPr lang="es-AR" sz="1754" dirty="0">
                <a:solidFill>
                  <a:srgbClr val="274DE7"/>
                </a:solidFill>
                <a:latin typeface="Consolas" panose="020B0609020204030204" pitchFamily="49" charset="0"/>
              </a:rPr>
              <a:t>call</a:t>
            </a:r>
            <a:r>
              <a:rPr lang="es-AR" sz="1754" dirty="0">
                <a:solidFill>
                  <a:srgbClr val="9E458A"/>
                </a:solidFill>
                <a:latin typeface="Consolas" panose="020B0609020204030204" pitchFamily="49" charset="0"/>
              </a:rPr>
              <a:t>	demora_20ms</a:t>
            </a:r>
          </a:p>
          <a:p>
            <a:r>
              <a:rPr lang="es-AR" sz="1754" dirty="0">
                <a:solidFill>
                  <a:srgbClr val="274DE7"/>
                </a:solidFill>
                <a:latin typeface="Consolas" panose="020B0609020204030204" pitchFamily="49" charset="0"/>
              </a:rPr>
              <a:t>	btfsc	</a:t>
            </a:r>
            <a:r>
              <a:rPr lang="es-AR" sz="1754" dirty="0">
                <a:solidFill>
                  <a:srgbClr val="9E458A"/>
                </a:solidFill>
                <a:latin typeface="Consolas" panose="020B0609020204030204" pitchFamily="49" charset="0"/>
              </a:rPr>
              <a:t>PORTB, RB0</a:t>
            </a:r>
            <a:endParaRPr lang="es-AR" sz="1754" dirty="0">
              <a:latin typeface="Consolas" panose="020B0609020204030204" pitchFamily="49" charset="0"/>
            </a:endParaRP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goto 	</a:t>
            </a:r>
            <a:r>
              <a:rPr lang="es-AR" sz="1754" dirty="0">
                <a:solidFill>
                  <a:srgbClr val="9E458A"/>
                </a:solidFill>
                <a:latin typeface="Consolas" panose="020B0609020204030204" pitchFamily="49" charset="0"/>
              </a:rPr>
              <a:t>esperar</a:t>
            </a:r>
            <a:endParaRPr lang="es-AR" sz="1754" dirty="0">
              <a:latin typeface="Consolas" panose="020B0609020204030204" pitchFamily="49" charset="0"/>
            </a:endParaRPr>
          </a:p>
          <a:p>
            <a:r>
              <a:rPr lang="es-AR" sz="1754" dirty="0">
                <a:latin typeface="Consolas" panose="020B0609020204030204" pitchFamily="49" charset="0"/>
              </a:rPr>
              <a:t>	</a:t>
            </a:r>
            <a:r>
              <a:rPr lang="es-AR" sz="1754" dirty="0">
                <a:solidFill>
                  <a:srgbClr val="274DE7"/>
                </a:solidFill>
                <a:latin typeface="Consolas" panose="020B0609020204030204" pitchFamily="49" charset="0"/>
              </a:rPr>
              <a:t>bsf	</a:t>
            </a:r>
            <a:r>
              <a:rPr lang="es-AR" sz="1754" dirty="0">
                <a:solidFill>
                  <a:srgbClr val="9E458A"/>
                </a:solidFill>
                <a:latin typeface="Consolas" panose="020B0609020204030204" pitchFamily="49" charset="0"/>
              </a:rPr>
              <a:t>PORTB, RB1</a:t>
            </a:r>
            <a:r>
              <a:rPr lang="es-AR" sz="1754" dirty="0">
                <a:latin typeface="Consolas" panose="020B0609020204030204" pitchFamily="49" charset="0"/>
              </a:rPr>
              <a:t>	</a:t>
            </a:r>
          </a:p>
        </p:txBody>
      </p:sp>
      <p:grpSp>
        <p:nvGrpSpPr>
          <p:cNvPr id="25" name="Grupo 24"/>
          <p:cNvGrpSpPr/>
          <p:nvPr/>
        </p:nvGrpSpPr>
        <p:grpSpPr>
          <a:xfrm>
            <a:off x="1058018" y="4811011"/>
            <a:ext cx="3552098" cy="1757334"/>
            <a:chOff x="2214815" y="4604685"/>
            <a:chExt cx="4049898" cy="2003611"/>
          </a:xfrm>
        </p:grpSpPr>
        <p:pic>
          <p:nvPicPr>
            <p:cNvPr id="11" name="Picture 2" descr="Image result for switch bounce"/>
            <p:cNvPicPr>
              <a:picLocks noChangeAspect="1" noChangeArrowheads="1"/>
            </p:cNvPicPr>
            <p:nvPr/>
          </p:nvPicPr>
          <p:blipFill rotWithShape="1">
            <a:blip r:embed="rId2">
              <a:extLst>
                <a:ext uri="{28A0092B-C50C-407E-A947-70E740481C1C}">
                  <a14:useLocalDpi xmlns:a14="http://schemas.microsoft.com/office/drawing/2010/main" val="0"/>
                </a:ext>
              </a:extLst>
            </a:blip>
            <a:srcRect t="11765" b="20814"/>
            <a:stretch/>
          </p:blipFill>
          <p:spPr bwMode="auto">
            <a:xfrm>
              <a:off x="2214815" y="4604685"/>
              <a:ext cx="4049898" cy="200361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6"/>
            <p:cNvCxnSpPr/>
            <p:nvPr/>
          </p:nvCxnSpPr>
          <p:spPr>
            <a:xfrm>
              <a:off x="2514600" y="6306671"/>
              <a:ext cx="13716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3886200" y="5181601"/>
              <a:ext cx="203050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3886200" y="5181601"/>
              <a:ext cx="0" cy="11250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CuadroTexto 23"/>
          <p:cNvSpPr txBox="1"/>
          <p:nvPr/>
        </p:nvSpPr>
        <p:spPr>
          <a:xfrm>
            <a:off x="4315261" y="4827882"/>
            <a:ext cx="2251239" cy="1307409"/>
          </a:xfrm>
          <a:prstGeom prst="rect">
            <a:avLst/>
          </a:prstGeom>
          <a:noFill/>
        </p:spPr>
        <p:txBody>
          <a:bodyPr wrap="square" rtlCol="0">
            <a:spAutoFit/>
          </a:bodyPr>
          <a:lstStyle/>
          <a:p>
            <a:r>
              <a:rPr lang="es-AR" sz="1579" dirty="0"/>
              <a:t>Gráfico de lo que ocurre al presionar un botón. En rojo se ve lo esperado vs. lo que ocurre físicamente</a:t>
            </a:r>
          </a:p>
        </p:txBody>
      </p:sp>
    </p:spTree>
    <p:extLst>
      <p:ext uri="{BB962C8B-B14F-4D97-AF65-F5344CB8AC3E}">
        <p14:creationId xmlns:p14="http://schemas.microsoft.com/office/powerpoint/2010/main" val="6519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2: Manejo de Pulsadores</a:t>
            </a:r>
          </a:p>
        </p:txBody>
      </p:sp>
      <p:sp>
        <p:nvSpPr>
          <p:cNvPr id="8" name="Marcador de contenido 2"/>
          <p:cNvSpPr>
            <a:spLocks noGrp="1"/>
          </p:cNvSpPr>
          <p:nvPr>
            <p:ph idx="1"/>
          </p:nvPr>
        </p:nvSpPr>
        <p:spPr>
          <a:xfrm>
            <a:off x="667387" y="2006286"/>
            <a:ext cx="9758678" cy="4467706"/>
          </a:xfrm>
        </p:spPr>
        <p:txBody>
          <a:bodyPr rtlCol="0">
            <a:normAutofit/>
          </a:bodyPr>
          <a:lstStyle/>
          <a:p>
            <a:pPr marL="300758" indent="-300758" algn="just">
              <a:buClr>
                <a:srgbClr val="D24726"/>
              </a:buClr>
              <a:buSzPct val="150000"/>
              <a:defRPr/>
            </a:pPr>
            <a:r>
              <a:rPr lang="es-AR" sz="2105" dirty="0"/>
              <a:t>Para evitar las desventajas de método de </a:t>
            </a:r>
            <a:r>
              <a:rPr lang="es-AR" sz="2105" dirty="0" err="1"/>
              <a:t>polling</a:t>
            </a:r>
            <a:r>
              <a:rPr lang="es-AR" sz="2105" dirty="0"/>
              <a:t> se utilizan interrupciones. </a:t>
            </a:r>
          </a:p>
          <a:p>
            <a:pPr marL="300758" indent="-300758" algn="just">
              <a:buClr>
                <a:srgbClr val="D24726"/>
              </a:buClr>
              <a:buSzPct val="150000"/>
              <a:defRPr/>
            </a:pPr>
            <a:r>
              <a:rPr lang="es-AR" sz="2105" dirty="0"/>
              <a:t>Particularmente en este caso vamos a usar la interrupción por RB0.</a:t>
            </a:r>
          </a:p>
          <a:p>
            <a:pPr marL="300758" indent="-300758" algn="just">
              <a:buClr>
                <a:srgbClr val="D24726"/>
              </a:buClr>
              <a:buSzPct val="150000"/>
              <a:defRPr/>
            </a:pPr>
            <a:r>
              <a:rPr lang="es-AR" sz="2105" dirty="0"/>
              <a:t>Esta se configura de la siguiente manera:</a:t>
            </a:r>
          </a:p>
          <a:p>
            <a:r>
              <a:rPr lang="es-AR" sz="2105" dirty="0">
                <a:solidFill>
                  <a:srgbClr val="274DE7"/>
                </a:solidFill>
                <a:latin typeface="Consolas" panose="020B0609020204030204" pitchFamily="49" charset="0"/>
              </a:rPr>
              <a:t>	bsf	</a:t>
            </a:r>
            <a:r>
              <a:rPr lang="es-AR" sz="2105" dirty="0">
                <a:solidFill>
                  <a:srgbClr val="9E458A"/>
                </a:solidFill>
                <a:latin typeface="Consolas" panose="020B0609020204030204" pitchFamily="49" charset="0"/>
              </a:rPr>
              <a:t>INTCON, GIE </a:t>
            </a:r>
            <a:r>
              <a:rPr lang="es-AR" sz="2105" dirty="0">
                <a:solidFill>
                  <a:schemeClr val="accent6"/>
                </a:solidFill>
                <a:latin typeface="Consolas" panose="020B0609020204030204" pitchFamily="49" charset="0"/>
              </a:rPr>
              <a:t>; Habilito las interrupciones globales</a:t>
            </a:r>
          </a:p>
          <a:p>
            <a:r>
              <a:rPr lang="es-AR" sz="2105" dirty="0">
                <a:latin typeface="Consolas" panose="020B0609020204030204" pitchFamily="49" charset="0"/>
              </a:rPr>
              <a:t>	</a:t>
            </a:r>
            <a:r>
              <a:rPr lang="es-AR" sz="2105" dirty="0">
                <a:solidFill>
                  <a:srgbClr val="274DE7"/>
                </a:solidFill>
                <a:latin typeface="Consolas" panose="020B0609020204030204" pitchFamily="49" charset="0"/>
              </a:rPr>
              <a:t>bsf 	</a:t>
            </a:r>
            <a:r>
              <a:rPr lang="es-AR" sz="2105" dirty="0">
                <a:solidFill>
                  <a:srgbClr val="9E458A"/>
                </a:solidFill>
                <a:latin typeface="Consolas" panose="020B0609020204030204" pitchFamily="49" charset="0"/>
              </a:rPr>
              <a:t>INTCON, INTE </a:t>
            </a:r>
            <a:r>
              <a:rPr lang="es-AR" sz="2105" dirty="0">
                <a:solidFill>
                  <a:schemeClr val="accent6"/>
                </a:solidFill>
                <a:latin typeface="Consolas" panose="020B0609020204030204" pitchFamily="49" charset="0"/>
              </a:rPr>
              <a:t>; Habilito la interrupción por RB0</a:t>
            </a:r>
          </a:p>
          <a:p>
            <a:r>
              <a:rPr lang="es-AR" sz="2105" dirty="0"/>
              <a:t>La información sobre estos bits y los correspondientes al resto de las interrupciones se encuentran en el </a:t>
            </a:r>
            <a:r>
              <a:rPr lang="es-AR" sz="2105" dirty="0" err="1"/>
              <a:t>datasheet</a:t>
            </a:r>
            <a:r>
              <a:rPr lang="es-AR" sz="2105" dirty="0"/>
              <a:t> del PIC.</a:t>
            </a:r>
            <a:r>
              <a:rPr lang="es-AR" sz="2105" dirty="0">
                <a:latin typeface="Consolas" panose="020B0609020204030204" pitchFamily="49" charset="0"/>
              </a:rPr>
              <a:t>	</a:t>
            </a:r>
          </a:p>
          <a:p>
            <a:pPr marL="300758" indent="-300758" algn="just">
              <a:buClr>
                <a:srgbClr val="D24726"/>
              </a:buClr>
              <a:buSzPct val="150000"/>
              <a:defRPr/>
            </a:pPr>
            <a:endParaRPr lang="es-AR" sz="2105" dirty="0"/>
          </a:p>
        </p:txBody>
      </p:sp>
    </p:spTree>
    <p:extLst>
      <p:ext uri="{BB962C8B-B14F-4D97-AF65-F5344CB8AC3E}">
        <p14:creationId xmlns:p14="http://schemas.microsoft.com/office/powerpoint/2010/main" val="41373365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2: Manejo de Pulsadores</a:t>
            </a:r>
          </a:p>
        </p:txBody>
      </p:sp>
      <p:sp>
        <p:nvSpPr>
          <p:cNvPr id="8" name="Marcador de contenido 2"/>
          <p:cNvSpPr>
            <a:spLocks noGrp="1"/>
          </p:cNvSpPr>
          <p:nvPr>
            <p:ph idx="1"/>
          </p:nvPr>
        </p:nvSpPr>
        <p:spPr>
          <a:xfrm>
            <a:off x="537651" y="2041668"/>
            <a:ext cx="9758678" cy="4769276"/>
          </a:xfrm>
        </p:spPr>
        <p:txBody>
          <a:bodyPr rtlCol="0">
            <a:normAutofit fontScale="92500" lnSpcReduction="10000"/>
          </a:bodyPr>
          <a:lstStyle/>
          <a:p>
            <a:pPr marL="300758" indent="-300758" algn="just">
              <a:spcAft>
                <a:spcPts val="526"/>
              </a:spcAft>
              <a:buClr>
                <a:srgbClr val="D24726"/>
              </a:buClr>
              <a:buSzPct val="150000"/>
              <a:defRPr/>
            </a:pPr>
            <a:r>
              <a:rPr lang="es-AR" sz="2105" dirty="0"/>
              <a:t>Al utilizar interrupciones debemos definir nuestra rutina de interrupción. Es una buena práctica que esto se haga al inicio del código de la siguiente manera:</a:t>
            </a:r>
          </a:p>
          <a:p>
            <a:pPr>
              <a:spcAft>
                <a:spcPts val="526"/>
              </a:spcAft>
            </a:pPr>
            <a:r>
              <a:rPr lang="es-AR" sz="2105" dirty="0">
                <a:solidFill>
                  <a:srgbClr val="274DE7"/>
                </a:solidFill>
                <a:latin typeface="Consolas" panose="020B0609020204030204" pitchFamily="49" charset="0"/>
              </a:rPr>
              <a:t>	</a:t>
            </a:r>
            <a:r>
              <a:rPr lang="es-AR" sz="2105" dirty="0" err="1">
                <a:solidFill>
                  <a:srgbClr val="274DE7"/>
                </a:solidFill>
                <a:latin typeface="Consolas" panose="020B0609020204030204" pitchFamily="49" charset="0"/>
              </a:rPr>
              <a:t>org</a:t>
            </a:r>
            <a:r>
              <a:rPr lang="es-AR" sz="2105" dirty="0">
                <a:solidFill>
                  <a:srgbClr val="274DE7"/>
                </a:solidFill>
                <a:latin typeface="Consolas" panose="020B0609020204030204" pitchFamily="49" charset="0"/>
              </a:rPr>
              <a:t> 	</a:t>
            </a:r>
            <a:r>
              <a:rPr lang="es-AR" sz="2105" dirty="0">
                <a:solidFill>
                  <a:srgbClr val="9E458A"/>
                </a:solidFill>
                <a:latin typeface="Consolas" panose="020B0609020204030204" pitchFamily="49" charset="0"/>
              </a:rPr>
              <a:t>0x00</a:t>
            </a:r>
          </a:p>
          <a:p>
            <a:pPr>
              <a:spcAft>
                <a:spcPts val="526"/>
              </a:spcAft>
            </a:pPr>
            <a:r>
              <a:rPr lang="es-AR" sz="2105" dirty="0">
                <a:solidFill>
                  <a:srgbClr val="274DE7"/>
                </a:solidFill>
                <a:latin typeface="Consolas" panose="020B0609020204030204" pitchFamily="49" charset="0"/>
              </a:rPr>
              <a:t>	goto 	</a:t>
            </a:r>
            <a:r>
              <a:rPr lang="es-AR" sz="2105" dirty="0">
                <a:solidFill>
                  <a:srgbClr val="9E458A"/>
                </a:solidFill>
                <a:latin typeface="Consolas" panose="020B0609020204030204" pitchFamily="49" charset="0"/>
              </a:rPr>
              <a:t>inicio</a:t>
            </a:r>
          </a:p>
          <a:p>
            <a:pPr>
              <a:spcAft>
                <a:spcPts val="526"/>
              </a:spcAft>
            </a:pPr>
            <a:r>
              <a:rPr lang="es-AR" sz="2105" dirty="0">
                <a:solidFill>
                  <a:srgbClr val="274DE7"/>
                </a:solidFill>
                <a:latin typeface="Consolas" panose="020B0609020204030204" pitchFamily="49" charset="0"/>
              </a:rPr>
              <a:t>	</a:t>
            </a:r>
            <a:r>
              <a:rPr lang="es-AR" sz="2105" dirty="0" err="1">
                <a:solidFill>
                  <a:srgbClr val="274DE7"/>
                </a:solidFill>
                <a:latin typeface="Consolas" panose="020B0609020204030204" pitchFamily="49" charset="0"/>
              </a:rPr>
              <a:t>org</a:t>
            </a:r>
            <a:r>
              <a:rPr lang="es-AR" sz="2105" dirty="0">
                <a:solidFill>
                  <a:srgbClr val="274DE7"/>
                </a:solidFill>
                <a:latin typeface="Consolas" panose="020B0609020204030204" pitchFamily="49" charset="0"/>
              </a:rPr>
              <a:t> 	</a:t>
            </a:r>
            <a:r>
              <a:rPr lang="es-AR" sz="2105" dirty="0">
                <a:solidFill>
                  <a:srgbClr val="9E458A"/>
                </a:solidFill>
                <a:latin typeface="Consolas" panose="020B0609020204030204" pitchFamily="49" charset="0"/>
              </a:rPr>
              <a:t>0x04</a:t>
            </a:r>
          </a:p>
          <a:p>
            <a:pPr>
              <a:spcAft>
                <a:spcPts val="526"/>
              </a:spcAft>
            </a:pPr>
            <a:r>
              <a:rPr lang="es-AR" sz="2105" dirty="0">
                <a:solidFill>
                  <a:srgbClr val="274DE7"/>
                </a:solidFill>
                <a:latin typeface="Consolas" panose="020B0609020204030204" pitchFamily="49" charset="0"/>
              </a:rPr>
              <a:t>	</a:t>
            </a:r>
            <a:r>
              <a:rPr lang="es-AR" sz="2105" dirty="0" err="1">
                <a:solidFill>
                  <a:srgbClr val="274DE7"/>
                </a:solidFill>
                <a:latin typeface="Consolas" panose="020B0609020204030204" pitchFamily="49" charset="0"/>
              </a:rPr>
              <a:t>bcf</a:t>
            </a:r>
            <a:r>
              <a:rPr lang="es-AR" sz="2105" dirty="0">
                <a:solidFill>
                  <a:srgbClr val="274DE7"/>
                </a:solidFill>
                <a:latin typeface="Consolas" panose="020B0609020204030204" pitchFamily="49" charset="0"/>
              </a:rPr>
              <a:t>	</a:t>
            </a:r>
            <a:r>
              <a:rPr lang="es-AR" sz="2105" dirty="0">
                <a:solidFill>
                  <a:srgbClr val="9E458A"/>
                </a:solidFill>
                <a:latin typeface="Consolas" panose="020B0609020204030204" pitchFamily="49" charset="0"/>
              </a:rPr>
              <a:t>INTCON, GIE </a:t>
            </a:r>
            <a:r>
              <a:rPr lang="es-AR" sz="2105" dirty="0">
                <a:solidFill>
                  <a:schemeClr val="accent6"/>
                </a:solidFill>
                <a:latin typeface="Consolas" panose="020B0609020204030204" pitchFamily="49" charset="0"/>
              </a:rPr>
              <a:t>; inhabilito las interrupciones globales</a:t>
            </a:r>
          </a:p>
          <a:p>
            <a:pPr>
              <a:spcAft>
                <a:spcPts val="526"/>
              </a:spcAft>
            </a:pPr>
            <a:r>
              <a:rPr lang="es-AR" sz="2105" dirty="0">
                <a:latin typeface="Consolas" panose="020B0609020204030204" pitchFamily="49" charset="0"/>
              </a:rPr>
              <a:t>	</a:t>
            </a:r>
            <a:r>
              <a:rPr lang="es-AR" sz="2105" dirty="0" err="1">
                <a:solidFill>
                  <a:srgbClr val="274DE7"/>
                </a:solidFill>
                <a:latin typeface="Consolas" panose="020B0609020204030204" pitchFamily="49" charset="0"/>
              </a:rPr>
              <a:t>bcf</a:t>
            </a:r>
            <a:r>
              <a:rPr lang="es-AR" sz="2105" dirty="0">
                <a:solidFill>
                  <a:srgbClr val="274DE7"/>
                </a:solidFill>
                <a:latin typeface="Consolas" panose="020B0609020204030204" pitchFamily="49" charset="0"/>
              </a:rPr>
              <a:t> 	</a:t>
            </a:r>
            <a:r>
              <a:rPr lang="es-AR" sz="2105" dirty="0">
                <a:solidFill>
                  <a:srgbClr val="9E458A"/>
                </a:solidFill>
                <a:latin typeface="Consolas" panose="020B0609020204030204" pitchFamily="49" charset="0"/>
              </a:rPr>
              <a:t>INTCON, INTF </a:t>
            </a:r>
            <a:r>
              <a:rPr lang="es-AR" sz="2105" dirty="0">
                <a:solidFill>
                  <a:schemeClr val="accent6"/>
                </a:solidFill>
                <a:latin typeface="Consolas" panose="020B0609020204030204" pitchFamily="49" charset="0"/>
              </a:rPr>
              <a:t>; bajo el </a:t>
            </a:r>
            <a:r>
              <a:rPr lang="es-AR" sz="2105" dirty="0" err="1">
                <a:solidFill>
                  <a:schemeClr val="accent6"/>
                </a:solidFill>
                <a:latin typeface="Consolas" panose="020B0609020204030204" pitchFamily="49" charset="0"/>
              </a:rPr>
              <a:t>flag</a:t>
            </a:r>
            <a:r>
              <a:rPr lang="es-AR" sz="2105" dirty="0">
                <a:solidFill>
                  <a:schemeClr val="accent6"/>
                </a:solidFill>
                <a:latin typeface="Consolas" panose="020B0609020204030204" pitchFamily="49" charset="0"/>
              </a:rPr>
              <a:t> de la interrupción</a:t>
            </a:r>
          </a:p>
          <a:p>
            <a:pPr>
              <a:spcAft>
                <a:spcPts val="526"/>
              </a:spcAft>
            </a:pPr>
            <a:r>
              <a:rPr lang="es-AR" sz="2105" dirty="0">
                <a:solidFill>
                  <a:schemeClr val="accent6"/>
                </a:solidFill>
                <a:latin typeface="Consolas" panose="020B0609020204030204" pitchFamily="49" charset="0"/>
              </a:rPr>
              <a:t>	</a:t>
            </a:r>
            <a:r>
              <a:rPr lang="es-AR" sz="2105" dirty="0">
                <a:solidFill>
                  <a:srgbClr val="274DE7"/>
                </a:solidFill>
                <a:latin typeface="Consolas" panose="020B0609020204030204" pitchFamily="49" charset="0"/>
              </a:rPr>
              <a:t>bsf 	</a:t>
            </a:r>
            <a:r>
              <a:rPr lang="es-AR" sz="2105" dirty="0">
                <a:solidFill>
                  <a:srgbClr val="9E458A"/>
                </a:solidFill>
                <a:latin typeface="Consolas" panose="020B0609020204030204" pitchFamily="49" charset="0"/>
              </a:rPr>
              <a:t>PORTB, RB0 </a:t>
            </a:r>
            <a:r>
              <a:rPr lang="es-AR" sz="2105" dirty="0">
                <a:solidFill>
                  <a:schemeClr val="accent6"/>
                </a:solidFill>
                <a:latin typeface="Consolas" panose="020B0609020204030204" pitchFamily="49" charset="0"/>
              </a:rPr>
              <a:t>; realizo la rutina, en este caso prender el LED</a:t>
            </a:r>
          </a:p>
          <a:p>
            <a:pPr>
              <a:spcAft>
                <a:spcPts val="526"/>
              </a:spcAft>
            </a:pPr>
            <a:r>
              <a:rPr lang="es-AR" sz="2105" dirty="0">
                <a:solidFill>
                  <a:schemeClr val="accent6"/>
                </a:solidFill>
                <a:latin typeface="Consolas" panose="020B0609020204030204" pitchFamily="49" charset="0"/>
              </a:rPr>
              <a:t>	</a:t>
            </a:r>
            <a:r>
              <a:rPr lang="es-AR" sz="2105" dirty="0">
                <a:solidFill>
                  <a:srgbClr val="274DE7"/>
                </a:solidFill>
                <a:latin typeface="Consolas" panose="020B0609020204030204" pitchFamily="49" charset="0"/>
              </a:rPr>
              <a:t>bsf 	</a:t>
            </a:r>
            <a:r>
              <a:rPr lang="es-AR" sz="2105" dirty="0">
                <a:solidFill>
                  <a:srgbClr val="9E458A"/>
                </a:solidFill>
                <a:latin typeface="Consolas" panose="020B0609020204030204" pitchFamily="49" charset="0"/>
              </a:rPr>
              <a:t>INTCON, GIE </a:t>
            </a:r>
            <a:r>
              <a:rPr lang="es-AR" sz="2105" dirty="0">
                <a:solidFill>
                  <a:schemeClr val="accent6"/>
                </a:solidFill>
                <a:latin typeface="Consolas" panose="020B0609020204030204" pitchFamily="49" charset="0"/>
              </a:rPr>
              <a:t>; habilito nuevamente las interrupciones</a:t>
            </a:r>
          </a:p>
          <a:p>
            <a:pPr>
              <a:spcAft>
                <a:spcPts val="526"/>
              </a:spcAft>
            </a:pPr>
            <a:r>
              <a:rPr lang="es-AR" sz="2105" dirty="0">
                <a:solidFill>
                  <a:schemeClr val="accent6"/>
                </a:solidFill>
                <a:latin typeface="Consolas" panose="020B0609020204030204" pitchFamily="49" charset="0"/>
              </a:rPr>
              <a:t>	</a:t>
            </a:r>
            <a:r>
              <a:rPr lang="es-AR" sz="2105" dirty="0" err="1">
                <a:solidFill>
                  <a:srgbClr val="274DE7"/>
                </a:solidFill>
                <a:latin typeface="Consolas" panose="020B0609020204030204" pitchFamily="49" charset="0"/>
              </a:rPr>
              <a:t>retfie</a:t>
            </a:r>
            <a:r>
              <a:rPr lang="es-AR" sz="2105" dirty="0">
                <a:solidFill>
                  <a:srgbClr val="274DE7"/>
                </a:solidFill>
                <a:latin typeface="Consolas" panose="020B0609020204030204" pitchFamily="49" charset="0"/>
              </a:rPr>
              <a:t> 		   </a:t>
            </a:r>
            <a:r>
              <a:rPr lang="es-AR" sz="2105" dirty="0">
                <a:solidFill>
                  <a:schemeClr val="accent6"/>
                </a:solidFill>
                <a:latin typeface="Consolas" panose="020B0609020204030204" pitchFamily="49" charset="0"/>
              </a:rPr>
              <a:t>; Return especial para las rutinas de interrupción</a:t>
            </a:r>
          </a:p>
          <a:p>
            <a:pPr>
              <a:spcAft>
                <a:spcPts val="526"/>
              </a:spcAft>
            </a:pPr>
            <a:r>
              <a:rPr lang="es-AR" sz="2105" dirty="0">
                <a:solidFill>
                  <a:srgbClr val="9E458A"/>
                </a:solidFill>
                <a:latin typeface="Consolas" panose="020B0609020204030204" pitchFamily="49" charset="0"/>
              </a:rPr>
              <a:t>Inicio	...</a:t>
            </a:r>
            <a:endParaRPr lang="es-AR" sz="2105" dirty="0"/>
          </a:p>
        </p:txBody>
      </p:sp>
    </p:spTree>
    <p:extLst>
      <p:ext uri="{BB962C8B-B14F-4D97-AF65-F5344CB8AC3E}">
        <p14:creationId xmlns:p14="http://schemas.microsoft.com/office/powerpoint/2010/main" val="26193733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2: Manejo de Pulsadores</a:t>
            </a:r>
          </a:p>
        </p:txBody>
      </p:sp>
      <p:sp>
        <p:nvSpPr>
          <p:cNvPr id="8" name="Marcador de contenido 2"/>
          <p:cNvSpPr>
            <a:spLocks noGrp="1"/>
          </p:cNvSpPr>
          <p:nvPr>
            <p:ph idx="1"/>
          </p:nvPr>
        </p:nvSpPr>
        <p:spPr>
          <a:xfrm>
            <a:off x="667387" y="2100639"/>
            <a:ext cx="9758678" cy="4467706"/>
          </a:xfrm>
        </p:spPr>
        <p:txBody>
          <a:bodyPr rtlCol="0">
            <a:normAutofit lnSpcReduction="10000"/>
          </a:bodyPr>
          <a:lstStyle/>
          <a:p>
            <a:pPr marL="300758" indent="-300758" algn="just">
              <a:buClr>
                <a:srgbClr val="D24726"/>
              </a:buClr>
              <a:buSzPct val="150000"/>
              <a:defRPr/>
            </a:pPr>
            <a:r>
              <a:rPr lang="es-AR" sz="2105" dirty="0"/>
              <a:t>El programa principal quedaría conformado únicamente por la configuración de los puertos y las interrupciones, ya que el encendido del LED se hace en la interrupción:</a:t>
            </a:r>
          </a:p>
          <a:p>
            <a:r>
              <a:rPr lang="es-AR" sz="2105" dirty="0">
                <a:solidFill>
                  <a:srgbClr val="9E458A"/>
                </a:solidFill>
                <a:latin typeface="Consolas" panose="020B0609020204030204" pitchFamily="49" charset="0"/>
              </a:rPr>
              <a:t>Inicio</a:t>
            </a:r>
            <a:r>
              <a:rPr lang="es-AR" sz="2105" dirty="0">
                <a:solidFill>
                  <a:srgbClr val="274DE7"/>
                </a:solidFill>
                <a:latin typeface="Consolas" panose="020B0609020204030204" pitchFamily="49" charset="0"/>
              </a:rPr>
              <a:t>	bsf 	</a:t>
            </a:r>
            <a:r>
              <a:rPr lang="es-AR" sz="2105" dirty="0">
                <a:solidFill>
                  <a:srgbClr val="9E458A"/>
                </a:solidFill>
                <a:latin typeface="Consolas" panose="020B0609020204030204" pitchFamily="49" charset="0"/>
              </a:rPr>
              <a:t>INTCON,GIE </a:t>
            </a:r>
            <a:r>
              <a:rPr lang="es-AR" sz="2105" dirty="0">
                <a:solidFill>
                  <a:schemeClr val="accent6"/>
                </a:solidFill>
                <a:latin typeface="Consolas" panose="020B0609020204030204" pitchFamily="49" charset="0"/>
              </a:rPr>
              <a:t>; habilito las interrupciones globales</a:t>
            </a:r>
            <a:endParaRPr lang="es-AR" sz="2105" dirty="0">
              <a:solidFill>
                <a:srgbClr val="9E458A"/>
              </a:solidFill>
              <a:latin typeface="Consolas" panose="020B0609020204030204" pitchFamily="49" charset="0"/>
            </a:endParaRPr>
          </a:p>
          <a:p>
            <a:r>
              <a:rPr lang="es-AR" sz="2105" dirty="0">
                <a:solidFill>
                  <a:srgbClr val="274DE7"/>
                </a:solidFill>
                <a:latin typeface="Consolas" panose="020B0609020204030204" pitchFamily="49" charset="0"/>
              </a:rPr>
              <a:t>	bsf 	</a:t>
            </a:r>
            <a:r>
              <a:rPr lang="es-AR" sz="2105" dirty="0">
                <a:solidFill>
                  <a:srgbClr val="9E458A"/>
                </a:solidFill>
                <a:latin typeface="Consolas" panose="020B0609020204030204" pitchFamily="49" charset="0"/>
              </a:rPr>
              <a:t>INTCON,INTE</a:t>
            </a:r>
            <a:r>
              <a:rPr lang="es-AR" sz="2105" dirty="0">
                <a:solidFill>
                  <a:schemeClr val="accent6"/>
                </a:solidFill>
                <a:latin typeface="Consolas" panose="020B0609020204030204" pitchFamily="49" charset="0"/>
              </a:rPr>
              <a:t>; habilito la interrupción por RB0</a:t>
            </a:r>
          </a:p>
          <a:p>
            <a:r>
              <a:rPr lang="es-AR" sz="2105" dirty="0">
                <a:solidFill>
                  <a:srgbClr val="274DE7"/>
                </a:solidFill>
                <a:latin typeface="Consolas" panose="020B0609020204030204" pitchFamily="49" charset="0"/>
              </a:rPr>
              <a:t>	bsf 	</a:t>
            </a:r>
            <a:r>
              <a:rPr lang="es-AR" sz="2105" dirty="0">
                <a:solidFill>
                  <a:srgbClr val="9E458A"/>
                </a:solidFill>
                <a:latin typeface="Consolas" panose="020B0609020204030204" pitchFamily="49" charset="0"/>
              </a:rPr>
              <a:t>STATUS,RP0  </a:t>
            </a:r>
            <a:r>
              <a:rPr lang="es-AR" sz="2105" dirty="0">
                <a:solidFill>
                  <a:schemeClr val="accent6"/>
                </a:solidFill>
                <a:latin typeface="Consolas" panose="020B0609020204030204" pitchFamily="49" charset="0"/>
              </a:rPr>
              <a:t>; me muevo al Banco 1</a:t>
            </a:r>
          </a:p>
          <a:p>
            <a:r>
              <a:rPr lang="es-AR" sz="2105" dirty="0">
                <a:solidFill>
                  <a:srgbClr val="274DE7"/>
                </a:solidFill>
                <a:latin typeface="Consolas" panose="020B0609020204030204" pitchFamily="49" charset="0"/>
              </a:rPr>
              <a:t>	movlw 	</a:t>
            </a:r>
            <a:r>
              <a:rPr lang="es-AR" sz="2105" dirty="0">
                <a:solidFill>
                  <a:srgbClr val="9E458A"/>
                </a:solidFill>
                <a:latin typeface="Consolas" panose="020B0609020204030204" pitchFamily="49" charset="0"/>
              </a:rPr>
              <a:t>b’00000001’ </a:t>
            </a:r>
            <a:r>
              <a:rPr lang="es-AR" sz="2105" dirty="0">
                <a:solidFill>
                  <a:schemeClr val="accent6"/>
                </a:solidFill>
                <a:latin typeface="Consolas" panose="020B0609020204030204" pitchFamily="49" charset="0"/>
              </a:rPr>
              <a:t>; configuro el TRISB: RB0 entrada y el resto salida</a:t>
            </a:r>
          </a:p>
          <a:p>
            <a:r>
              <a:rPr lang="es-AR" sz="2105" dirty="0">
                <a:solidFill>
                  <a:srgbClr val="274DE7"/>
                </a:solidFill>
                <a:latin typeface="Consolas" panose="020B0609020204030204" pitchFamily="49" charset="0"/>
              </a:rPr>
              <a:t>	movwf 	</a:t>
            </a:r>
            <a:r>
              <a:rPr lang="es-AR" sz="2105" dirty="0">
                <a:solidFill>
                  <a:srgbClr val="9E458A"/>
                </a:solidFill>
                <a:latin typeface="Consolas" panose="020B0609020204030204" pitchFamily="49" charset="0"/>
              </a:rPr>
              <a:t>TRISB</a:t>
            </a:r>
          </a:p>
          <a:p>
            <a:r>
              <a:rPr lang="es-AR" sz="2105" dirty="0">
                <a:solidFill>
                  <a:srgbClr val="274DE7"/>
                </a:solidFill>
                <a:latin typeface="Consolas" panose="020B0609020204030204" pitchFamily="49" charset="0"/>
              </a:rPr>
              <a:t>	</a:t>
            </a:r>
            <a:r>
              <a:rPr lang="es-AR" sz="2105" dirty="0" err="1">
                <a:solidFill>
                  <a:srgbClr val="274DE7"/>
                </a:solidFill>
                <a:latin typeface="Consolas" panose="020B0609020204030204" pitchFamily="49" charset="0"/>
              </a:rPr>
              <a:t>bcf</a:t>
            </a:r>
            <a:r>
              <a:rPr lang="es-AR" sz="2105" dirty="0">
                <a:solidFill>
                  <a:srgbClr val="274DE7"/>
                </a:solidFill>
                <a:latin typeface="Consolas" panose="020B0609020204030204" pitchFamily="49" charset="0"/>
              </a:rPr>
              <a:t>	</a:t>
            </a:r>
            <a:r>
              <a:rPr lang="es-AR" sz="2105" dirty="0">
                <a:solidFill>
                  <a:srgbClr val="9E458A"/>
                </a:solidFill>
                <a:latin typeface="Consolas" panose="020B0609020204030204" pitchFamily="49" charset="0"/>
              </a:rPr>
              <a:t>STATUS, RP0 </a:t>
            </a:r>
            <a:r>
              <a:rPr lang="es-AR" sz="2105" dirty="0">
                <a:solidFill>
                  <a:schemeClr val="accent6"/>
                </a:solidFill>
                <a:latin typeface="Consolas" panose="020B0609020204030204" pitchFamily="49" charset="0"/>
              </a:rPr>
              <a:t>; regreso al Banco 0</a:t>
            </a:r>
          </a:p>
          <a:p>
            <a:r>
              <a:rPr lang="es-AR" sz="2105" dirty="0">
                <a:latin typeface="Consolas" panose="020B0609020204030204" pitchFamily="49" charset="0"/>
              </a:rPr>
              <a:t>	</a:t>
            </a:r>
            <a:r>
              <a:rPr lang="es-AR" sz="2105" dirty="0">
                <a:solidFill>
                  <a:srgbClr val="274DE7"/>
                </a:solidFill>
                <a:latin typeface="Consolas" panose="020B0609020204030204" pitchFamily="49" charset="0"/>
              </a:rPr>
              <a:t>goto 	</a:t>
            </a:r>
            <a:r>
              <a:rPr lang="es-AR" sz="2105" dirty="0">
                <a:solidFill>
                  <a:srgbClr val="9E458A"/>
                </a:solidFill>
                <a:latin typeface="Consolas" panose="020B0609020204030204" pitchFamily="49" charset="0"/>
              </a:rPr>
              <a:t>$           </a:t>
            </a:r>
            <a:r>
              <a:rPr lang="es-AR" sz="2105" dirty="0">
                <a:solidFill>
                  <a:schemeClr val="accent6"/>
                </a:solidFill>
                <a:latin typeface="Consolas" panose="020B0609020204030204" pitchFamily="49" charset="0"/>
              </a:rPr>
              <a:t>; esto indica que se hace un loop en la misma posición </a:t>
            </a:r>
          </a:p>
          <a:p>
            <a:r>
              <a:rPr lang="es-AR" sz="2105" dirty="0">
                <a:solidFill>
                  <a:schemeClr val="accent6"/>
                </a:solidFill>
                <a:latin typeface="Consolas" panose="020B0609020204030204" pitchFamily="49" charset="0"/>
              </a:rPr>
              <a:t>	</a:t>
            </a:r>
            <a:r>
              <a:rPr lang="es-AR" sz="2105" dirty="0" err="1">
                <a:solidFill>
                  <a:srgbClr val="274DE7"/>
                </a:solidFill>
                <a:latin typeface="Consolas" panose="020B0609020204030204" pitchFamily="49" charset="0"/>
              </a:rPr>
              <a:t>end</a:t>
            </a:r>
            <a:r>
              <a:rPr lang="es-AR" sz="2105" dirty="0">
                <a:solidFill>
                  <a:srgbClr val="274DE7"/>
                </a:solidFill>
                <a:latin typeface="Consolas" panose="020B0609020204030204" pitchFamily="49" charset="0"/>
              </a:rPr>
              <a:t> 		   </a:t>
            </a:r>
            <a:endParaRPr lang="es-AR" sz="2105" dirty="0">
              <a:solidFill>
                <a:srgbClr val="9E458A"/>
              </a:solidFill>
              <a:latin typeface="Consolas" panose="020B0609020204030204" pitchFamily="49" charset="0"/>
            </a:endParaRPr>
          </a:p>
          <a:p>
            <a:endParaRPr lang="es-AR" sz="2105" dirty="0">
              <a:latin typeface="Consolas" panose="020B0609020204030204" pitchFamily="49" charset="0"/>
            </a:endParaRPr>
          </a:p>
          <a:p>
            <a:pPr marL="300758" indent="-300758" algn="just">
              <a:buClr>
                <a:srgbClr val="D24726"/>
              </a:buClr>
              <a:buSzPct val="150000"/>
              <a:defRPr/>
            </a:pPr>
            <a:endParaRPr lang="es-AR" sz="2105" dirty="0"/>
          </a:p>
        </p:txBody>
      </p:sp>
    </p:spTree>
    <p:extLst>
      <p:ext uri="{BB962C8B-B14F-4D97-AF65-F5344CB8AC3E}">
        <p14:creationId xmlns:p14="http://schemas.microsoft.com/office/powerpoint/2010/main" val="2373203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2: Manejo de Pulsadores</a:t>
            </a:r>
          </a:p>
        </p:txBody>
      </p:sp>
      <p:sp>
        <p:nvSpPr>
          <p:cNvPr id="8" name="Marcador de contenido 2"/>
          <p:cNvSpPr>
            <a:spLocks noGrp="1"/>
          </p:cNvSpPr>
          <p:nvPr>
            <p:ph idx="1"/>
          </p:nvPr>
        </p:nvSpPr>
        <p:spPr>
          <a:xfrm>
            <a:off x="667387" y="2100639"/>
            <a:ext cx="9758678" cy="4467706"/>
          </a:xfrm>
        </p:spPr>
        <p:txBody>
          <a:bodyPr rtlCol="0">
            <a:normAutofit lnSpcReduction="10000"/>
          </a:bodyPr>
          <a:lstStyle/>
          <a:p>
            <a:pPr marL="300758" indent="-300758" algn="just">
              <a:buClr>
                <a:srgbClr val="D24726"/>
              </a:buClr>
              <a:buSzPct val="150000"/>
              <a:defRPr/>
            </a:pPr>
            <a:r>
              <a:rPr lang="es-AR" sz="2105" dirty="0"/>
              <a:t>En este caso no es necesario, pero para programas más complejos es recomendable guardar los valores del registro w y STATUS en registros temporales al inicio de la rutina de interrupción, para que no se altere el funcionamiento del programa principal.</a:t>
            </a:r>
          </a:p>
          <a:p>
            <a:r>
              <a:rPr lang="es-AR" sz="2105" dirty="0">
                <a:solidFill>
                  <a:srgbClr val="274DE7"/>
                </a:solidFill>
                <a:latin typeface="Consolas" panose="020B0609020204030204" pitchFamily="49" charset="0"/>
              </a:rPr>
              <a:t>	</a:t>
            </a:r>
            <a:r>
              <a:rPr lang="es-AR" sz="2105" dirty="0" err="1">
                <a:solidFill>
                  <a:srgbClr val="274DE7"/>
                </a:solidFill>
                <a:latin typeface="Consolas" panose="020B0609020204030204" pitchFamily="49" charset="0"/>
              </a:rPr>
              <a:t>org</a:t>
            </a:r>
            <a:r>
              <a:rPr lang="es-AR" sz="2105" dirty="0">
                <a:solidFill>
                  <a:srgbClr val="274DE7"/>
                </a:solidFill>
                <a:latin typeface="Consolas" panose="020B0609020204030204" pitchFamily="49" charset="0"/>
              </a:rPr>
              <a:t> 	</a:t>
            </a:r>
            <a:r>
              <a:rPr lang="es-AR" sz="2105" dirty="0">
                <a:solidFill>
                  <a:srgbClr val="9E458A"/>
                </a:solidFill>
                <a:latin typeface="Consolas" panose="020B0609020204030204" pitchFamily="49" charset="0"/>
              </a:rPr>
              <a:t>0x04 </a:t>
            </a:r>
          </a:p>
          <a:p>
            <a:r>
              <a:rPr lang="es-AR" sz="2105" dirty="0">
                <a:solidFill>
                  <a:srgbClr val="274DE7"/>
                </a:solidFill>
                <a:latin typeface="Consolas" panose="020B0609020204030204" pitchFamily="49" charset="0"/>
              </a:rPr>
              <a:t>	</a:t>
            </a:r>
            <a:r>
              <a:rPr lang="es-AR" sz="2105" dirty="0" err="1">
                <a:solidFill>
                  <a:srgbClr val="274DE7"/>
                </a:solidFill>
                <a:latin typeface="Consolas" panose="020B0609020204030204" pitchFamily="49" charset="0"/>
              </a:rPr>
              <a:t>bcf</a:t>
            </a:r>
            <a:r>
              <a:rPr lang="es-AR" sz="2105" dirty="0">
                <a:solidFill>
                  <a:srgbClr val="274DE7"/>
                </a:solidFill>
                <a:latin typeface="Consolas" panose="020B0609020204030204" pitchFamily="49" charset="0"/>
              </a:rPr>
              <a:t> 	</a:t>
            </a:r>
            <a:r>
              <a:rPr lang="es-AR" sz="2105" dirty="0">
                <a:solidFill>
                  <a:srgbClr val="9E458A"/>
                </a:solidFill>
                <a:latin typeface="Consolas" panose="020B0609020204030204" pitchFamily="49" charset="0"/>
              </a:rPr>
              <a:t>INTCON,GIE   </a:t>
            </a:r>
            <a:r>
              <a:rPr lang="es-AR" sz="2105" dirty="0">
                <a:solidFill>
                  <a:schemeClr val="accent6"/>
                </a:solidFill>
                <a:latin typeface="Consolas" panose="020B0609020204030204" pitchFamily="49" charset="0"/>
              </a:rPr>
              <a:t>; inhabilito la interrupción por RB0</a:t>
            </a:r>
          </a:p>
          <a:p>
            <a:r>
              <a:rPr lang="es-AR" sz="2105" dirty="0">
                <a:solidFill>
                  <a:srgbClr val="274DE7"/>
                </a:solidFill>
                <a:latin typeface="Consolas" panose="020B0609020204030204" pitchFamily="49" charset="0"/>
              </a:rPr>
              <a:t>	</a:t>
            </a:r>
            <a:r>
              <a:rPr lang="es-AR" sz="2105" dirty="0" err="1">
                <a:solidFill>
                  <a:srgbClr val="274DE7"/>
                </a:solidFill>
                <a:latin typeface="Consolas" panose="020B0609020204030204" pitchFamily="49" charset="0"/>
              </a:rPr>
              <a:t>bcf</a:t>
            </a:r>
            <a:r>
              <a:rPr lang="es-AR" sz="2105" dirty="0">
                <a:solidFill>
                  <a:srgbClr val="274DE7"/>
                </a:solidFill>
                <a:latin typeface="Consolas" panose="020B0609020204030204" pitchFamily="49" charset="0"/>
              </a:rPr>
              <a:t> 	</a:t>
            </a:r>
            <a:r>
              <a:rPr lang="es-AR" sz="2105" dirty="0">
                <a:solidFill>
                  <a:srgbClr val="9E458A"/>
                </a:solidFill>
                <a:latin typeface="Consolas" panose="020B0609020204030204" pitchFamily="49" charset="0"/>
              </a:rPr>
              <a:t>INTCON,INTF  </a:t>
            </a:r>
            <a:r>
              <a:rPr lang="es-AR" sz="2105" dirty="0">
                <a:solidFill>
                  <a:schemeClr val="accent6"/>
                </a:solidFill>
                <a:latin typeface="Consolas" panose="020B0609020204030204" pitchFamily="49" charset="0"/>
              </a:rPr>
              <a:t>; bajo el </a:t>
            </a:r>
            <a:r>
              <a:rPr lang="es-AR" sz="2105" dirty="0" err="1">
                <a:solidFill>
                  <a:schemeClr val="accent6"/>
                </a:solidFill>
                <a:latin typeface="Consolas" panose="020B0609020204030204" pitchFamily="49" charset="0"/>
              </a:rPr>
              <a:t>flag</a:t>
            </a:r>
            <a:r>
              <a:rPr lang="es-AR" sz="2105" dirty="0">
                <a:solidFill>
                  <a:schemeClr val="accent6"/>
                </a:solidFill>
                <a:latin typeface="Consolas" panose="020B0609020204030204" pitchFamily="49" charset="0"/>
              </a:rPr>
              <a:t> de la interrupción</a:t>
            </a:r>
          </a:p>
          <a:p>
            <a:r>
              <a:rPr lang="es-AR" sz="2105" dirty="0">
                <a:solidFill>
                  <a:srgbClr val="274DE7"/>
                </a:solidFill>
                <a:latin typeface="Consolas" panose="020B0609020204030204" pitchFamily="49" charset="0"/>
              </a:rPr>
              <a:t>	movwf 	</a:t>
            </a:r>
            <a:r>
              <a:rPr lang="es-AR" sz="2105" dirty="0">
                <a:solidFill>
                  <a:srgbClr val="9E458A"/>
                </a:solidFill>
                <a:latin typeface="Consolas" panose="020B0609020204030204" pitchFamily="49" charset="0"/>
              </a:rPr>
              <a:t>AUXW         </a:t>
            </a:r>
            <a:r>
              <a:rPr lang="es-AR" sz="2105" dirty="0">
                <a:solidFill>
                  <a:schemeClr val="accent6"/>
                </a:solidFill>
                <a:latin typeface="Consolas" panose="020B0609020204030204" pitchFamily="49" charset="0"/>
              </a:rPr>
              <a:t>; guardo el valor de w en un registro auxiliar</a:t>
            </a:r>
          </a:p>
          <a:p>
            <a:r>
              <a:rPr lang="es-AR" sz="2105" dirty="0">
                <a:solidFill>
                  <a:srgbClr val="274DE7"/>
                </a:solidFill>
                <a:latin typeface="Consolas" panose="020B0609020204030204" pitchFamily="49" charset="0"/>
              </a:rPr>
              <a:t>	</a:t>
            </a:r>
            <a:r>
              <a:rPr lang="es-AR" sz="2105" dirty="0" err="1">
                <a:solidFill>
                  <a:srgbClr val="274DE7"/>
                </a:solidFill>
                <a:latin typeface="Consolas" panose="020B0609020204030204" pitchFamily="49" charset="0"/>
              </a:rPr>
              <a:t>movf</a:t>
            </a:r>
            <a:r>
              <a:rPr lang="es-AR" sz="2105" dirty="0">
                <a:solidFill>
                  <a:srgbClr val="274DE7"/>
                </a:solidFill>
                <a:latin typeface="Consolas" panose="020B0609020204030204" pitchFamily="49" charset="0"/>
              </a:rPr>
              <a:t> 	</a:t>
            </a:r>
            <a:r>
              <a:rPr lang="es-AR" sz="2105" dirty="0" err="1">
                <a:solidFill>
                  <a:srgbClr val="9E458A"/>
                </a:solidFill>
                <a:latin typeface="Consolas" panose="020B0609020204030204" pitchFamily="49" charset="0"/>
              </a:rPr>
              <a:t>STATUS,w</a:t>
            </a:r>
            <a:endParaRPr lang="es-AR" sz="2105" dirty="0">
              <a:solidFill>
                <a:srgbClr val="9E458A"/>
              </a:solidFill>
              <a:latin typeface="Consolas" panose="020B0609020204030204" pitchFamily="49" charset="0"/>
            </a:endParaRPr>
          </a:p>
          <a:p>
            <a:r>
              <a:rPr lang="es-AR" sz="2105" dirty="0">
                <a:solidFill>
                  <a:srgbClr val="274DE7"/>
                </a:solidFill>
                <a:latin typeface="Consolas" panose="020B0609020204030204" pitchFamily="49" charset="0"/>
              </a:rPr>
              <a:t>	movwf	</a:t>
            </a:r>
            <a:r>
              <a:rPr lang="es-AR" sz="2105" dirty="0">
                <a:solidFill>
                  <a:srgbClr val="9E458A"/>
                </a:solidFill>
                <a:latin typeface="Consolas" panose="020B0609020204030204" pitchFamily="49" charset="0"/>
              </a:rPr>
              <a:t>AUXSTATUS    </a:t>
            </a:r>
            <a:r>
              <a:rPr lang="es-AR" sz="2105" dirty="0">
                <a:solidFill>
                  <a:schemeClr val="accent6"/>
                </a:solidFill>
                <a:latin typeface="Consolas" panose="020B0609020204030204" pitchFamily="49" charset="0"/>
              </a:rPr>
              <a:t>; guardo el valor del STATUS en un registro auxiliar</a:t>
            </a:r>
          </a:p>
          <a:p>
            <a:r>
              <a:rPr lang="es-AR" sz="2105" dirty="0">
                <a:latin typeface="Consolas" panose="020B0609020204030204" pitchFamily="49" charset="0"/>
              </a:rPr>
              <a:t>	...</a:t>
            </a:r>
            <a:r>
              <a:rPr lang="es-AR" sz="2105" dirty="0">
                <a:solidFill>
                  <a:srgbClr val="274DE7"/>
                </a:solidFill>
                <a:latin typeface="Consolas" panose="020B0609020204030204" pitchFamily="49" charset="0"/>
              </a:rPr>
              <a:t>		   </a:t>
            </a:r>
            <a:endParaRPr lang="es-AR" sz="2105" dirty="0">
              <a:solidFill>
                <a:srgbClr val="9E458A"/>
              </a:solidFill>
              <a:latin typeface="Consolas" panose="020B0609020204030204" pitchFamily="49" charset="0"/>
            </a:endParaRPr>
          </a:p>
          <a:p>
            <a:endParaRPr lang="es-AR" sz="2105" dirty="0">
              <a:latin typeface="Consolas" panose="020B0609020204030204" pitchFamily="49" charset="0"/>
            </a:endParaRPr>
          </a:p>
          <a:p>
            <a:pPr marL="300758" indent="-300758" algn="just">
              <a:buClr>
                <a:srgbClr val="D24726"/>
              </a:buClr>
              <a:buSzPct val="150000"/>
              <a:defRPr/>
            </a:pPr>
            <a:endParaRPr lang="es-AR" sz="2105" dirty="0"/>
          </a:p>
        </p:txBody>
      </p:sp>
    </p:spTree>
    <p:extLst>
      <p:ext uri="{BB962C8B-B14F-4D97-AF65-F5344CB8AC3E}">
        <p14:creationId xmlns:p14="http://schemas.microsoft.com/office/powerpoint/2010/main" val="3847109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31922"/>
            <a:ext cx="9766300" cy="828432"/>
          </a:xfrm>
          <a:noFill/>
        </p:spPr>
        <p:txBody>
          <a:bodyPr vert="horz" wrap="square" lIns="0" tIns="0" rIns="0" bIns="45720" rtlCol="0" anchor="ctr">
            <a:spAutoFit/>
          </a:bodyPr>
          <a:lstStyle/>
          <a:p>
            <a:pPr>
              <a:lnSpc>
                <a:spcPts val="6100"/>
              </a:lnSpc>
            </a:pPr>
            <a:r>
              <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Organización y Gestión de la Memoria</a:t>
            </a:r>
          </a:p>
        </p:txBody>
      </p:sp>
      <p:sp>
        <p:nvSpPr>
          <p:cNvPr id="3" name="Marcador de contenido 2"/>
          <p:cNvSpPr>
            <a:spLocks noGrp="1"/>
          </p:cNvSpPr>
          <p:nvPr>
            <p:ph idx="1"/>
          </p:nvPr>
        </p:nvSpPr>
        <p:spPr>
          <a:xfrm>
            <a:off x="457200" y="1189037"/>
            <a:ext cx="9766300" cy="4525963"/>
          </a:xfrm>
        </p:spPr>
        <p:txBody>
          <a:bodyPr>
            <a:normAutofit/>
          </a:bodyPr>
          <a:lstStyle/>
          <a:p>
            <a:pPr marL="0" lvl="0" indent="0">
              <a:buNone/>
            </a:pPr>
            <a:r>
              <a:rPr lang="es-AR" sz="2400" b="1" dirty="0">
                <a:solidFill>
                  <a:srgbClr val="FF0000"/>
                </a:solidFill>
                <a:effectLst>
                  <a:outerShdw blurRad="38100" dist="38100" dir="2700000" algn="tl">
                    <a:srgbClr val="000000">
                      <a:alpha val="43137"/>
                    </a:srgbClr>
                  </a:outerShdw>
                </a:effectLst>
              </a:rPr>
              <a:t>Memoria de instrucciones o programa</a:t>
            </a:r>
            <a:r>
              <a:rPr lang="es-AR" sz="2400" dirty="0"/>
              <a:t> Es donde se almacena el programa a ejecutar. Esta memoria solo podrá ser leída por el PIC, que va leyendo las instrucciones del programa almacenado en esta memoria y las va ejecutando. Al apagar el microcontrolador esta memoria no se borra.</a:t>
            </a:r>
            <a:endParaRPr lang="es-ES" sz="2400" dirty="0"/>
          </a:p>
          <a:p>
            <a:pPr marL="0" lvl="0" indent="0">
              <a:buNone/>
            </a:pPr>
            <a:r>
              <a:rPr lang="es-AR" sz="2400" b="1" dirty="0">
                <a:solidFill>
                  <a:srgbClr val="FF0000"/>
                </a:solidFill>
                <a:effectLst>
                  <a:outerShdw blurRad="38100" dist="38100" dir="2700000" algn="tl">
                    <a:srgbClr val="000000">
                      <a:alpha val="43137"/>
                    </a:srgbClr>
                  </a:outerShdw>
                </a:effectLst>
              </a:rPr>
              <a:t>Memoria de datos RAM</a:t>
            </a:r>
            <a:r>
              <a:rPr lang="es-AR" sz="2400" dirty="0"/>
              <a:t> Incluye los registros que configuran el comportamiento del microcontrolador y los registros que almacenan los valores de las variables del programa. Al apagar el microcontrolador esta memoria no mantiene los datos.</a:t>
            </a:r>
            <a:endParaRPr lang="es-ES" sz="2400" dirty="0"/>
          </a:p>
          <a:p>
            <a:pPr marL="0" indent="0">
              <a:buNone/>
            </a:pPr>
            <a:r>
              <a:rPr lang="es-AR" sz="2400" b="1" dirty="0">
                <a:solidFill>
                  <a:srgbClr val="FF0000"/>
                </a:solidFill>
                <a:effectLst>
                  <a:outerShdw blurRad="38100" dist="38100" dir="2700000" algn="tl">
                    <a:srgbClr val="000000">
                      <a:alpha val="43137"/>
                    </a:srgbClr>
                  </a:outerShdw>
                </a:effectLst>
              </a:rPr>
              <a:t>Memoria de datos EEPROM</a:t>
            </a:r>
            <a:r>
              <a:rPr lang="es-AR" sz="2400" dirty="0"/>
              <a:t>. Es un espacio de memoria EEPROM en la que se pueden guardar variables que se desea conservar aunque se apague el microcontrolador..</a:t>
            </a:r>
            <a:endParaRPr lang="es-ES" sz="2400" dirty="0"/>
          </a:p>
        </p:txBody>
      </p:sp>
      <p:pic>
        <p:nvPicPr>
          <p:cNvPr id="4" name="Imagen 3" descr="http://perso.wanadoo.es/pictob/imagenes/harvardpic1684.gif"/>
          <p:cNvPicPr/>
          <p:nvPr/>
        </p:nvPicPr>
        <p:blipFill>
          <a:blip r:embed="rId3">
            <a:extLst>
              <a:ext uri="{28A0092B-C50C-407E-A947-70E740481C1C}">
                <a14:useLocalDpi xmlns:a14="http://schemas.microsoft.com/office/drawing/2010/main" val="0"/>
              </a:ext>
            </a:extLst>
          </a:blip>
          <a:srcRect/>
          <a:stretch>
            <a:fillRect/>
          </a:stretch>
        </p:blipFill>
        <p:spPr bwMode="auto">
          <a:xfrm>
            <a:off x="2679700" y="5234623"/>
            <a:ext cx="6096000" cy="2202814"/>
          </a:xfrm>
          <a:prstGeom prst="rect">
            <a:avLst/>
          </a:prstGeom>
          <a:noFill/>
          <a:ln>
            <a:noFill/>
          </a:ln>
        </p:spPr>
      </p:pic>
    </p:spTree>
    <p:extLst>
      <p:ext uri="{BB962C8B-B14F-4D97-AF65-F5344CB8AC3E}">
        <p14:creationId xmlns:p14="http://schemas.microsoft.com/office/powerpoint/2010/main" val="24354087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2: Manejo de Pulsadores</a:t>
            </a:r>
          </a:p>
        </p:txBody>
      </p:sp>
      <p:sp>
        <p:nvSpPr>
          <p:cNvPr id="8" name="Marcador de contenido 2"/>
          <p:cNvSpPr>
            <a:spLocks noGrp="1"/>
          </p:cNvSpPr>
          <p:nvPr>
            <p:ph idx="1"/>
          </p:nvPr>
        </p:nvSpPr>
        <p:spPr>
          <a:xfrm>
            <a:off x="667387" y="2100639"/>
            <a:ext cx="9758678" cy="4467706"/>
          </a:xfrm>
        </p:spPr>
        <p:txBody>
          <a:bodyPr rtlCol="0">
            <a:normAutofit/>
          </a:bodyPr>
          <a:lstStyle/>
          <a:p>
            <a:pPr marL="300758" indent="-300758" algn="just">
              <a:buClr>
                <a:srgbClr val="D24726"/>
              </a:buClr>
              <a:buSzPct val="150000"/>
              <a:defRPr/>
            </a:pPr>
            <a:r>
              <a:rPr lang="es-AR" sz="2105" dirty="0"/>
              <a:t>Antes de volver de la interrupción, se retornan los valores de los registros auxiliares</a:t>
            </a:r>
          </a:p>
          <a:p>
            <a:r>
              <a:rPr lang="es-AR" sz="2105" dirty="0">
                <a:solidFill>
                  <a:srgbClr val="274DE7"/>
                </a:solidFill>
                <a:latin typeface="Consolas" panose="020B0609020204030204" pitchFamily="49" charset="0"/>
              </a:rPr>
              <a:t>	...</a:t>
            </a:r>
          </a:p>
          <a:p>
            <a:r>
              <a:rPr lang="es-AR" sz="2105" dirty="0">
                <a:solidFill>
                  <a:srgbClr val="274DE7"/>
                </a:solidFill>
                <a:latin typeface="Consolas" panose="020B0609020204030204" pitchFamily="49" charset="0"/>
              </a:rPr>
              <a:t>	</a:t>
            </a:r>
            <a:r>
              <a:rPr lang="es-AR" sz="2105" dirty="0" err="1">
                <a:solidFill>
                  <a:srgbClr val="274DE7"/>
                </a:solidFill>
                <a:latin typeface="Consolas" panose="020B0609020204030204" pitchFamily="49" charset="0"/>
              </a:rPr>
              <a:t>movf</a:t>
            </a:r>
            <a:r>
              <a:rPr lang="es-AR" sz="2105" dirty="0">
                <a:solidFill>
                  <a:srgbClr val="274DE7"/>
                </a:solidFill>
                <a:latin typeface="Consolas" panose="020B0609020204030204" pitchFamily="49" charset="0"/>
              </a:rPr>
              <a:t> 	</a:t>
            </a:r>
            <a:r>
              <a:rPr lang="es-AR" sz="2105" dirty="0" err="1">
                <a:solidFill>
                  <a:srgbClr val="9E458A"/>
                </a:solidFill>
                <a:latin typeface="Consolas" panose="020B0609020204030204" pitchFamily="49" charset="0"/>
              </a:rPr>
              <a:t>AUXSTATUS,w</a:t>
            </a:r>
            <a:r>
              <a:rPr lang="es-AR" sz="2105" dirty="0">
                <a:solidFill>
                  <a:srgbClr val="9E458A"/>
                </a:solidFill>
                <a:latin typeface="Consolas" panose="020B0609020204030204" pitchFamily="49" charset="0"/>
              </a:rPr>
              <a:t>  </a:t>
            </a:r>
            <a:r>
              <a:rPr lang="es-AR" sz="2105" dirty="0">
                <a:solidFill>
                  <a:schemeClr val="accent6"/>
                </a:solidFill>
                <a:latin typeface="Consolas" panose="020B0609020204030204" pitchFamily="49" charset="0"/>
              </a:rPr>
              <a:t>; regreso el valor del STATUS</a:t>
            </a:r>
          </a:p>
          <a:p>
            <a:r>
              <a:rPr lang="es-AR" sz="2105" dirty="0">
                <a:solidFill>
                  <a:srgbClr val="274DE7"/>
                </a:solidFill>
                <a:latin typeface="Consolas" panose="020B0609020204030204" pitchFamily="49" charset="0"/>
              </a:rPr>
              <a:t>	movwf </a:t>
            </a:r>
            <a:r>
              <a:rPr lang="es-AR" sz="2105" dirty="0">
                <a:solidFill>
                  <a:srgbClr val="9E458A"/>
                </a:solidFill>
                <a:latin typeface="Consolas" panose="020B0609020204030204" pitchFamily="49" charset="0"/>
              </a:rPr>
              <a:t>STATUS</a:t>
            </a:r>
          </a:p>
          <a:p>
            <a:r>
              <a:rPr lang="es-AR" sz="2105" dirty="0">
                <a:solidFill>
                  <a:srgbClr val="274DE7"/>
                </a:solidFill>
                <a:latin typeface="Consolas" panose="020B0609020204030204" pitchFamily="49" charset="0"/>
              </a:rPr>
              <a:t>	</a:t>
            </a:r>
            <a:r>
              <a:rPr lang="es-AR" sz="2105" dirty="0" err="1">
                <a:solidFill>
                  <a:srgbClr val="274DE7"/>
                </a:solidFill>
                <a:latin typeface="Consolas" panose="020B0609020204030204" pitchFamily="49" charset="0"/>
              </a:rPr>
              <a:t>movf</a:t>
            </a:r>
            <a:r>
              <a:rPr lang="es-AR" sz="2105" dirty="0">
                <a:solidFill>
                  <a:srgbClr val="274DE7"/>
                </a:solidFill>
                <a:latin typeface="Consolas" panose="020B0609020204030204" pitchFamily="49" charset="0"/>
              </a:rPr>
              <a:t>	</a:t>
            </a:r>
            <a:r>
              <a:rPr lang="es-AR" sz="2105" dirty="0" err="1">
                <a:solidFill>
                  <a:srgbClr val="9E458A"/>
                </a:solidFill>
                <a:latin typeface="Consolas" panose="020B0609020204030204" pitchFamily="49" charset="0"/>
              </a:rPr>
              <a:t>AUXW,w</a:t>
            </a:r>
            <a:r>
              <a:rPr lang="es-AR" sz="2105" dirty="0">
                <a:solidFill>
                  <a:srgbClr val="9E458A"/>
                </a:solidFill>
                <a:latin typeface="Consolas" panose="020B0609020204030204" pitchFamily="49" charset="0"/>
              </a:rPr>
              <a:t>       </a:t>
            </a:r>
            <a:r>
              <a:rPr lang="es-AR" sz="2105" dirty="0">
                <a:solidFill>
                  <a:schemeClr val="accent6"/>
                </a:solidFill>
                <a:latin typeface="Consolas" panose="020B0609020204030204" pitchFamily="49" charset="0"/>
              </a:rPr>
              <a:t>; regreso el valor de w</a:t>
            </a:r>
          </a:p>
          <a:p>
            <a:r>
              <a:rPr lang="es-AR" sz="2105" dirty="0">
                <a:solidFill>
                  <a:srgbClr val="274DE7"/>
                </a:solidFill>
                <a:latin typeface="Consolas" panose="020B0609020204030204" pitchFamily="49" charset="0"/>
              </a:rPr>
              <a:t>	</a:t>
            </a:r>
            <a:r>
              <a:rPr lang="es-AR" sz="2105" dirty="0" err="1">
                <a:solidFill>
                  <a:srgbClr val="274DE7"/>
                </a:solidFill>
                <a:latin typeface="Consolas" panose="020B0609020204030204" pitchFamily="49" charset="0"/>
              </a:rPr>
              <a:t>retfie</a:t>
            </a:r>
            <a:endParaRPr lang="es-AR" sz="2105" dirty="0">
              <a:solidFill>
                <a:schemeClr val="accent6"/>
              </a:solidFill>
              <a:latin typeface="Consolas" panose="020B0609020204030204" pitchFamily="49" charset="0"/>
            </a:endParaRPr>
          </a:p>
          <a:p>
            <a:endParaRPr lang="es-AR" sz="2105" dirty="0">
              <a:latin typeface="Consolas" panose="020B0609020204030204" pitchFamily="49" charset="0"/>
            </a:endParaRPr>
          </a:p>
          <a:p>
            <a:pPr marL="300758" indent="-300758" algn="just">
              <a:buClr>
                <a:srgbClr val="D24726"/>
              </a:buClr>
              <a:buSzPct val="150000"/>
              <a:defRPr/>
            </a:pPr>
            <a:endParaRPr lang="es-AR" sz="2105" dirty="0"/>
          </a:p>
        </p:txBody>
      </p:sp>
    </p:spTree>
    <p:extLst>
      <p:ext uri="{BB962C8B-B14F-4D97-AF65-F5344CB8AC3E}">
        <p14:creationId xmlns:p14="http://schemas.microsoft.com/office/powerpoint/2010/main" val="87507155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3: Manejo de </a:t>
            </a:r>
            <a:r>
              <a:rPr lang="es-AR" dirty="0" err="1"/>
              <a:t>Displays</a:t>
            </a:r>
            <a:endParaRPr lang="es-AR" dirty="0"/>
          </a:p>
        </p:txBody>
      </p:sp>
      <p:sp>
        <p:nvSpPr>
          <p:cNvPr id="8" name="Marcador de contenido 2"/>
          <p:cNvSpPr>
            <a:spLocks noGrp="1"/>
          </p:cNvSpPr>
          <p:nvPr>
            <p:ph idx="1"/>
          </p:nvPr>
        </p:nvSpPr>
        <p:spPr>
          <a:xfrm>
            <a:off x="667387" y="2100640"/>
            <a:ext cx="9758678" cy="1030517"/>
          </a:xfrm>
        </p:spPr>
        <p:txBody>
          <a:bodyPr rtlCol="0">
            <a:normAutofit/>
          </a:bodyPr>
          <a:lstStyle/>
          <a:p>
            <a:pPr marL="300758" indent="-300758" algn="just">
              <a:buClr>
                <a:srgbClr val="D24726"/>
              </a:buClr>
              <a:buSzPct val="150000"/>
              <a:defRPr/>
            </a:pPr>
            <a:r>
              <a:rPr lang="es-AR" sz="2105" dirty="0"/>
              <a:t>Un display de 7 segmentos esta compuesto por LEDS controlados por distintos terminales identificados de la letra “a” a la letra “g”, como se indica a continuación:</a:t>
            </a:r>
          </a:p>
        </p:txBody>
      </p:sp>
      <p:pic>
        <p:nvPicPr>
          <p:cNvPr id="3" name="Imagen 2"/>
          <p:cNvPicPr>
            <a:picLocks noChangeAspect="1"/>
          </p:cNvPicPr>
          <p:nvPr/>
        </p:nvPicPr>
        <p:blipFill rotWithShape="1">
          <a:blip r:embed="rId2"/>
          <a:srcRect t="9385" b="7434"/>
          <a:stretch/>
        </p:blipFill>
        <p:spPr>
          <a:xfrm>
            <a:off x="1303450" y="3399201"/>
            <a:ext cx="2431078" cy="2960343"/>
          </a:xfrm>
          <a:prstGeom prst="rect">
            <a:avLst/>
          </a:prstGeom>
        </p:spPr>
      </p:pic>
      <p:sp>
        <p:nvSpPr>
          <p:cNvPr id="5" name="Marcador de contenido 2"/>
          <p:cNvSpPr txBox="1">
            <a:spLocks/>
          </p:cNvSpPr>
          <p:nvPr/>
        </p:nvSpPr>
        <p:spPr bwMode="auto">
          <a:xfrm>
            <a:off x="3734528" y="3399200"/>
            <a:ext cx="6555813" cy="229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01" tIns="40100" rIns="80201" bIns="40100" numCol="1" rtlCol="0" anchor="t" anchorCtr="0" compatLnSpc="1">
            <a:prstTxWarp prst="textNoShape">
              <a:avLst/>
            </a:prstTxWarp>
            <a:normAutofit/>
          </a:bodyPr>
          <a:lstStyle>
            <a:lvl1pPr marL="0" indent="0" algn="l" rtl="0" eaLnBrk="0" fontAlgn="base" hangingPunct="0">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rtl="0" eaLnBrk="0" fontAlgn="base" hangingPunct="0">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rtl="0" eaLnBrk="0" fontAlgn="base" hangingPunct="0">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00758" indent="-300758" algn="just" eaLnBrk="1" fontAlgn="auto" hangingPunct="1">
              <a:buClr>
                <a:srgbClr val="D24726"/>
              </a:buClr>
              <a:buSzPct val="150000"/>
              <a:buFont typeface="Arial" panose="020B0604020202020204" pitchFamily="34" charset="0"/>
              <a:buChar char="•"/>
              <a:defRPr/>
            </a:pPr>
            <a:r>
              <a:rPr lang="es-AR" sz="2105" dirty="0">
                <a:solidFill>
                  <a:schemeClr val="tx1"/>
                </a:solidFill>
              </a:rPr>
              <a:t>Suponiendo que los segmentos se encienden con uno, para formar el número 3 debería enviar un 1 a aquellos puertos conectados con los terminales “a”, “b”, “c”, “d” y “g”</a:t>
            </a:r>
          </a:p>
        </p:txBody>
      </p:sp>
    </p:spTree>
    <p:extLst>
      <p:ext uri="{BB962C8B-B14F-4D97-AF65-F5344CB8AC3E}">
        <p14:creationId xmlns:p14="http://schemas.microsoft.com/office/powerpoint/2010/main" val="38851729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3: Manejo de </a:t>
            </a:r>
            <a:r>
              <a:rPr lang="es-AR" dirty="0" err="1"/>
              <a:t>Displays</a:t>
            </a:r>
            <a:endParaRPr lang="es-AR" dirty="0"/>
          </a:p>
        </p:txBody>
      </p:sp>
      <p:sp>
        <p:nvSpPr>
          <p:cNvPr id="8" name="Marcador de contenido 2"/>
          <p:cNvSpPr>
            <a:spLocks noGrp="1"/>
          </p:cNvSpPr>
          <p:nvPr>
            <p:ph idx="1"/>
          </p:nvPr>
        </p:nvSpPr>
        <p:spPr>
          <a:xfrm>
            <a:off x="667387" y="2100640"/>
            <a:ext cx="9758678" cy="989455"/>
          </a:xfrm>
        </p:spPr>
        <p:txBody>
          <a:bodyPr rtlCol="0">
            <a:normAutofit/>
          </a:bodyPr>
          <a:lstStyle/>
          <a:p>
            <a:pPr marL="300758" indent="-300758" algn="just">
              <a:buClr>
                <a:srgbClr val="D24726"/>
              </a:buClr>
              <a:buSzPct val="150000"/>
              <a:defRPr/>
            </a:pPr>
            <a:r>
              <a:rPr lang="es-AR" sz="1930" dirty="0"/>
              <a:t>En todos los ejercicios, los segmentos del display estarán al Puerto B (RB1-RB7). Entonces, los números se formarían de la siguiente manera:</a:t>
            </a:r>
          </a:p>
          <a:p>
            <a:pPr marL="300758" indent="-300758" algn="just">
              <a:buClr>
                <a:srgbClr val="D24726"/>
              </a:buClr>
              <a:buSzPct val="150000"/>
              <a:defRPr/>
            </a:pPr>
            <a:endParaRPr lang="es-AR" sz="2105" dirty="0"/>
          </a:p>
          <a:p>
            <a:pPr marL="300758" indent="-300758" algn="just">
              <a:buClr>
                <a:srgbClr val="D24726"/>
              </a:buClr>
              <a:buSzPct val="150000"/>
              <a:defRPr/>
            </a:pPr>
            <a:endParaRPr lang="es-AR" sz="2105" dirty="0"/>
          </a:p>
          <a:p>
            <a:pPr marL="300758" indent="-300758" algn="just">
              <a:buClr>
                <a:srgbClr val="D24726"/>
              </a:buClr>
              <a:buSzPct val="150000"/>
              <a:defRPr/>
            </a:pPr>
            <a:endParaRPr lang="es-AR" sz="2105" dirty="0"/>
          </a:p>
          <a:p>
            <a:pPr marL="300758" indent="-300758" algn="just">
              <a:buClr>
                <a:srgbClr val="D24726"/>
              </a:buClr>
              <a:buSzPct val="150000"/>
              <a:defRPr/>
            </a:pPr>
            <a:endParaRPr lang="es-AR" sz="2105" dirty="0"/>
          </a:p>
          <a:p>
            <a:pPr algn="just" eaLnBrk="1" fontAlgn="auto" hangingPunct="1">
              <a:buClr>
                <a:srgbClr val="D24726"/>
              </a:buClr>
              <a:buSzPct val="150000"/>
              <a:defRPr/>
            </a:pPr>
            <a:endParaRPr lang="es-AR" sz="2105" dirty="0"/>
          </a:p>
        </p:txBody>
      </p:sp>
      <p:graphicFrame>
        <p:nvGraphicFramePr>
          <p:cNvPr id="10" name="Tabla 9"/>
          <p:cNvGraphicFramePr>
            <a:graphicFrameLocks noGrp="1"/>
          </p:cNvGraphicFramePr>
          <p:nvPr/>
        </p:nvGraphicFramePr>
        <p:xfrm>
          <a:off x="1750483" y="2842418"/>
          <a:ext cx="7511491" cy="3903096"/>
        </p:xfrm>
        <a:graphic>
          <a:graphicData uri="http://schemas.openxmlformats.org/drawingml/2006/table">
            <a:tbl>
              <a:tblPr firstRow="1" bandRow="1">
                <a:tableStyleId>{5DA37D80-6434-44D0-A028-1B22A696006F}</a:tableStyleId>
              </a:tblPr>
              <a:tblGrid>
                <a:gridCol w="1174659">
                  <a:extLst>
                    <a:ext uri="{9D8B030D-6E8A-4147-A177-3AD203B41FA5}">
                      <a16:colId xmlns:a16="http://schemas.microsoft.com/office/drawing/2014/main" val="20000"/>
                    </a:ext>
                  </a:extLst>
                </a:gridCol>
                <a:gridCol w="792104">
                  <a:extLst>
                    <a:ext uri="{9D8B030D-6E8A-4147-A177-3AD203B41FA5}">
                      <a16:colId xmlns:a16="http://schemas.microsoft.com/office/drawing/2014/main" val="20001"/>
                    </a:ext>
                  </a:extLst>
                </a:gridCol>
                <a:gridCol w="792104">
                  <a:extLst>
                    <a:ext uri="{9D8B030D-6E8A-4147-A177-3AD203B41FA5}">
                      <a16:colId xmlns:a16="http://schemas.microsoft.com/office/drawing/2014/main" val="20002"/>
                    </a:ext>
                  </a:extLst>
                </a:gridCol>
                <a:gridCol w="792104">
                  <a:extLst>
                    <a:ext uri="{9D8B030D-6E8A-4147-A177-3AD203B41FA5}">
                      <a16:colId xmlns:a16="http://schemas.microsoft.com/office/drawing/2014/main" val="20003"/>
                    </a:ext>
                  </a:extLst>
                </a:gridCol>
                <a:gridCol w="792104">
                  <a:extLst>
                    <a:ext uri="{9D8B030D-6E8A-4147-A177-3AD203B41FA5}">
                      <a16:colId xmlns:a16="http://schemas.microsoft.com/office/drawing/2014/main" val="20004"/>
                    </a:ext>
                  </a:extLst>
                </a:gridCol>
                <a:gridCol w="792104">
                  <a:extLst>
                    <a:ext uri="{9D8B030D-6E8A-4147-A177-3AD203B41FA5}">
                      <a16:colId xmlns:a16="http://schemas.microsoft.com/office/drawing/2014/main" val="20005"/>
                    </a:ext>
                  </a:extLst>
                </a:gridCol>
                <a:gridCol w="792104">
                  <a:extLst>
                    <a:ext uri="{9D8B030D-6E8A-4147-A177-3AD203B41FA5}">
                      <a16:colId xmlns:a16="http://schemas.microsoft.com/office/drawing/2014/main" val="20006"/>
                    </a:ext>
                  </a:extLst>
                </a:gridCol>
                <a:gridCol w="792104">
                  <a:extLst>
                    <a:ext uri="{9D8B030D-6E8A-4147-A177-3AD203B41FA5}">
                      <a16:colId xmlns:a16="http://schemas.microsoft.com/office/drawing/2014/main" val="20007"/>
                    </a:ext>
                  </a:extLst>
                </a:gridCol>
                <a:gridCol w="792104">
                  <a:extLst>
                    <a:ext uri="{9D8B030D-6E8A-4147-A177-3AD203B41FA5}">
                      <a16:colId xmlns:a16="http://schemas.microsoft.com/office/drawing/2014/main" val="20008"/>
                    </a:ext>
                  </a:extLst>
                </a:gridCol>
              </a:tblGrid>
              <a:tr h="325258">
                <a:tc>
                  <a:txBody>
                    <a:bodyPr/>
                    <a:lstStyle/>
                    <a:p>
                      <a:r>
                        <a:rPr lang="es-AR" sz="1600" dirty="0"/>
                        <a:t>Segmento</a:t>
                      </a:r>
                      <a:endParaRPr lang="es-AR" sz="1600" b="1" dirty="0"/>
                    </a:p>
                  </a:txBody>
                  <a:tcPr marL="80201" marR="80201" marT="40100" marB="40100"/>
                </a:tc>
                <a:tc>
                  <a:txBody>
                    <a:bodyPr/>
                    <a:lstStyle/>
                    <a:p>
                      <a:pPr algn="ctr"/>
                      <a:r>
                        <a:rPr lang="es-AR" sz="1600" dirty="0"/>
                        <a:t>g</a:t>
                      </a:r>
                      <a:endParaRPr lang="es-AR" sz="1600" b="1" dirty="0"/>
                    </a:p>
                  </a:txBody>
                  <a:tcPr marL="80201" marR="80201" marT="40100" marB="40100"/>
                </a:tc>
                <a:tc>
                  <a:txBody>
                    <a:bodyPr/>
                    <a:lstStyle/>
                    <a:p>
                      <a:pPr algn="ctr"/>
                      <a:r>
                        <a:rPr lang="es-AR" sz="1600" dirty="0"/>
                        <a:t>f</a:t>
                      </a:r>
                      <a:endParaRPr lang="es-AR" sz="1600" b="1" dirty="0"/>
                    </a:p>
                  </a:txBody>
                  <a:tcPr marL="80201" marR="80201" marT="40100" marB="40100"/>
                </a:tc>
                <a:tc>
                  <a:txBody>
                    <a:bodyPr/>
                    <a:lstStyle/>
                    <a:p>
                      <a:pPr algn="ctr"/>
                      <a:r>
                        <a:rPr lang="es-AR" sz="1600" dirty="0"/>
                        <a:t>e</a:t>
                      </a:r>
                      <a:endParaRPr lang="es-AR" sz="1600" b="1" dirty="0"/>
                    </a:p>
                  </a:txBody>
                  <a:tcPr marL="80201" marR="80201" marT="40100" marB="40100"/>
                </a:tc>
                <a:tc>
                  <a:txBody>
                    <a:bodyPr/>
                    <a:lstStyle/>
                    <a:p>
                      <a:pPr algn="ctr"/>
                      <a:r>
                        <a:rPr lang="es-AR" sz="1600" dirty="0"/>
                        <a:t>d</a:t>
                      </a:r>
                      <a:endParaRPr lang="es-AR" sz="1600" b="1" dirty="0"/>
                    </a:p>
                  </a:txBody>
                  <a:tcPr marL="80201" marR="80201" marT="40100" marB="40100"/>
                </a:tc>
                <a:tc>
                  <a:txBody>
                    <a:bodyPr/>
                    <a:lstStyle/>
                    <a:p>
                      <a:pPr algn="ctr"/>
                      <a:r>
                        <a:rPr lang="es-AR" sz="1600" dirty="0"/>
                        <a:t>c</a:t>
                      </a:r>
                      <a:endParaRPr lang="es-AR" sz="1600" b="1" dirty="0"/>
                    </a:p>
                  </a:txBody>
                  <a:tcPr marL="80201" marR="80201" marT="40100" marB="40100"/>
                </a:tc>
                <a:tc>
                  <a:txBody>
                    <a:bodyPr/>
                    <a:lstStyle/>
                    <a:p>
                      <a:pPr algn="ctr"/>
                      <a:r>
                        <a:rPr lang="es-AR" sz="1600" dirty="0"/>
                        <a:t>b</a:t>
                      </a:r>
                      <a:endParaRPr lang="es-AR" sz="1600" b="1" dirty="0"/>
                    </a:p>
                  </a:txBody>
                  <a:tcPr marL="80201" marR="80201" marT="40100" marB="40100"/>
                </a:tc>
                <a:tc>
                  <a:txBody>
                    <a:bodyPr/>
                    <a:lstStyle/>
                    <a:p>
                      <a:pPr algn="ctr"/>
                      <a:r>
                        <a:rPr lang="es-AR" sz="1600" dirty="0"/>
                        <a:t>a</a:t>
                      </a:r>
                      <a:endParaRPr lang="es-AR" sz="1600" b="1" dirty="0"/>
                    </a:p>
                  </a:txBody>
                  <a:tcPr marL="80201" marR="80201" marT="40100" marB="40100"/>
                </a:tc>
                <a:tc>
                  <a:txBody>
                    <a:bodyPr/>
                    <a:lstStyle/>
                    <a:p>
                      <a:pPr algn="ctr"/>
                      <a:r>
                        <a:rPr lang="es-AR" sz="1600" dirty="0"/>
                        <a:t>-</a:t>
                      </a:r>
                      <a:endParaRPr lang="es-AR" sz="1600" b="1" dirty="0"/>
                    </a:p>
                  </a:txBody>
                  <a:tcPr marL="80201" marR="80201" marT="40100" marB="40100"/>
                </a:tc>
                <a:extLst>
                  <a:ext uri="{0D108BD9-81ED-4DB2-BD59-A6C34878D82A}">
                    <a16:rowId xmlns:a16="http://schemas.microsoft.com/office/drawing/2014/main" val="10000"/>
                  </a:ext>
                </a:extLst>
              </a:tr>
              <a:tr h="325258">
                <a:tc>
                  <a:txBody>
                    <a:bodyPr/>
                    <a:lstStyle/>
                    <a:p>
                      <a:r>
                        <a:rPr lang="es-AR" sz="1600" b="1" dirty="0"/>
                        <a:t>Puerto B</a:t>
                      </a:r>
                    </a:p>
                  </a:txBody>
                  <a:tcPr marL="80201" marR="80201" marT="40100" marB="40100"/>
                </a:tc>
                <a:tc>
                  <a:txBody>
                    <a:bodyPr/>
                    <a:lstStyle/>
                    <a:p>
                      <a:pPr algn="ctr"/>
                      <a:r>
                        <a:rPr lang="es-AR" sz="1600" b="1" dirty="0"/>
                        <a:t>RB7</a:t>
                      </a:r>
                    </a:p>
                  </a:txBody>
                  <a:tcPr marL="80201" marR="80201" marT="40100" marB="40100"/>
                </a:tc>
                <a:tc>
                  <a:txBody>
                    <a:bodyPr/>
                    <a:lstStyle/>
                    <a:p>
                      <a:pPr algn="ctr"/>
                      <a:r>
                        <a:rPr lang="es-AR" sz="1600" b="1" dirty="0"/>
                        <a:t>RB6</a:t>
                      </a:r>
                    </a:p>
                  </a:txBody>
                  <a:tcPr marL="80201" marR="80201" marT="40100" marB="40100"/>
                </a:tc>
                <a:tc>
                  <a:txBody>
                    <a:bodyPr/>
                    <a:lstStyle/>
                    <a:p>
                      <a:pPr algn="ctr"/>
                      <a:r>
                        <a:rPr lang="es-AR" sz="1600" b="1" dirty="0"/>
                        <a:t>RB5</a:t>
                      </a:r>
                    </a:p>
                  </a:txBody>
                  <a:tcPr marL="80201" marR="80201" marT="40100" marB="40100"/>
                </a:tc>
                <a:tc>
                  <a:txBody>
                    <a:bodyPr/>
                    <a:lstStyle/>
                    <a:p>
                      <a:pPr algn="ctr"/>
                      <a:r>
                        <a:rPr lang="es-AR" sz="1600" b="1" dirty="0"/>
                        <a:t>RB4</a:t>
                      </a:r>
                    </a:p>
                  </a:txBody>
                  <a:tcPr marL="80201" marR="80201" marT="40100" marB="40100"/>
                </a:tc>
                <a:tc>
                  <a:txBody>
                    <a:bodyPr/>
                    <a:lstStyle/>
                    <a:p>
                      <a:pPr algn="ctr"/>
                      <a:r>
                        <a:rPr lang="es-AR" sz="1600" b="1" dirty="0"/>
                        <a:t>RB3</a:t>
                      </a:r>
                    </a:p>
                  </a:txBody>
                  <a:tcPr marL="80201" marR="80201" marT="40100" marB="40100"/>
                </a:tc>
                <a:tc>
                  <a:txBody>
                    <a:bodyPr/>
                    <a:lstStyle/>
                    <a:p>
                      <a:pPr algn="ctr"/>
                      <a:r>
                        <a:rPr lang="es-AR" sz="1600" b="1" dirty="0"/>
                        <a:t>RB2</a:t>
                      </a:r>
                    </a:p>
                  </a:txBody>
                  <a:tcPr marL="80201" marR="80201" marT="40100" marB="40100"/>
                </a:tc>
                <a:tc>
                  <a:txBody>
                    <a:bodyPr/>
                    <a:lstStyle/>
                    <a:p>
                      <a:pPr algn="ctr"/>
                      <a:r>
                        <a:rPr lang="es-AR" sz="1600" b="1" dirty="0"/>
                        <a:t>RB1</a:t>
                      </a:r>
                    </a:p>
                  </a:txBody>
                  <a:tcPr marL="80201" marR="80201" marT="40100" marB="40100"/>
                </a:tc>
                <a:tc>
                  <a:txBody>
                    <a:bodyPr/>
                    <a:lstStyle/>
                    <a:p>
                      <a:pPr algn="ctr"/>
                      <a:r>
                        <a:rPr lang="es-AR" sz="1600" b="1" dirty="0"/>
                        <a:t>RB0</a:t>
                      </a:r>
                    </a:p>
                  </a:txBody>
                  <a:tcPr marL="80201" marR="80201" marT="40100" marB="40100"/>
                </a:tc>
                <a:extLst>
                  <a:ext uri="{0D108BD9-81ED-4DB2-BD59-A6C34878D82A}">
                    <a16:rowId xmlns:a16="http://schemas.microsoft.com/office/drawing/2014/main" val="10001"/>
                  </a:ext>
                </a:extLst>
              </a:tr>
              <a:tr h="325258">
                <a:tc>
                  <a:txBody>
                    <a:bodyPr/>
                    <a:lstStyle/>
                    <a:p>
                      <a:pPr algn="ctr"/>
                      <a:r>
                        <a:rPr lang="es-AR" sz="1600" b="1" dirty="0"/>
                        <a:t>0</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X</a:t>
                      </a:r>
                    </a:p>
                  </a:txBody>
                  <a:tcPr marL="80201" marR="80201" marT="40100" marB="40100"/>
                </a:tc>
                <a:extLst>
                  <a:ext uri="{0D108BD9-81ED-4DB2-BD59-A6C34878D82A}">
                    <a16:rowId xmlns:a16="http://schemas.microsoft.com/office/drawing/2014/main" val="10002"/>
                  </a:ext>
                </a:extLst>
              </a:tr>
              <a:tr h="325258">
                <a:tc>
                  <a:txBody>
                    <a:bodyPr/>
                    <a:lstStyle/>
                    <a:p>
                      <a:pPr algn="ctr"/>
                      <a:r>
                        <a:rPr lang="es-AR" sz="1600" b="1" dirty="0"/>
                        <a:t>1</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X</a:t>
                      </a:r>
                    </a:p>
                  </a:txBody>
                  <a:tcPr marL="80201" marR="80201" marT="40100" marB="40100"/>
                </a:tc>
                <a:extLst>
                  <a:ext uri="{0D108BD9-81ED-4DB2-BD59-A6C34878D82A}">
                    <a16:rowId xmlns:a16="http://schemas.microsoft.com/office/drawing/2014/main" val="10003"/>
                  </a:ext>
                </a:extLst>
              </a:tr>
              <a:tr h="325258">
                <a:tc>
                  <a:txBody>
                    <a:bodyPr/>
                    <a:lstStyle/>
                    <a:p>
                      <a:pPr algn="ctr"/>
                      <a:r>
                        <a:rPr lang="es-AR" sz="1600" b="1" dirty="0"/>
                        <a:t>2</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X</a:t>
                      </a:r>
                    </a:p>
                  </a:txBody>
                  <a:tcPr marL="80201" marR="80201" marT="40100" marB="40100"/>
                </a:tc>
                <a:extLst>
                  <a:ext uri="{0D108BD9-81ED-4DB2-BD59-A6C34878D82A}">
                    <a16:rowId xmlns:a16="http://schemas.microsoft.com/office/drawing/2014/main" val="10004"/>
                  </a:ext>
                </a:extLst>
              </a:tr>
              <a:tr h="325258">
                <a:tc>
                  <a:txBody>
                    <a:bodyPr/>
                    <a:lstStyle/>
                    <a:p>
                      <a:pPr algn="ctr"/>
                      <a:r>
                        <a:rPr lang="es-AR" sz="1600" b="1" dirty="0"/>
                        <a:t>3</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X</a:t>
                      </a:r>
                    </a:p>
                  </a:txBody>
                  <a:tcPr marL="80201" marR="80201" marT="40100" marB="40100"/>
                </a:tc>
                <a:extLst>
                  <a:ext uri="{0D108BD9-81ED-4DB2-BD59-A6C34878D82A}">
                    <a16:rowId xmlns:a16="http://schemas.microsoft.com/office/drawing/2014/main" val="10005"/>
                  </a:ext>
                </a:extLst>
              </a:tr>
              <a:tr h="325258">
                <a:tc>
                  <a:txBody>
                    <a:bodyPr/>
                    <a:lstStyle/>
                    <a:p>
                      <a:pPr algn="ctr"/>
                      <a:r>
                        <a:rPr lang="es-AR" sz="1600" b="1" dirty="0"/>
                        <a:t>4</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X</a:t>
                      </a:r>
                    </a:p>
                  </a:txBody>
                  <a:tcPr marL="80201" marR="80201" marT="40100" marB="40100"/>
                </a:tc>
                <a:extLst>
                  <a:ext uri="{0D108BD9-81ED-4DB2-BD59-A6C34878D82A}">
                    <a16:rowId xmlns:a16="http://schemas.microsoft.com/office/drawing/2014/main" val="10006"/>
                  </a:ext>
                </a:extLst>
              </a:tr>
              <a:tr h="325258">
                <a:tc>
                  <a:txBody>
                    <a:bodyPr/>
                    <a:lstStyle/>
                    <a:p>
                      <a:pPr algn="ctr"/>
                      <a:r>
                        <a:rPr lang="es-AR" sz="1600" b="1" dirty="0"/>
                        <a:t>5</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X</a:t>
                      </a:r>
                    </a:p>
                  </a:txBody>
                  <a:tcPr marL="80201" marR="80201" marT="40100" marB="40100"/>
                </a:tc>
                <a:extLst>
                  <a:ext uri="{0D108BD9-81ED-4DB2-BD59-A6C34878D82A}">
                    <a16:rowId xmlns:a16="http://schemas.microsoft.com/office/drawing/2014/main" val="10007"/>
                  </a:ext>
                </a:extLst>
              </a:tr>
              <a:tr h="325258">
                <a:tc>
                  <a:txBody>
                    <a:bodyPr/>
                    <a:lstStyle/>
                    <a:p>
                      <a:pPr algn="ctr"/>
                      <a:r>
                        <a:rPr lang="es-AR" sz="1600" b="1" dirty="0"/>
                        <a:t>6</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X</a:t>
                      </a:r>
                    </a:p>
                  </a:txBody>
                  <a:tcPr marL="80201" marR="80201" marT="40100" marB="40100"/>
                </a:tc>
                <a:extLst>
                  <a:ext uri="{0D108BD9-81ED-4DB2-BD59-A6C34878D82A}">
                    <a16:rowId xmlns:a16="http://schemas.microsoft.com/office/drawing/2014/main" val="10008"/>
                  </a:ext>
                </a:extLst>
              </a:tr>
              <a:tr h="325258">
                <a:tc>
                  <a:txBody>
                    <a:bodyPr/>
                    <a:lstStyle/>
                    <a:p>
                      <a:pPr algn="ctr"/>
                      <a:r>
                        <a:rPr lang="es-AR" sz="1600" b="1" dirty="0"/>
                        <a:t>7</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X</a:t>
                      </a:r>
                    </a:p>
                  </a:txBody>
                  <a:tcPr marL="80201" marR="80201" marT="40100" marB="40100"/>
                </a:tc>
                <a:extLst>
                  <a:ext uri="{0D108BD9-81ED-4DB2-BD59-A6C34878D82A}">
                    <a16:rowId xmlns:a16="http://schemas.microsoft.com/office/drawing/2014/main" val="10009"/>
                  </a:ext>
                </a:extLst>
              </a:tr>
              <a:tr h="325258">
                <a:tc>
                  <a:txBody>
                    <a:bodyPr/>
                    <a:lstStyle/>
                    <a:p>
                      <a:pPr algn="ctr"/>
                      <a:r>
                        <a:rPr lang="es-AR" sz="1600" b="1" dirty="0"/>
                        <a:t>8</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X</a:t>
                      </a:r>
                    </a:p>
                  </a:txBody>
                  <a:tcPr marL="80201" marR="80201" marT="40100" marB="40100"/>
                </a:tc>
                <a:extLst>
                  <a:ext uri="{0D108BD9-81ED-4DB2-BD59-A6C34878D82A}">
                    <a16:rowId xmlns:a16="http://schemas.microsoft.com/office/drawing/2014/main" val="10010"/>
                  </a:ext>
                </a:extLst>
              </a:tr>
              <a:tr h="325258">
                <a:tc>
                  <a:txBody>
                    <a:bodyPr/>
                    <a:lstStyle/>
                    <a:p>
                      <a:pPr algn="ctr"/>
                      <a:r>
                        <a:rPr lang="es-AR" sz="1600" b="1" dirty="0"/>
                        <a:t>9</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0</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1</a:t>
                      </a:r>
                    </a:p>
                  </a:txBody>
                  <a:tcPr marL="80201" marR="80201" marT="40100" marB="40100"/>
                </a:tc>
                <a:tc>
                  <a:txBody>
                    <a:bodyPr/>
                    <a:lstStyle/>
                    <a:p>
                      <a:pPr algn="ctr"/>
                      <a:r>
                        <a:rPr lang="es-AR" sz="1600" dirty="0"/>
                        <a:t>X</a:t>
                      </a:r>
                    </a:p>
                  </a:txBody>
                  <a:tcPr marL="80201" marR="80201" marT="40100" marB="4010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889678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3: Manejo de </a:t>
            </a:r>
            <a:r>
              <a:rPr lang="es-AR" dirty="0" err="1"/>
              <a:t>Displays</a:t>
            </a:r>
            <a:endParaRPr lang="es-AR" dirty="0"/>
          </a:p>
        </p:txBody>
      </p:sp>
      <p:sp>
        <p:nvSpPr>
          <p:cNvPr id="6" name="Marcador de contenido 2"/>
          <p:cNvSpPr txBox="1">
            <a:spLocks/>
          </p:cNvSpPr>
          <p:nvPr/>
        </p:nvSpPr>
        <p:spPr bwMode="auto">
          <a:xfrm>
            <a:off x="364845" y="2938031"/>
            <a:ext cx="9758678" cy="270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01" tIns="40100" rIns="80201" bIns="40100" numCol="1" rtlCol="0" anchor="t" anchorCtr="0" compatLnSpc="1">
            <a:prstTxWarp prst="textNoShape">
              <a:avLst/>
            </a:prstTxWarp>
            <a:normAutofit/>
          </a:bodyPr>
          <a:lstStyle>
            <a:lvl1pPr marL="0" indent="0" algn="l" rtl="0" eaLnBrk="0" fontAlgn="base" hangingPunct="0">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rtl="0" eaLnBrk="0" fontAlgn="base" hangingPunct="0">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rtl="0" eaLnBrk="0" fontAlgn="base" hangingPunct="0">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00758" indent="-300758" algn="just" eaLnBrk="1" fontAlgn="auto" hangingPunct="1">
              <a:buClr>
                <a:srgbClr val="D24726"/>
              </a:buClr>
              <a:buSzPct val="150000"/>
              <a:buFont typeface="Arial" panose="020B0604020202020204" pitchFamily="34" charset="0"/>
              <a:buChar char="•"/>
              <a:defRPr/>
            </a:pPr>
            <a:r>
              <a:rPr lang="es-AR" sz="2105" dirty="0">
                <a:solidFill>
                  <a:schemeClr val="tx1"/>
                </a:solidFill>
              </a:rPr>
              <a:t>De la tabla anterior puede verse que no existe una lógica matemática que nos permita hacer un pasaje sencillo de un número en binario a su representación en el display (Por ejemplo “00000010” a “10110110”).  Para este tipo de problemas se implementan tablas utilizando el contador de programa (PCL) y una instrucción especial llamada “RETLW”.</a:t>
            </a:r>
          </a:p>
          <a:p>
            <a:pPr marL="300758" indent="-300758" eaLnBrk="1" fontAlgn="auto" hangingPunct="1">
              <a:buClr>
                <a:srgbClr val="D24726"/>
              </a:buClr>
              <a:buSzPct val="150000"/>
              <a:buFont typeface="Arial" panose="020B0604020202020204" pitchFamily="34" charset="0"/>
              <a:buChar char="•"/>
              <a:defRPr/>
            </a:pPr>
            <a:endParaRPr lang="es-AR" sz="2105" dirty="0">
              <a:solidFill>
                <a:schemeClr val="tx1"/>
              </a:solidFill>
            </a:endParaRPr>
          </a:p>
        </p:txBody>
      </p:sp>
    </p:spTree>
    <p:extLst>
      <p:ext uri="{BB962C8B-B14F-4D97-AF65-F5344CB8AC3E}">
        <p14:creationId xmlns:p14="http://schemas.microsoft.com/office/powerpoint/2010/main" val="12173260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Ejercicio 3: Manejo de </a:t>
            </a:r>
            <a:r>
              <a:rPr lang="es-AR" dirty="0" err="1"/>
              <a:t>Displays</a:t>
            </a:r>
            <a:endParaRPr lang="es-AR" dirty="0"/>
          </a:p>
        </p:txBody>
      </p:sp>
      <p:sp>
        <p:nvSpPr>
          <p:cNvPr id="4" name="Marcador de contenido 2"/>
          <p:cNvSpPr txBox="1">
            <a:spLocks/>
          </p:cNvSpPr>
          <p:nvPr/>
        </p:nvSpPr>
        <p:spPr bwMode="auto">
          <a:xfrm>
            <a:off x="5719233" y="2159609"/>
            <a:ext cx="4238996" cy="446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01" tIns="40100" rIns="80201" bIns="40100" numCol="1" rtlCol="0" anchor="t" anchorCtr="0" compatLnSpc="1">
            <a:prstTxWarp prst="textNoShape">
              <a:avLst/>
            </a:prstTxWarp>
            <a:normAutofit/>
          </a:bodyPr>
          <a:lstStyle>
            <a:lvl1pPr marL="0" indent="0" algn="l" rtl="0" eaLnBrk="0" fontAlgn="base" hangingPunct="0">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rtl="0" eaLnBrk="0" fontAlgn="base" hangingPunct="0">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rtl="0" eaLnBrk="0" fontAlgn="base" hangingPunct="0">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rtl="0" eaLnBrk="0" fontAlgn="base" hangingPunct="0">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526"/>
              </a:spcBef>
              <a:spcAft>
                <a:spcPts val="526"/>
              </a:spcAft>
            </a:pPr>
            <a:r>
              <a:rPr lang="es-AR" sz="1754" dirty="0">
                <a:solidFill>
                  <a:schemeClr val="tx1"/>
                </a:solidFill>
              </a:rPr>
              <a:t>Supongamos que en alguna parte del programa principal estamos utilizando un contador que guarda un valor en w (</a:t>
            </a:r>
            <a:r>
              <a:rPr lang="es-AR" sz="1754" dirty="0" err="1">
                <a:solidFill>
                  <a:schemeClr val="tx1"/>
                </a:solidFill>
              </a:rPr>
              <a:t>ej</a:t>
            </a:r>
            <a:r>
              <a:rPr lang="es-AR" sz="1754" dirty="0">
                <a:solidFill>
                  <a:schemeClr val="tx1"/>
                </a:solidFill>
              </a:rPr>
              <a:t>: 2):</a:t>
            </a:r>
            <a:endParaRPr lang="es-AR" sz="1754" dirty="0">
              <a:solidFill>
                <a:srgbClr val="274DE7"/>
              </a:solidFill>
              <a:latin typeface="Consolas" panose="020B0609020204030204" pitchFamily="49" charset="0"/>
            </a:endParaRPr>
          </a:p>
          <a:p>
            <a:pPr>
              <a:lnSpc>
                <a:spcPct val="120000"/>
              </a:lnSpc>
              <a:spcBef>
                <a:spcPts val="526"/>
              </a:spcBef>
              <a:spcAft>
                <a:spcPts val="526"/>
              </a:spcAft>
            </a:pPr>
            <a:r>
              <a:rPr lang="es-AR" sz="1754" dirty="0">
                <a:solidFill>
                  <a:srgbClr val="274DE7"/>
                </a:solidFill>
                <a:latin typeface="Consolas" panose="020B0609020204030204" pitchFamily="49" charset="0"/>
              </a:rPr>
              <a:t>inicio				</a:t>
            </a:r>
          </a:p>
          <a:p>
            <a:pPr>
              <a:lnSpc>
                <a:spcPct val="120000"/>
              </a:lnSpc>
              <a:spcBef>
                <a:spcPts val="526"/>
              </a:spcBef>
              <a:spcAft>
                <a:spcPts val="526"/>
              </a:spcAft>
            </a:pPr>
            <a:r>
              <a:rPr lang="es-AR" sz="1754" dirty="0">
                <a:solidFill>
                  <a:srgbClr val="274DE7"/>
                </a:solidFill>
                <a:latin typeface="Consolas" panose="020B0609020204030204" pitchFamily="49" charset="0"/>
              </a:rPr>
              <a:t>	. . .</a:t>
            </a:r>
          </a:p>
          <a:p>
            <a:pPr>
              <a:lnSpc>
                <a:spcPct val="120000"/>
              </a:lnSpc>
              <a:spcBef>
                <a:spcPts val="526"/>
              </a:spcBef>
              <a:spcAft>
                <a:spcPts val="526"/>
              </a:spcAft>
            </a:pPr>
            <a:r>
              <a:rPr lang="es-AR" sz="1754" dirty="0">
                <a:solidFill>
                  <a:srgbClr val="274DE7"/>
                </a:solidFill>
                <a:latin typeface="Consolas" panose="020B0609020204030204" pitchFamily="49" charset="0"/>
              </a:rPr>
              <a:t>	</a:t>
            </a:r>
            <a:r>
              <a:rPr lang="es-AR" sz="1754" dirty="0" err="1">
                <a:solidFill>
                  <a:srgbClr val="274DE7"/>
                </a:solidFill>
                <a:latin typeface="Consolas" panose="020B0609020204030204" pitchFamily="49" charset="0"/>
              </a:rPr>
              <a:t>movf</a:t>
            </a:r>
            <a:r>
              <a:rPr lang="es-AR" sz="1754" dirty="0">
                <a:solidFill>
                  <a:srgbClr val="274DE7"/>
                </a:solidFill>
                <a:latin typeface="Consolas" panose="020B0609020204030204" pitchFamily="49" charset="0"/>
              </a:rPr>
              <a:t>	</a:t>
            </a:r>
            <a:r>
              <a:rPr lang="es-AR" sz="1754" dirty="0">
                <a:solidFill>
                  <a:srgbClr val="9E458A"/>
                </a:solidFill>
                <a:latin typeface="Consolas" panose="020B0609020204030204" pitchFamily="49" charset="0"/>
              </a:rPr>
              <a:t>unidad, w</a:t>
            </a:r>
            <a:endParaRPr lang="es-AR" sz="1754" dirty="0">
              <a:solidFill>
                <a:srgbClr val="274DE7"/>
              </a:solidFill>
              <a:latin typeface="Consolas" panose="020B0609020204030204" pitchFamily="49" charset="0"/>
            </a:endParaRPr>
          </a:p>
          <a:p>
            <a:pPr>
              <a:lnSpc>
                <a:spcPct val="120000"/>
              </a:lnSpc>
              <a:spcBef>
                <a:spcPts val="526"/>
              </a:spcBef>
              <a:spcAft>
                <a:spcPts val="526"/>
              </a:spcAft>
            </a:pPr>
            <a:r>
              <a:rPr lang="es-AR" sz="1754" dirty="0">
                <a:solidFill>
                  <a:srgbClr val="274DE7"/>
                </a:solidFill>
                <a:latin typeface="Consolas" panose="020B0609020204030204" pitchFamily="49" charset="0"/>
              </a:rPr>
              <a:t>	call 	</a:t>
            </a:r>
            <a:r>
              <a:rPr lang="es-AR" sz="1754" dirty="0" err="1">
                <a:solidFill>
                  <a:srgbClr val="9E458A"/>
                </a:solidFill>
                <a:latin typeface="Consolas" panose="020B0609020204030204" pitchFamily="49" charset="0"/>
              </a:rPr>
              <a:t>tabla_display</a:t>
            </a:r>
            <a:r>
              <a:rPr lang="es-AR" sz="1754" dirty="0">
                <a:solidFill>
                  <a:srgbClr val="274DE7"/>
                </a:solidFill>
                <a:latin typeface="Consolas" panose="020B0609020204030204" pitchFamily="49" charset="0"/>
              </a:rPr>
              <a:t>	</a:t>
            </a:r>
          </a:p>
          <a:p>
            <a:pPr>
              <a:lnSpc>
                <a:spcPct val="120000"/>
              </a:lnSpc>
              <a:spcBef>
                <a:spcPts val="526"/>
              </a:spcBef>
              <a:spcAft>
                <a:spcPts val="526"/>
              </a:spcAft>
            </a:pPr>
            <a:r>
              <a:rPr lang="es-AR" sz="1754" dirty="0">
                <a:solidFill>
                  <a:srgbClr val="274DE7"/>
                </a:solidFill>
                <a:latin typeface="Consolas" panose="020B0609020204030204" pitchFamily="49" charset="0"/>
              </a:rPr>
              <a:t>	movwf 	</a:t>
            </a:r>
            <a:r>
              <a:rPr lang="es-AR" sz="1754" dirty="0">
                <a:solidFill>
                  <a:srgbClr val="9E458A"/>
                </a:solidFill>
                <a:latin typeface="Consolas" panose="020B0609020204030204" pitchFamily="49" charset="0"/>
              </a:rPr>
              <a:t>PORTB</a:t>
            </a:r>
            <a:endParaRPr lang="es-AR" sz="1754" dirty="0">
              <a:solidFill>
                <a:srgbClr val="274DE7"/>
              </a:solidFill>
              <a:latin typeface="Consolas" panose="020B0609020204030204" pitchFamily="49" charset="0"/>
            </a:endParaRPr>
          </a:p>
          <a:p>
            <a:pPr>
              <a:lnSpc>
                <a:spcPct val="120000"/>
              </a:lnSpc>
              <a:spcBef>
                <a:spcPts val="526"/>
              </a:spcBef>
              <a:spcAft>
                <a:spcPts val="526"/>
              </a:spcAft>
            </a:pPr>
            <a:r>
              <a:rPr lang="es-AR" sz="1754" dirty="0">
                <a:solidFill>
                  <a:srgbClr val="274DE7"/>
                </a:solidFill>
                <a:latin typeface="Consolas" panose="020B0609020204030204" pitchFamily="49" charset="0"/>
              </a:rPr>
              <a:t>	. . .</a:t>
            </a:r>
          </a:p>
          <a:p>
            <a:pPr>
              <a:lnSpc>
                <a:spcPct val="120000"/>
              </a:lnSpc>
              <a:spcBef>
                <a:spcPts val="526"/>
              </a:spcBef>
              <a:spcAft>
                <a:spcPts val="526"/>
              </a:spcAft>
            </a:pPr>
            <a:endParaRPr lang="es-AR" sz="1754" dirty="0">
              <a:solidFill>
                <a:srgbClr val="274DE7"/>
              </a:solidFill>
              <a:latin typeface="Consolas" panose="020B0609020204030204" pitchFamily="49" charset="0"/>
            </a:endParaRPr>
          </a:p>
          <a:p>
            <a:pPr>
              <a:lnSpc>
                <a:spcPct val="120000"/>
              </a:lnSpc>
              <a:spcBef>
                <a:spcPts val="526"/>
              </a:spcBef>
              <a:spcAft>
                <a:spcPts val="526"/>
              </a:spcAft>
            </a:pPr>
            <a:endParaRPr lang="es-AR" sz="2105" dirty="0">
              <a:solidFill>
                <a:srgbClr val="274DE7"/>
              </a:solidFill>
              <a:latin typeface="Consolas" panose="020B0609020204030204" pitchFamily="49" charset="0"/>
            </a:endParaRPr>
          </a:p>
          <a:p>
            <a:pPr>
              <a:lnSpc>
                <a:spcPct val="120000"/>
              </a:lnSpc>
              <a:spcBef>
                <a:spcPts val="526"/>
              </a:spcBef>
              <a:spcAft>
                <a:spcPts val="526"/>
              </a:spcAft>
            </a:pPr>
            <a:endParaRPr lang="es-AR" sz="2105" dirty="0">
              <a:solidFill>
                <a:srgbClr val="274DE7"/>
              </a:solidFill>
              <a:latin typeface="Consolas" panose="020B0609020204030204" pitchFamily="49" charset="0"/>
            </a:endParaRPr>
          </a:p>
          <a:p>
            <a:pPr>
              <a:lnSpc>
                <a:spcPct val="120000"/>
              </a:lnSpc>
              <a:spcBef>
                <a:spcPts val="526"/>
              </a:spcBef>
              <a:spcAft>
                <a:spcPts val="526"/>
              </a:spcAft>
            </a:pPr>
            <a:endParaRPr lang="es-AR" sz="2105" dirty="0">
              <a:solidFill>
                <a:srgbClr val="274DE7"/>
              </a:solidFill>
              <a:latin typeface="Consolas" panose="020B0609020204030204" pitchFamily="49" charset="0"/>
            </a:endParaRPr>
          </a:p>
          <a:p>
            <a:pPr>
              <a:lnSpc>
                <a:spcPct val="120000"/>
              </a:lnSpc>
              <a:spcBef>
                <a:spcPts val="526"/>
              </a:spcBef>
              <a:spcAft>
                <a:spcPts val="526"/>
              </a:spcAft>
            </a:pPr>
            <a:endParaRPr lang="es-AR" sz="2105" dirty="0">
              <a:solidFill>
                <a:srgbClr val="274DE7"/>
              </a:solidFill>
              <a:latin typeface="Consolas" panose="020B0609020204030204" pitchFamily="49" charset="0"/>
            </a:endParaRPr>
          </a:p>
          <a:p>
            <a:pPr>
              <a:lnSpc>
                <a:spcPct val="120000"/>
              </a:lnSpc>
              <a:spcBef>
                <a:spcPts val="526"/>
              </a:spcBef>
              <a:spcAft>
                <a:spcPts val="526"/>
              </a:spcAft>
            </a:pPr>
            <a:endParaRPr lang="es-AR" sz="2105" dirty="0">
              <a:solidFill>
                <a:srgbClr val="274DE7"/>
              </a:solidFill>
              <a:latin typeface="Consolas" panose="020B0609020204030204" pitchFamily="49" charset="0"/>
            </a:endParaRPr>
          </a:p>
          <a:p>
            <a:pPr>
              <a:lnSpc>
                <a:spcPct val="120000"/>
              </a:lnSpc>
              <a:spcBef>
                <a:spcPts val="526"/>
              </a:spcBef>
              <a:spcAft>
                <a:spcPts val="526"/>
              </a:spcAft>
            </a:pPr>
            <a:endParaRPr lang="es-AR" sz="2105" dirty="0">
              <a:solidFill>
                <a:srgbClr val="274DE7"/>
              </a:solidFill>
              <a:latin typeface="Consolas" panose="020B0609020204030204" pitchFamily="49" charset="0"/>
            </a:endParaRPr>
          </a:p>
          <a:p>
            <a:pPr>
              <a:lnSpc>
                <a:spcPct val="120000"/>
              </a:lnSpc>
              <a:spcBef>
                <a:spcPts val="526"/>
              </a:spcBef>
              <a:spcAft>
                <a:spcPts val="526"/>
              </a:spcAft>
            </a:pPr>
            <a:endParaRPr lang="es-AR" sz="2105" dirty="0">
              <a:solidFill>
                <a:srgbClr val="274DE7"/>
              </a:solidFill>
              <a:latin typeface="Consolas" panose="020B0609020204030204" pitchFamily="49" charset="0"/>
            </a:endParaRPr>
          </a:p>
          <a:p>
            <a:pPr>
              <a:lnSpc>
                <a:spcPct val="120000"/>
              </a:lnSpc>
              <a:spcBef>
                <a:spcPts val="526"/>
              </a:spcBef>
              <a:spcAft>
                <a:spcPts val="526"/>
              </a:spcAft>
            </a:pPr>
            <a:endParaRPr lang="es-AR" sz="2105" dirty="0">
              <a:solidFill>
                <a:srgbClr val="274DE7"/>
              </a:solidFill>
              <a:latin typeface="Consolas" panose="020B0609020204030204" pitchFamily="49" charset="0"/>
            </a:endParaRPr>
          </a:p>
          <a:p>
            <a:pPr>
              <a:lnSpc>
                <a:spcPct val="120000"/>
              </a:lnSpc>
              <a:spcBef>
                <a:spcPts val="526"/>
              </a:spcBef>
              <a:spcAft>
                <a:spcPts val="526"/>
              </a:spcAft>
            </a:pPr>
            <a:endParaRPr lang="es-AR" sz="2105" dirty="0">
              <a:solidFill>
                <a:srgbClr val="274DE7"/>
              </a:solidFill>
              <a:latin typeface="Consolas" panose="020B0609020204030204" pitchFamily="49" charset="0"/>
            </a:endParaRPr>
          </a:p>
          <a:p>
            <a:pPr>
              <a:lnSpc>
                <a:spcPct val="120000"/>
              </a:lnSpc>
              <a:spcBef>
                <a:spcPts val="526"/>
              </a:spcBef>
              <a:spcAft>
                <a:spcPts val="526"/>
              </a:spcAft>
            </a:pPr>
            <a:endParaRPr lang="es-AR" sz="2105" dirty="0">
              <a:solidFill>
                <a:srgbClr val="274DE7"/>
              </a:solidFill>
              <a:latin typeface="Consolas" panose="020B0609020204030204" pitchFamily="49" charset="0"/>
            </a:endParaRPr>
          </a:p>
          <a:p>
            <a:pPr>
              <a:lnSpc>
                <a:spcPct val="120000"/>
              </a:lnSpc>
              <a:spcBef>
                <a:spcPts val="526"/>
              </a:spcBef>
              <a:spcAft>
                <a:spcPts val="526"/>
              </a:spcAft>
            </a:pPr>
            <a:endParaRPr lang="es-AR" sz="2105" dirty="0">
              <a:latin typeface="Consolas" panose="020B0609020204030204" pitchFamily="49" charset="0"/>
            </a:endParaRPr>
          </a:p>
        </p:txBody>
      </p:sp>
      <p:sp>
        <p:nvSpPr>
          <p:cNvPr id="3" name="Llamada con línea 1 2"/>
          <p:cNvSpPr/>
          <p:nvPr/>
        </p:nvSpPr>
        <p:spPr>
          <a:xfrm>
            <a:off x="8897103" y="3798026"/>
            <a:ext cx="1225645" cy="483065"/>
          </a:xfrm>
          <a:prstGeom prst="borderCallout1">
            <a:avLst>
              <a:gd name="adj1" fmla="val 104163"/>
              <a:gd name="adj2" fmla="val 29512"/>
              <a:gd name="adj3" fmla="val 183171"/>
              <a:gd name="adj4" fmla="val -30285"/>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sz="1579" dirty="0">
                <a:ln w="0"/>
                <a:solidFill>
                  <a:schemeClr val="tx1"/>
                </a:solidFill>
                <a:effectLst>
                  <a:outerShdw blurRad="38100" dist="19050" dir="2700000" algn="tl" rotWithShape="0">
                    <a:schemeClr val="dk1">
                      <a:alpha val="40000"/>
                    </a:schemeClr>
                  </a:outerShdw>
                </a:effectLst>
              </a:rPr>
              <a:t>w=2 (00000010)</a:t>
            </a:r>
          </a:p>
        </p:txBody>
      </p:sp>
      <p:sp>
        <p:nvSpPr>
          <p:cNvPr id="15" name="Marcador de contenido 2"/>
          <p:cNvSpPr>
            <a:spLocks noGrp="1"/>
          </p:cNvSpPr>
          <p:nvPr>
            <p:ph idx="1"/>
          </p:nvPr>
        </p:nvSpPr>
        <p:spPr>
          <a:xfrm>
            <a:off x="604434" y="1581710"/>
            <a:ext cx="4833060" cy="5045605"/>
          </a:xfrm>
        </p:spPr>
        <p:txBody>
          <a:bodyPr rtlCol="0">
            <a:normAutofit fontScale="70000" lnSpcReduction="20000"/>
          </a:bodyPr>
          <a:lstStyle/>
          <a:p>
            <a:pPr marL="0" indent="0">
              <a:lnSpc>
                <a:spcPct val="120000"/>
              </a:lnSpc>
              <a:spcBef>
                <a:spcPts val="600"/>
              </a:spcBef>
              <a:spcAft>
                <a:spcPts val="600"/>
              </a:spcAft>
              <a:buNone/>
            </a:pPr>
            <a:r>
              <a:rPr lang="es-AR" sz="2400" dirty="0" err="1">
                <a:solidFill>
                  <a:srgbClr val="274DE7"/>
                </a:solidFill>
                <a:latin typeface="Consolas" panose="020B0609020204030204" pitchFamily="49" charset="0"/>
              </a:rPr>
              <a:t>tabla_display</a:t>
            </a:r>
            <a:r>
              <a:rPr lang="es-AR" sz="2400" dirty="0">
                <a:solidFill>
                  <a:srgbClr val="274DE7"/>
                </a:solidFill>
                <a:latin typeface="Consolas" panose="020B0609020204030204" pitchFamily="49" charset="0"/>
              </a:rPr>
              <a:t>				</a:t>
            </a:r>
          </a:p>
          <a:p>
            <a:pPr marL="0" indent="0">
              <a:lnSpc>
                <a:spcPct val="120000"/>
              </a:lnSpc>
              <a:spcBef>
                <a:spcPts val="600"/>
              </a:spcBef>
              <a:spcAft>
                <a:spcPts val="600"/>
              </a:spcAft>
              <a:buNone/>
            </a:pPr>
            <a:r>
              <a:rPr lang="es-AR" sz="2400" dirty="0">
                <a:solidFill>
                  <a:srgbClr val="274DE7"/>
                </a:solidFill>
                <a:latin typeface="Consolas" panose="020B0609020204030204" pitchFamily="49" charset="0"/>
              </a:rPr>
              <a:t>	</a:t>
            </a:r>
            <a:r>
              <a:rPr lang="es-AR" sz="2400" dirty="0" err="1">
                <a:solidFill>
                  <a:srgbClr val="274DE7"/>
                </a:solidFill>
                <a:latin typeface="Consolas" panose="020B0609020204030204" pitchFamily="49" charset="0"/>
              </a:rPr>
              <a:t>addwf</a:t>
            </a:r>
            <a:r>
              <a:rPr lang="es-AR" sz="2400" dirty="0">
                <a:solidFill>
                  <a:srgbClr val="274DE7"/>
                </a:solidFill>
                <a:latin typeface="Consolas" panose="020B0609020204030204" pitchFamily="49" charset="0"/>
              </a:rPr>
              <a:t> 	</a:t>
            </a:r>
            <a:r>
              <a:rPr lang="es-AR" sz="2400" dirty="0" err="1">
                <a:solidFill>
                  <a:srgbClr val="9E458A"/>
                </a:solidFill>
                <a:latin typeface="Consolas" panose="020B0609020204030204" pitchFamily="49" charset="0"/>
              </a:rPr>
              <a:t>PCL,f</a:t>
            </a:r>
            <a:endParaRPr lang="es-AR" sz="2400" dirty="0">
              <a:solidFill>
                <a:srgbClr val="9E458A"/>
              </a:solidFill>
              <a:latin typeface="Consolas" panose="020B0609020204030204" pitchFamily="49" charset="0"/>
            </a:endParaRPr>
          </a:p>
          <a:p>
            <a:pPr marL="0" indent="0">
              <a:lnSpc>
                <a:spcPct val="120000"/>
              </a:lnSpc>
              <a:spcBef>
                <a:spcPts val="600"/>
              </a:spcBef>
              <a:spcAft>
                <a:spcPts val="600"/>
              </a:spcAft>
              <a:buNone/>
            </a:pPr>
            <a:r>
              <a:rPr lang="es-AR" sz="2400" dirty="0">
                <a:solidFill>
                  <a:srgbClr val="274DE7"/>
                </a:solidFill>
                <a:latin typeface="Consolas" panose="020B0609020204030204" pitchFamily="49" charset="0"/>
              </a:rPr>
              <a:t>	</a:t>
            </a:r>
            <a:r>
              <a:rPr lang="es-AR" sz="2400" dirty="0" err="1">
                <a:solidFill>
                  <a:srgbClr val="274DE7"/>
                </a:solidFill>
                <a:latin typeface="Consolas" panose="020B0609020204030204" pitchFamily="49" charset="0"/>
              </a:rPr>
              <a:t>retlw</a:t>
            </a:r>
            <a:r>
              <a:rPr lang="es-AR" sz="2400" dirty="0">
                <a:solidFill>
                  <a:srgbClr val="274DE7"/>
                </a:solidFill>
                <a:latin typeface="Consolas" panose="020B0609020204030204" pitchFamily="49" charset="0"/>
              </a:rPr>
              <a:t> 	b'01111110'</a:t>
            </a:r>
          </a:p>
          <a:p>
            <a:pPr marL="0" indent="0">
              <a:lnSpc>
                <a:spcPct val="120000"/>
              </a:lnSpc>
              <a:spcBef>
                <a:spcPts val="600"/>
              </a:spcBef>
              <a:spcAft>
                <a:spcPts val="600"/>
              </a:spcAft>
              <a:buNone/>
            </a:pPr>
            <a:r>
              <a:rPr lang="es-AR" sz="2400" dirty="0">
                <a:solidFill>
                  <a:srgbClr val="274DE7"/>
                </a:solidFill>
                <a:latin typeface="Consolas" panose="020B0609020204030204" pitchFamily="49" charset="0"/>
              </a:rPr>
              <a:t>	</a:t>
            </a:r>
            <a:r>
              <a:rPr lang="es-AR" sz="2400" dirty="0" err="1">
                <a:solidFill>
                  <a:srgbClr val="274DE7"/>
                </a:solidFill>
                <a:latin typeface="Consolas" panose="020B0609020204030204" pitchFamily="49" charset="0"/>
              </a:rPr>
              <a:t>retlw</a:t>
            </a:r>
            <a:r>
              <a:rPr lang="es-AR" sz="2400" dirty="0">
                <a:solidFill>
                  <a:srgbClr val="274DE7"/>
                </a:solidFill>
                <a:latin typeface="Consolas" panose="020B0609020204030204" pitchFamily="49" charset="0"/>
              </a:rPr>
              <a:t> 	b'00001100'		</a:t>
            </a:r>
          </a:p>
          <a:p>
            <a:pPr marL="0" indent="0">
              <a:lnSpc>
                <a:spcPct val="120000"/>
              </a:lnSpc>
              <a:spcBef>
                <a:spcPts val="600"/>
              </a:spcBef>
              <a:spcAft>
                <a:spcPts val="600"/>
              </a:spcAft>
              <a:buNone/>
            </a:pPr>
            <a:r>
              <a:rPr lang="es-AR" sz="2400" dirty="0">
                <a:solidFill>
                  <a:srgbClr val="274DE7"/>
                </a:solidFill>
                <a:latin typeface="Consolas" panose="020B0609020204030204" pitchFamily="49" charset="0"/>
              </a:rPr>
              <a:t>	</a:t>
            </a:r>
            <a:r>
              <a:rPr lang="es-AR" sz="2400" dirty="0" err="1">
                <a:solidFill>
                  <a:srgbClr val="274DE7"/>
                </a:solidFill>
                <a:latin typeface="Consolas" panose="020B0609020204030204" pitchFamily="49" charset="0"/>
              </a:rPr>
              <a:t>retlw</a:t>
            </a:r>
            <a:r>
              <a:rPr lang="es-AR" sz="2400" dirty="0">
                <a:solidFill>
                  <a:srgbClr val="274DE7"/>
                </a:solidFill>
                <a:latin typeface="Consolas" panose="020B0609020204030204" pitchFamily="49" charset="0"/>
              </a:rPr>
              <a:t> 	b'10110110'</a:t>
            </a:r>
          </a:p>
          <a:p>
            <a:pPr marL="0" indent="0">
              <a:lnSpc>
                <a:spcPct val="120000"/>
              </a:lnSpc>
              <a:spcBef>
                <a:spcPts val="600"/>
              </a:spcBef>
              <a:spcAft>
                <a:spcPts val="600"/>
              </a:spcAft>
              <a:buNone/>
            </a:pPr>
            <a:r>
              <a:rPr lang="es-AR" sz="2400" dirty="0">
                <a:solidFill>
                  <a:srgbClr val="274DE7"/>
                </a:solidFill>
                <a:latin typeface="Consolas" panose="020B0609020204030204" pitchFamily="49" charset="0"/>
              </a:rPr>
              <a:t>	</a:t>
            </a:r>
            <a:r>
              <a:rPr lang="es-AR" sz="2400" dirty="0" err="1">
                <a:solidFill>
                  <a:srgbClr val="274DE7"/>
                </a:solidFill>
                <a:latin typeface="Consolas" panose="020B0609020204030204" pitchFamily="49" charset="0"/>
              </a:rPr>
              <a:t>retlw</a:t>
            </a:r>
            <a:r>
              <a:rPr lang="es-AR" sz="2400" dirty="0">
                <a:solidFill>
                  <a:srgbClr val="274DE7"/>
                </a:solidFill>
                <a:latin typeface="Consolas" panose="020B0609020204030204" pitchFamily="49" charset="0"/>
              </a:rPr>
              <a:t> 	b'10011110'</a:t>
            </a:r>
          </a:p>
          <a:p>
            <a:pPr marL="0" indent="0">
              <a:lnSpc>
                <a:spcPct val="120000"/>
              </a:lnSpc>
              <a:spcBef>
                <a:spcPts val="600"/>
              </a:spcBef>
              <a:spcAft>
                <a:spcPts val="600"/>
              </a:spcAft>
              <a:buNone/>
            </a:pPr>
            <a:r>
              <a:rPr lang="es-AR" sz="2400" dirty="0">
                <a:solidFill>
                  <a:srgbClr val="274DE7"/>
                </a:solidFill>
                <a:latin typeface="Consolas" panose="020B0609020204030204" pitchFamily="49" charset="0"/>
              </a:rPr>
              <a:t>	</a:t>
            </a:r>
            <a:r>
              <a:rPr lang="es-AR" sz="2400" dirty="0" err="1">
                <a:solidFill>
                  <a:srgbClr val="274DE7"/>
                </a:solidFill>
                <a:latin typeface="Consolas" panose="020B0609020204030204" pitchFamily="49" charset="0"/>
              </a:rPr>
              <a:t>retlw</a:t>
            </a:r>
            <a:r>
              <a:rPr lang="es-AR" sz="2400" dirty="0">
                <a:solidFill>
                  <a:srgbClr val="274DE7"/>
                </a:solidFill>
                <a:latin typeface="Consolas" panose="020B0609020204030204" pitchFamily="49" charset="0"/>
              </a:rPr>
              <a:t> 	b'11001100'</a:t>
            </a:r>
          </a:p>
          <a:p>
            <a:pPr marL="0" indent="0">
              <a:lnSpc>
                <a:spcPct val="120000"/>
              </a:lnSpc>
              <a:spcBef>
                <a:spcPts val="600"/>
              </a:spcBef>
              <a:spcAft>
                <a:spcPts val="600"/>
              </a:spcAft>
              <a:buNone/>
            </a:pPr>
            <a:r>
              <a:rPr lang="es-AR" sz="2400" dirty="0">
                <a:solidFill>
                  <a:srgbClr val="274DE7"/>
                </a:solidFill>
                <a:latin typeface="Consolas" panose="020B0609020204030204" pitchFamily="49" charset="0"/>
              </a:rPr>
              <a:t>	</a:t>
            </a:r>
            <a:r>
              <a:rPr lang="es-AR" sz="2400" dirty="0" err="1">
                <a:solidFill>
                  <a:srgbClr val="274DE7"/>
                </a:solidFill>
                <a:latin typeface="Consolas" panose="020B0609020204030204" pitchFamily="49" charset="0"/>
              </a:rPr>
              <a:t>retlw</a:t>
            </a:r>
            <a:r>
              <a:rPr lang="es-AR" sz="2400" dirty="0">
                <a:solidFill>
                  <a:srgbClr val="274DE7"/>
                </a:solidFill>
                <a:latin typeface="Consolas" panose="020B0609020204030204" pitchFamily="49" charset="0"/>
              </a:rPr>
              <a:t> 	b'11011010'</a:t>
            </a:r>
          </a:p>
          <a:p>
            <a:pPr marL="0" indent="0">
              <a:lnSpc>
                <a:spcPct val="120000"/>
              </a:lnSpc>
              <a:spcBef>
                <a:spcPts val="600"/>
              </a:spcBef>
              <a:spcAft>
                <a:spcPts val="600"/>
              </a:spcAft>
              <a:buNone/>
            </a:pPr>
            <a:r>
              <a:rPr lang="es-AR" sz="2400" dirty="0">
                <a:solidFill>
                  <a:srgbClr val="274DE7"/>
                </a:solidFill>
                <a:latin typeface="Consolas" panose="020B0609020204030204" pitchFamily="49" charset="0"/>
              </a:rPr>
              <a:t>	</a:t>
            </a:r>
            <a:r>
              <a:rPr lang="es-AR" sz="2400" dirty="0" err="1">
                <a:solidFill>
                  <a:srgbClr val="274DE7"/>
                </a:solidFill>
                <a:latin typeface="Consolas" panose="020B0609020204030204" pitchFamily="49" charset="0"/>
              </a:rPr>
              <a:t>retlw</a:t>
            </a:r>
            <a:r>
              <a:rPr lang="es-AR" sz="2400" dirty="0">
                <a:solidFill>
                  <a:srgbClr val="274DE7"/>
                </a:solidFill>
                <a:latin typeface="Consolas" panose="020B0609020204030204" pitchFamily="49" charset="0"/>
              </a:rPr>
              <a:t> 	b'11111010'</a:t>
            </a:r>
          </a:p>
          <a:p>
            <a:pPr marL="0" indent="0">
              <a:lnSpc>
                <a:spcPct val="120000"/>
              </a:lnSpc>
              <a:spcBef>
                <a:spcPts val="600"/>
              </a:spcBef>
              <a:spcAft>
                <a:spcPts val="600"/>
              </a:spcAft>
              <a:buNone/>
            </a:pPr>
            <a:r>
              <a:rPr lang="es-AR" sz="2400" dirty="0">
                <a:solidFill>
                  <a:srgbClr val="274DE7"/>
                </a:solidFill>
                <a:latin typeface="Consolas" panose="020B0609020204030204" pitchFamily="49" charset="0"/>
              </a:rPr>
              <a:t>	</a:t>
            </a:r>
            <a:r>
              <a:rPr lang="es-AR" sz="2400" dirty="0" err="1">
                <a:solidFill>
                  <a:srgbClr val="274DE7"/>
                </a:solidFill>
                <a:latin typeface="Consolas" panose="020B0609020204030204" pitchFamily="49" charset="0"/>
              </a:rPr>
              <a:t>retlw</a:t>
            </a:r>
            <a:r>
              <a:rPr lang="es-AR" sz="2400" dirty="0">
                <a:solidFill>
                  <a:srgbClr val="274DE7"/>
                </a:solidFill>
                <a:latin typeface="Consolas" panose="020B0609020204030204" pitchFamily="49" charset="0"/>
              </a:rPr>
              <a:t> 	b'00001110'</a:t>
            </a:r>
          </a:p>
          <a:p>
            <a:pPr marL="0" indent="0">
              <a:lnSpc>
                <a:spcPct val="120000"/>
              </a:lnSpc>
              <a:spcBef>
                <a:spcPts val="600"/>
              </a:spcBef>
              <a:spcAft>
                <a:spcPts val="600"/>
              </a:spcAft>
              <a:buNone/>
            </a:pPr>
            <a:r>
              <a:rPr lang="es-AR" sz="2400" dirty="0">
                <a:solidFill>
                  <a:srgbClr val="274DE7"/>
                </a:solidFill>
                <a:latin typeface="Consolas" panose="020B0609020204030204" pitchFamily="49" charset="0"/>
              </a:rPr>
              <a:t>	</a:t>
            </a:r>
            <a:r>
              <a:rPr lang="es-AR" sz="2400" dirty="0" err="1">
                <a:solidFill>
                  <a:srgbClr val="274DE7"/>
                </a:solidFill>
                <a:latin typeface="Consolas" panose="020B0609020204030204" pitchFamily="49" charset="0"/>
              </a:rPr>
              <a:t>retlw</a:t>
            </a:r>
            <a:r>
              <a:rPr lang="es-AR" sz="2400" dirty="0">
                <a:solidFill>
                  <a:srgbClr val="274DE7"/>
                </a:solidFill>
                <a:latin typeface="Consolas" panose="020B0609020204030204" pitchFamily="49" charset="0"/>
              </a:rPr>
              <a:t> 	b'11111110'</a:t>
            </a:r>
          </a:p>
          <a:p>
            <a:pPr marL="0" indent="0">
              <a:lnSpc>
                <a:spcPct val="120000"/>
              </a:lnSpc>
              <a:spcBef>
                <a:spcPts val="600"/>
              </a:spcBef>
              <a:spcAft>
                <a:spcPts val="600"/>
              </a:spcAft>
              <a:buNone/>
            </a:pPr>
            <a:r>
              <a:rPr lang="es-AR" sz="2400" dirty="0">
                <a:solidFill>
                  <a:srgbClr val="274DE7"/>
                </a:solidFill>
                <a:latin typeface="Consolas" panose="020B0609020204030204" pitchFamily="49" charset="0"/>
              </a:rPr>
              <a:t>	</a:t>
            </a:r>
            <a:r>
              <a:rPr lang="es-AR" sz="2400" dirty="0" err="1">
                <a:solidFill>
                  <a:srgbClr val="274DE7"/>
                </a:solidFill>
                <a:latin typeface="Consolas" panose="020B0609020204030204" pitchFamily="49" charset="0"/>
              </a:rPr>
              <a:t>retlw</a:t>
            </a:r>
            <a:r>
              <a:rPr lang="es-AR" sz="2400" dirty="0">
                <a:solidFill>
                  <a:srgbClr val="274DE7"/>
                </a:solidFill>
                <a:latin typeface="Consolas" panose="020B0609020204030204" pitchFamily="49" charset="0"/>
              </a:rPr>
              <a:t> 	b'11011110'</a:t>
            </a:r>
            <a:endParaRPr lang="es-AR" sz="2400" dirty="0">
              <a:latin typeface="Consolas" panose="020B0609020204030204" pitchFamily="49" charset="0"/>
            </a:endParaRPr>
          </a:p>
        </p:txBody>
      </p:sp>
      <p:cxnSp>
        <p:nvCxnSpPr>
          <p:cNvPr id="16" name="Conector curvado 15"/>
          <p:cNvCxnSpPr/>
          <p:nvPr/>
        </p:nvCxnSpPr>
        <p:spPr>
          <a:xfrm rot="10800000">
            <a:off x="2716307" y="1748126"/>
            <a:ext cx="3943183" cy="2959228"/>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Llamada con línea 1 16"/>
          <p:cNvSpPr/>
          <p:nvPr/>
        </p:nvSpPr>
        <p:spPr>
          <a:xfrm>
            <a:off x="61187" y="2043954"/>
            <a:ext cx="1122154" cy="443994"/>
          </a:xfrm>
          <a:prstGeom prst="borderCallout1">
            <a:avLst>
              <a:gd name="adj1" fmla="val 57774"/>
              <a:gd name="adj2" fmla="val 107457"/>
              <a:gd name="adj3" fmla="val 35622"/>
              <a:gd name="adj4" fmla="val 133972"/>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sz="1600" dirty="0">
                <a:ln w="0"/>
                <a:solidFill>
                  <a:schemeClr val="tx1"/>
                </a:solidFill>
                <a:effectLst>
                  <a:outerShdw blurRad="38100" dist="19050" dir="2700000" algn="tl" rotWithShape="0">
                    <a:schemeClr val="dk1">
                      <a:alpha val="40000"/>
                    </a:schemeClr>
                  </a:outerShdw>
                </a:effectLst>
              </a:rPr>
              <a:t>PCL=PCL+2</a:t>
            </a:r>
            <a:endParaRPr lang="es-AR" sz="1600" dirty="0"/>
          </a:p>
        </p:txBody>
      </p:sp>
      <p:sp>
        <p:nvSpPr>
          <p:cNvPr id="18" name="Rectángulo 17"/>
          <p:cNvSpPr/>
          <p:nvPr/>
        </p:nvSpPr>
        <p:spPr>
          <a:xfrm>
            <a:off x="1388989" y="3263114"/>
            <a:ext cx="2608729" cy="35963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Llamada con línea 1 18"/>
          <p:cNvSpPr/>
          <p:nvPr/>
        </p:nvSpPr>
        <p:spPr>
          <a:xfrm>
            <a:off x="5208323" y="5449325"/>
            <a:ext cx="1541587" cy="379246"/>
          </a:xfrm>
          <a:prstGeom prst="borderCallout1">
            <a:avLst>
              <a:gd name="adj1" fmla="val 57774"/>
              <a:gd name="adj2" fmla="val 107457"/>
              <a:gd name="adj3" fmla="val -81744"/>
              <a:gd name="adj4" fmla="val 152210"/>
            </a:avLst>
          </a:prstGeom>
          <a:ln>
            <a:solidFill>
              <a:srgbClr val="D2472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ln w="0"/>
                <a:solidFill>
                  <a:schemeClr val="tx1"/>
                </a:solidFill>
                <a:effectLst>
                  <a:outerShdw blurRad="38100" dist="19050" dir="2700000" algn="tl" rotWithShape="0">
                    <a:schemeClr val="dk1">
                      <a:alpha val="40000"/>
                    </a:schemeClr>
                  </a:outerShdw>
                </a:effectLst>
              </a:rPr>
              <a:t>w=10110110</a:t>
            </a:r>
          </a:p>
        </p:txBody>
      </p:sp>
      <p:cxnSp>
        <p:nvCxnSpPr>
          <p:cNvPr id="20" name="Conector curvado 19"/>
          <p:cNvCxnSpPr/>
          <p:nvPr/>
        </p:nvCxnSpPr>
        <p:spPr>
          <a:xfrm>
            <a:off x="3997718" y="3388506"/>
            <a:ext cx="2661771" cy="1540801"/>
          </a:xfrm>
          <a:prstGeom prst="curvedConnector3">
            <a:avLst>
              <a:gd name="adj1" fmla="val 26746"/>
            </a:avLst>
          </a:prstGeom>
          <a:ln w="28575">
            <a:solidFill>
              <a:srgbClr val="D247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6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17" grpId="0" animBg="1"/>
      <p:bldP spid="18" grpId="0" animBg="1"/>
      <p:bldP spid="19"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9766300" cy="1143000"/>
          </a:xfrm>
        </p:spPr>
        <p:txBody>
          <a:bodyPr>
            <a:normAutofit/>
          </a:bodyPr>
          <a:lstStyle/>
          <a:p>
            <a:r>
              <a:rPr lang="es-ES" i="1" dirty="0">
                <a:effectLst>
                  <a:outerShdw blurRad="38100" dist="38100" dir="2700000" algn="tl">
                    <a:srgbClr val="000000">
                      <a:alpha val="43137"/>
                    </a:srgbClr>
                  </a:outerShdw>
                </a:effectLst>
              </a:rPr>
              <a:t>Temas del segundo parcial</a:t>
            </a:r>
            <a:br>
              <a:rPr lang="es-ES" i="1" dirty="0">
                <a:effectLst>
                  <a:outerShdw blurRad="38100" dist="38100" dir="2700000" algn="tl">
                    <a:srgbClr val="000000">
                      <a:alpha val="43137"/>
                    </a:srgbClr>
                  </a:outerShdw>
                </a:effectLst>
              </a:rPr>
            </a:br>
            <a:r>
              <a:rPr lang="es-ES" sz="2000" i="1" dirty="0">
                <a:solidFill>
                  <a:srgbClr val="FF0000"/>
                </a:solidFill>
                <a:effectLst>
                  <a:outerShdw blurRad="38100" dist="38100" dir="2700000" algn="tl">
                    <a:srgbClr val="000000">
                      <a:alpha val="43137"/>
                    </a:srgbClr>
                  </a:outerShdw>
                </a:effectLst>
              </a:rPr>
              <a:t>(Viernes 1/11 - Lunes 4/11)</a:t>
            </a:r>
            <a:endParaRPr lang="es-AR" sz="2000" b="1" i="1" dirty="0">
              <a:solidFill>
                <a:srgbClr val="FF0000"/>
              </a:solidFill>
              <a:effectLst>
                <a:outerShdw blurRad="38100" dist="38100" dir="2700000" algn="tl">
                  <a:srgbClr val="000000">
                    <a:alpha val="43137"/>
                  </a:srgbClr>
                </a:outerShdw>
              </a:effectLst>
            </a:endParaRPr>
          </a:p>
        </p:txBody>
      </p:sp>
      <p:sp>
        <p:nvSpPr>
          <p:cNvPr id="4" name="3 Rectángulo"/>
          <p:cNvSpPr/>
          <p:nvPr/>
        </p:nvSpPr>
        <p:spPr>
          <a:xfrm>
            <a:off x="850900" y="1341437"/>
            <a:ext cx="9448800" cy="1477328"/>
          </a:xfrm>
          <a:prstGeom prst="rect">
            <a:avLst/>
          </a:prstGeom>
        </p:spPr>
        <p:txBody>
          <a:bodyPr wrap="square">
            <a:spAutoFit/>
          </a:bodyPr>
          <a:lstStyle/>
          <a:p>
            <a:r>
              <a:rPr lang="es-ES" b="1" i="1" dirty="0"/>
              <a:t>1.-  Genere las instrucciones necesarias para:</a:t>
            </a:r>
          </a:p>
          <a:p>
            <a:r>
              <a:rPr lang="es-ES" b="1" i="1" dirty="0"/>
              <a:t>Ejemplo:</a:t>
            </a:r>
          </a:p>
          <a:p>
            <a:r>
              <a:rPr lang="es-ES" i="1" dirty="0"/>
              <a:t>Sume el contenido del registro </a:t>
            </a:r>
            <a:r>
              <a:rPr lang="es-ES" b="1" i="1" dirty="0"/>
              <a:t>w</a:t>
            </a:r>
            <a:r>
              <a:rPr lang="es-ES" i="1" dirty="0"/>
              <a:t> al literal 10, y almacena el resultado en </a:t>
            </a:r>
            <a:r>
              <a:rPr lang="es-ES" b="1" i="1" dirty="0"/>
              <a:t>w</a:t>
            </a:r>
            <a:r>
              <a:rPr lang="es-ES" i="1" dirty="0"/>
              <a:t>.</a:t>
            </a:r>
            <a:endParaRPr lang="es-AR" i="1" dirty="0"/>
          </a:p>
          <a:p>
            <a:r>
              <a:rPr lang="es-ES" i="1" dirty="0"/>
              <a:t>Indique  las banderas que se debe utilizar para controlar esta operación indicando los posibles valores y su significado</a:t>
            </a:r>
            <a:endParaRPr lang="es-AR" i="1" dirty="0"/>
          </a:p>
        </p:txBody>
      </p:sp>
      <p:sp>
        <p:nvSpPr>
          <p:cNvPr id="5" name="Rectangle 1"/>
          <p:cNvSpPr>
            <a:spLocks noChangeArrowheads="1"/>
          </p:cNvSpPr>
          <p:nvPr/>
        </p:nvSpPr>
        <p:spPr bwMode="auto">
          <a:xfrm>
            <a:off x="1" y="2778075"/>
            <a:ext cx="9766299"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6177"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b="1" i="1" u="none" strike="noStrike" cap="none" normalizeH="0" baseline="0" dirty="0">
                <a:ln>
                  <a:noFill/>
                </a:ln>
                <a:solidFill>
                  <a:schemeClr val="tx1"/>
                </a:solidFill>
                <a:effectLst/>
                <a:ea typeface="Calibri" pitchFamily="34" charset="0"/>
                <a:cs typeface="Times New Roman" pitchFamily="18" charset="0"/>
              </a:rPr>
              <a:t>2.- Genere la/s instrucciones para realizar las siguientes operaciones matemáticas .</a:t>
            </a:r>
          </a:p>
          <a:p>
            <a:pPr marL="0" marR="0" lvl="0" indent="0" algn="l" defTabSz="914400" rtl="0" eaLnBrk="1" fontAlgn="base" latinLnBrk="0" hangingPunct="1">
              <a:lnSpc>
                <a:spcPct val="100000"/>
              </a:lnSpc>
              <a:spcBef>
                <a:spcPct val="0"/>
              </a:spcBef>
              <a:spcAft>
                <a:spcPct val="0"/>
              </a:spcAft>
              <a:buClrTx/>
              <a:buSzTx/>
              <a:buFontTx/>
              <a:buNone/>
              <a:tabLst/>
            </a:pPr>
            <a:r>
              <a:rPr lang="es-ES" b="1" i="1" dirty="0">
                <a:ea typeface="Times New Roman" pitchFamily="18" charset="0"/>
                <a:cs typeface="Times New Roman" pitchFamily="18" charset="0"/>
              </a:rPr>
              <a:t>Ejemplo:</a:t>
            </a:r>
            <a:endParaRPr kumimoji="0" lang="es-AR" b="0" i="0" u="none" strike="noStrike" cap="none" normalizeH="0" baseline="0" dirty="0">
              <a:ln>
                <a:noFill/>
              </a:ln>
              <a:solidFill>
                <a:schemeClr val="tx1"/>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s-AR" b="0" i="1" u="none" strike="noStrike" cap="none" normalizeH="0" baseline="0" dirty="0">
                <a:ln>
                  <a:noFill/>
                </a:ln>
                <a:solidFill>
                  <a:schemeClr val="tx1"/>
                </a:solidFill>
                <a:effectLst/>
                <a:ea typeface="Times New Roman" pitchFamily="18" charset="0"/>
                <a:cs typeface="Times New Roman" pitchFamily="18" charset="0"/>
              </a:rPr>
              <a:t>Sumar el valor de w= 5 al registro DATO guardándolo en w o en </a:t>
            </a:r>
            <a:r>
              <a:rPr kumimoji="0" lang="es-AR" b="0" i="1" u="none" strike="noStrike" cap="none" normalizeH="0" baseline="0" dirty="0" err="1">
                <a:ln>
                  <a:noFill/>
                </a:ln>
                <a:solidFill>
                  <a:schemeClr val="tx1"/>
                </a:solidFill>
                <a:effectLst/>
                <a:ea typeface="Times New Roman" pitchFamily="18" charset="0"/>
                <a:cs typeface="Times New Roman" pitchFamily="18" charset="0"/>
              </a:rPr>
              <a:t>DATORestar</a:t>
            </a:r>
            <a:r>
              <a:rPr kumimoji="0" lang="es-AR" b="0" i="1" u="none" strike="noStrike" cap="none" normalizeH="0" baseline="0" dirty="0">
                <a:ln>
                  <a:noFill/>
                </a:ln>
                <a:solidFill>
                  <a:schemeClr val="tx1"/>
                </a:solidFill>
                <a:effectLst/>
                <a:ea typeface="Times New Roman" pitchFamily="18" charset="0"/>
                <a:cs typeface="Times New Roman" pitchFamily="18" charset="0"/>
              </a:rPr>
              <a:t> al valor del registro DATO= 5 el valor de w= 10  guardándolo en w o en DATO</a:t>
            </a:r>
            <a:r>
              <a:rPr kumimoji="0" lang="es-AR" b="0" i="1" u="none" strike="noStrike" cap="none" normalizeH="0" baseline="0" dirty="0">
                <a:ln>
                  <a:noFill/>
                </a:ln>
                <a:solidFill>
                  <a:schemeClr val="tx1"/>
                </a:solidFill>
                <a:effectLst/>
                <a:cs typeface="Arial" pitchFamily="34" charset="0"/>
              </a:rPr>
              <a:t> </a:t>
            </a:r>
          </a:p>
        </p:txBody>
      </p:sp>
      <p:sp>
        <p:nvSpPr>
          <p:cNvPr id="6" name="Rectangle 2"/>
          <p:cNvSpPr>
            <a:spLocks noChangeArrowheads="1"/>
          </p:cNvSpPr>
          <p:nvPr/>
        </p:nvSpPr>
        <p:spPr bwMode="auto">
          <a:xfrm>
            <a:off x="-215900" y="3983375"/>
            <a:ext cx="9690100"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34705" tIns="45720" rIns="91440" bIns="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Tx/>
              <a:buNone/>
            </a:pPr>
            <a:r>
              <a:rPr kumimoji="0" lang="es-ES" b="1" i="1" u="none" strike="noStrike" cap="none" normalizeH="0" baseline="0" dirty="0">
                <a:ln>
                  <a:noFill/>
                </a:ln>
                <a:solidFill>
                  <a:schemeClr val="tx1"/>
                </a:solidFill>
                <a:effectLst/>
                <a:ea typeface="Calibri" pitchFamily="34" charset="0"/>
                <a:cs typeface="Times New Roman" pitchFamily="18" charset="0"/>
              </a:rPr>
              <a:t>3.-Utilización de banderas</a:t>
            </a:r>
            <a:r>
              <a:rPr kumimoji="0" lang="es-AR" b="1" i="0" u="none" strike="noStrike" cap="none" normalizeH="0" baseline="0" dirty="0">
                <a:ln>
                  <a:noFill/>
                </a:ln>
                <a:solidFill>
                  <a:schemeClr val="tx1"/>
                </a:solidFill>
                <a:effectLst/>
                <a:ea typeface="Times New Roman" pitchFamily="18" charset="0"/>
                <a:cs typeface="Times New Roman" pitchFamily="18" charset="0"/>
              </a:rPr>
              <a:t> para controlar operaciones lógicas y aritméticas dentro del </a:t>
            </a:r>
            <a:r>
              <a:rPr kumimoji="0" lang="es-AR" b="1" i="0" u="none" strike="noStrike" cap="none" normalizeH="0" baseline="0" dirty="0" err="1">
                <a:ln>
                  <a:noFill/>
                </a:ln>
                <a:solidFill>
                  <a:schemeClr val="tx1"/>
                </a:solidFill>
                <a:effectLst/>
                <a:ea typeface="Times New Roman" pitchFamily="18" charset="0"/>
                <a:cs typeface="Times New Roman" pitchFamily="18" charset="0"/>
              </a:rPr>
              <a:t>microcontrolador</a:t>
            </a:r>
            <a:r>
              <a:rPr kumimoji="0" lang="es-AR" b="1" i="0" u="none" strike="noStrike" cap="none" normalizeH="0" baseline="0" dirty="0">
                <a:ln>
                  <a:noFill/>
                </a:ln>
                <a:solidFill>
                  <a:schemeClr val="tx1"/>
                </a:solidFill>
                <a:effectLst/>
                <a:ea typeface="Times New Roman"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s-ES" b="1" dirty="0">
                <a:ea typeface="Times New Roman" pitchFamily="18" charset="0"/>
                <a:cs typeface="Times New Roman" pitchFamily="18" charset="0"/>
              </a:rPr>
              <a:t>Ejemplo:</a:t>
            </a:r>
            <a:endParaRPr kumimoji="0" lang="es-AR" b="1" i="0" u="none" strike="noStrike" cap="none" normalizeH="0" baseline="0" dirty="0">
              <a:ln>
                <a:noFill/>
              </a:ln>
              <a:solidFill>
                <a:schemeClr val="tx1"/>
              </a:solidFill>
              <a:effectLst/>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s-AR" b="0" i="1" u="none" strike="noStrike" cap="none" normalizeH="0" baseline="0" dirty="0">
                <a:ln>
                  <a:noFill/>
                </a:ln>
                <a:solidFill>
                  <a:schemeClr val="tx1"/>
                </a:solidFill>
                <a:effectLst/>
                <a:ea typeface="Times New Roman" pitchFamily="18" charset="0"/>
                <a:cs typeface="Times New Roman" pitchFamily="18" charset="0"/>
              </a:rPr>
              <a:t>Se solicita  indicar las banderas que se utilizan en las operaciones en una resta . </a:t>
            </a:r>
            <a:endParaRPr kumimoji="0" lang="es-AR" b="0" i="1" u="none" strike="noStrike" cap="none" normalizeH="0" baseline="0" dirty="0">
              <a:ln>
                <a:noFill/>
              </a:ln>
              <a:solidFill>
                <a:schemeClr val="tx1"/>
              </a:solidFill>
              <a:effectLst/>
              <a:cs typeface="Arial" pitchFamily="34" charset="0"/>
            </a:endParaRPr>
          </a:p>
        </p:txBody>
      </p:sp>
      <p:sp>
        <p:nvSpPr>
          <p:cNvPr id="7" name="Rectangle 4"/>
          <p:cNvSpPr>
            <a:spLocks noChangeArrowheads="1"/>
          </p:cNvSpPr>
          <p:nvPr/>
        </p:nvSpPr>
        <p:spPr bwMode="auto">
          <a:xfrm>
            <a:off x="467401" y="5237073"/>
            <a:ext cx="929889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9121"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b="1" i="0" u="none" strike="noStrike" cap="none" normalizeH="0" baseline="0" dirty="0">
                <a:ln>
                  <a:noFill/>
                </a:ln>
                <a:solidFill>
                  <a:srgbClr val="000000"/>
                </a:solidFill>
                <a:effectLst/>
                <a:ea typeface="Times New Roman" pitchFamily="18" charset="0"/>
                <a:cs typeface="Times New Roman" pitchFamily="18" charset="0"/>
              </a:rPr>
              <a:t>4.- Resolver un diagrama de flujo; plantear una solución posible.</a:t>
            </a:r>
            <a:r>
              <a:rPr kumimoji="0" lang="es-AR" b="1" i="0" u="none" strike="noStrike" cap="none" normalizeH="0" baseline="0" dirty="0">
                <a:ln>
                  <a:noFill/>
                </a:ln>
                <a:solidFill>
                  <a:schemeClr val="tx1"/>
                </a:solidFill>
                <a:effectLst/>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b="1" i="0" u="none" strike="noStrike" cap="none" normalizeH="0" baseline="0" dirty="0">
              <a:ln>
                <a:noFill/>
              </a:ln>
              <a:solidFill>
                <a:schemeClr val="tx1"/>
              </a:solidFill>
              <a:effectLst/>
              <a:cs typeface="Arial" pitchFamily="34" charset="0"/>
            </a:endParaRPr>
          </a:p>
        </p:txBody>
      </p:sp>
      <p:sp>
        <p:nvSpPr>
          <p:cNvPr id="8" name="Rectangle 5"/>
          <p:cNvSpPr>
            <a:spLocks noChangeArrowheads="1"/>
          </p:cNvSpPr>
          <p:nvPr/>
        </p:nvSpPr>
        <p:spPr bwMode="auto">
          <a:xfrm>
            <a:off x="0" y="1428750"/>
            <a:ext cx="10693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pitchFamily="34" charset="0"/>
              <a:cs typeface="Arial" pitchFamily="34" charset="0"/>
            </a:endParaRPr>
          </a:p>
        </p:txBody>
      </p:sp>
      <p:sp>
        <p:nvSpPr>
          <p:cNvPr id="9" name="8 Rectángulo"/>
          <p:cNvSpPr/>
          <p:nvPr/>
        </p:nvSpPr>
        <p:spPr>
          <a:xfrm>
            <a:off x="838200" y="5648106"/>
            <a:ext cx="9080500" cy="923330"/>
          </a:xfrm>
          <a:prstGeom prst="rect">
            <a:avLst/>
          </a:prstGeom>
        </p:spPr>
        <p:txBody>
          <a:bodyPr wrap="square">
            <a:spAutoFit/>
          </a:bodyPr>
          <a:lstStyle/>
          <a:p>
            <a:r>
              <a:rPr lang="es-AR" b="1" i="1" dirty="0"/>
              <a:t>5-. Dado un pseudocódigo e indicando una funcionalidad simple generar la instrucciones necesarias</a:t>
            </a:r>
          </a:p>
          <a:p>
            <a:r>
              <a:rPr lang="es-ES" b="1" i="1" dirty="0"/>
              <a:t>Ejemplo:</a:t>
            </a:r>
            <a:endParaRPr lang="es-AR" dirty="0"/>
          </a:p>
        </p:txBody>
      </p:sp>
      <p:graphicFrame>
        <p:nvGraphicFramePr>
          <p:cNvPr id="10" name="9 Tabla"/>
          <p:cNvGraphicFramePr>
            <a:graphicFrameLocks noGrp="1"/>
          </p:cNvGraphicFramePr>
          <p:nvPr>
            <p:extLst>
              <p:ext uri="{D42A27DB-BD31-4B8C-83A1-F6EECF244321}">
                <p14:modId xmlns:p14="http://schemas.microsoft.com/office/powerpoint/2010/main" val="1945052279"/>
              </p:ext>
            </p:extLst>
          </p:nvPr>
        </p:nvGraphicFramePr>
        <p:xfrm>
          <a:off x="1786255" y="6670865"/>
          <a:ext cx="6760845" cy="295275"/>
        </p:xfrm>
        <a:graphic>
          <a:graphicData uri="http://schemas.openxmlformats.org/drawingml/2006/table">
            <a:tbl>
              <a:tblPr>
                <a:tableStyleId>{5C22544A-7EE6-4342-B048-85BDC9FD1C3A}</a:tableStyleId>
              </a:tblPr>
              <a:tblGrid>
                <a:gridCol w="1016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01395">
                  <a:extLst>
                    <a:ext uri="{9D8B030D-6E8A-4147-A177-3AD203B41FA5}">
                      <a16:colId xmlns:a16="http://schemas.microsoft.com/office/drawing/2014/main" val="20002"/>
                    </a:ext>
                  </a:extLst>
                </a:gridCol>
                <a:gridCol w="3600450">
                  <a:extLst>
                    <a:ext uri="{9D8B030D-6E8A-4147-A177-3AD203B41FA5}">
                      <a16:colId xmlns:a16="http://schemas.microsoft.com/office/drawing/2014/main" val="20003"/>
                    </a:ext>
                  </a:extLst>
                </a:gridCol>
              </a:tblGrid>
              <a:tr h="295275">
                <a:tc>
                  <a:txBody>
                    <a:bodyPr/>
                    <a:lstStyle/>
                    <a:p>
                      <a:pPr algn="ctr">
                        <a:lnSpc>
                          <a:spcPct val="107000"/>
                        </a:lnSpc>
                        <a:spcAft>
                          <a:spcPts val="0"/>
                        </a:spcAft>
                      </a:pPr>
                      <a:r>
                        <a:rPr lang="es-AR" sz="1000" u="sng">
                          <a:effectLst/>
                        </a:rPr>
                        <a:t>Campo 1</a:t>
                      </a:r>
                      <a:endParaRPr lang="es-AR" sz="1100">
                        <a:effectLst/>
                        <a:latin typeface="Calibri"/>
                        <a:ea typeface="Calibri"/>
                        <a:cs typeface="Times New Roman"/>
                      </a:endParaRPr>
                    </a:p>
                  </a:txBody>
                  <a:tcPr marL="44450" marR="44450" marT="0" marB="0" anchor="ctr"/>
                </a:tc>
                <a:tc>
                  <a:txBody>
                    <a:bodyPr/>
                    <a:lstStyle/>
                    <a:p>
                      <a:pPr algn="ctr">
                        <a:lnSpc>
                          <a:spcPct val="107000"/>
                        </a:lnSpc>
                        <a:spcAft>
                          <a:spcPts val="0"/>
                        </a:spcAft>
                      </a:pPr>
                      <a:r>
                        <a:rPr lang="es-AR" sz="1000" u="sng">
                          <a:effectLst/>
                        </a:rPr>
                        <a:t>Campo 2</a:t>
                      </a:r>
                      <a:endParaRPr lang="es-AR" sz="1100">
                        <a:effectLst/>
                        <a:latin typeface="Calibri"/>
                        <a:ea typeface="Calibri"/>
                        <a:cs typeface="Times New Roman"/>
                      </a:endParaRPr>
                    </a:p>
                  </a:txBody>
                  <a:tcPr marL="44450" marR="44450" marT="0" marB="0" anchor="ctr"/>
                </a:tc>
                <a:tc>
                  <a:txBody>
                    <a:bodyPr/>
                    <a:lstStyle/>
                    <a:p>
                      <a:pPr algn="ctr">
                        <a:lnSpc>
                          <a:spcPct val="107000"/>
                        </a:lnSpc>
                        <a:spcAft>
                          <a:spcPts val="0"/>
                        </a:spcAft>
                      </a:pPr>
                      <a:r>
                        <a:rPr lang="es-AR" sz="1000" u="sng">
                          <a:effectLst/>
                        </a:rPr>
                        <a:t>Campo 3 </a:t>
                      </a:r>
                      <a:endParaRPr lang="es-AR" sz="1100">
                        <a:effectLst/>
                        <a:latin typeface="Calibri"/>
                        <a:ea typeface="Calibri"/>
                        <a:cs typeface="Times New Roman"/>
                      </a:endParaRPr>
                    </a:p>
                  </a:txBody>
                  <a:tcPr marL="44450" marR="44450" marT="0" marB="0" anchor="ctr"/>
                </a:tc>
                <a:tc>
                  <a:txBody>
                    <a:bodyPr/>
                    <a:lstStyle/>
                    <a:p>
                      <a:pPr algn="ctr">
                        <a:lnSpc>
                          <a:spcPct val="107000"/>
                        </a:lnSpc>
                        <a:spcAft>
                          <a:spcPts val="0"/>
                        </a:spcAft>
                      </a:pPr>
                      <a:r>
                        <a:rPr lang="es-AR" sz="1000" u="sng" dirty="0">
                          <a:effectLst/>
                        </a:rPr>
                        <a:t>PSEUDOCODIGO</a:t>
                      </a:r>
                      <a:endParaRPr lang="es-AR" sz="1100" dirty="0">
                        <a:effectLst/>
                        <a:latin typeface="Calibri"/>
                        <a:ea typeface="Calibri"/>
                        <a:cs typeface="Times New Roman"/>
                      </a:endParaRPr>
                    </a:p>
                  </a:txBody>
                  <a:tcPr marL="44450" marR="44450" marT="0" marB="0" anchor="ctr"/>
                </a:tc>
                <a:extLst>
                  <a:ext uri="{0D108BD9-81ED-4DB2-BD59-A6C34878D82A}">
                    <a16:rowId xmlns:a16="http://schemas.microsoft.com/office/drawing/2014/main" val="10000"/>
                  </a:ext>
                </a:extLst>
              </a:tr>
            </a:tbl>
          </a:graphicData>
        </a:graphic>
      </p:graphicFrame>
      <p:graphicFrame>
        <p:nvGraphicFramePr>
          <p:cNvPr id="11" name="10 Tabla"/>
          <p:cNvGraphicFramePr>
            <a:graphicFrameLocks noGrp="1"/>
          </p:cNvGraphicFramePr>
          <p:nvPr>
            <p:extLst>
              <p:ext uri="{D42A27DB-BD31-4B8C-83A1-F6EECF244321}">
                <p14:modId xmlns:p14="http://schemas.microsoft.com/office/powerpoint/2010/main" val="1320298953"/>
              </p:ext>
            </p:extLst>
          </p:nvPr>
        </p:nvGraphicFramePr>
        <p:xfrm>
          <a:off x="1786255" y="6966140"/>
          <a:ext cx="6760845" cy="326136"/>
        </p:xfrm>
        <a:graphic>
          <a:graphicData uri="http://schemas.openxmlformats.org/drawingml/2006/table">
            <a:tbl>
              <a:tblPr>
                <a:tableStyleId>{5C22544A-7EE6-4342-B048-85BDC9FD1C3A}</a:tableStyleId>
              </a:tblPr>
              <a:tblGrid>
                <a:gridCol w="1016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01395">
                  <a:extLst>
                    <a:ext uri="{9D8B030D-6E8A-4147-A177-3AD203B41FA5}">
                      <a16:colId xmlns:a16="http://schemas.microsoft.com/office/drawing/2014/main" val="20002"/>
                    </a:ext>
                  </a:extLst>
                </a:gridCol>
                <a:gridCol w="3600450">
                  <a:extLst>
                    <a:ext uri="{9D8B030D-6E8A-4147-A177-3AD203B41FA5}">
                      <a16:colId xmlns:a16="http://schemas.microsoft.com/office/drawing/2014/main" val="20003"/>
                    </a:ext>
                  </a:extLst>
                </a:gridCol>
              </a:tblGrid>
              <a:tr h="295275">
                <a:tc>
                  <a:txBody>
                    <a:bodyPr/>
                    <a:lstStyle/>
                    <a:p>
                      <a:pPr>
                        <a:lnSpc>
                          <a:spcPct val="107000"/>
                        </a:lnSpc>
                        <a:spcAft>
                          <a:spcPts val="0"/>
                        </a:spcAft>
                      </a:pPr>
                      <a:r>
                        <a:rPr lang="es-AR" sz="1400">
                          <a:effectLst/>
                        </a:rPr>
                        <a:t> </a:t>
                      </a:r>
                      <a:endParaRPr lang="es-AR" sz="1100">
                        <a:effectLst/>
                        <a:latin typeface="Calibri"/>
                        <a:ea typeface="Calibri"/>
                        <a:cs typeface="Times New Roman"/>
                      </a:endParaRPr>
                    </a:p>
                  </a:txBody>
                  <a:tcPr marL="44450" marR="44450" marT="0" marB="0" anchor="ctr"/>
                </a:tc>
                <a:tc>
                  <a:txBody>
                    <a:bodyPr/>
                    <a:lstStyle/>
                    <a:p>
                      <a:pPr>
                        <a:lnSpc>
                          <a:spcPct val="107000"/>
                        </a:lnSpc>
                        <a:spcAft>
                          <a:spcPts val="0"/>
                        </a:spcAft>
                      </a:pPr>
                      <a:r>
                        <a:rPr lang="es-AR" sz="1400">
                          <a:effectLst/>
                        </a:rPr>
                        <a:t> </a:t>
                      </a:r>
                      <a:endParaRPr lang="es-AR" sz="1100">
                        <a:effectLst/>
                        <a:latin typeface="Calibri"/>
                        <a:ea typeface="Calibri"/>
                        <a:cs typeface="Times New Roman"/>
                      </a:endParaRPr>
                    </a:p>
                  </a:txBody>
                  <a:tcPr marL="44450" marR="44450" marT="0" marB="0" anchor="ctr"/>
                </a:tc>
                <a:tc>
                  <a:txBody>
                    <a:bodyPr/>
                    <a:lstStyle/>
                    <a:p>
                      <a:pPr>
                        <a:lnSpc>
                          <a:spcPct val="107000"/>
                        </a:lnSpc>
                        <a:spcAft>
                          <a:spcPts val="0"/>
                        </a:spcAft>
                      </a:pPr>
                      <a:r>
                        <a:rPr lang="es-AR" sz="1400">
                          <a:effectLst/>
                        </a:rPr>
                        <a:t> </a:t>
                      </a:r>
                      <a:endParaRPr lang="es-AR" sz="1100">
                        <a:effectLst/>
                        <a:latin typeface="Calibri"/>
                        <a:ea typeface="Calibri"/>
                        <a:cs typeface="Times New Roman"/>
                      </a:endParaRPr>
                    </a:p>
                  </a:txBody>
                  <a:tcPr marL="44450" marR="44450" marT="0" marB="0" anchor="ctr"/>
                </a:tc>
                <a:tc>
                  <a:txBody>
                    <a:bodyPr/>
                    <a:lstStyle/>
                    <a:p>
                      <a:pPr>
                        <a:lnSpc>
                          <a:spcPct val="107000"/>
                        </a:lnSpc>
                        <a:spcAft>
                          <a:spcPts val="0"/>
                        </a:spcAft>
                      </a:pPr>
                      <a:r>
                        <a:rPr lang="es-AR" sz="1000" dirty="0">
                          <a:effectLst/>
                        </a:rPr>
                        <a:t>Instrucción al compilador para indicar que el código precedente a esta instrucción se situará en la dirección 0 </a:t>
                      </a:r>
                      <a:r>
                        <a:rPr lang="es-AR" sz="1000" dirty="0" err="1">
                          <a:effectLst/>
                        </a:rPr>
                        <a:t>Hexa</a:t>
                      </a:r>
                      <a:endParaRPr lang="es-AR" sz="1100" dirty="0">
                        <a:effectLst/>
                        <a:latin typeface="Calibri"/>
                        <a:ea typeface="Calibri"/>
                        <a:cs typeface="Times New Roman"/>
                      </a:endParaRPr>
                    </a:p>
                  </a:txBody>
                  <a:tcPr marL="44450" marR="44450" marT="0" marB="0"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89974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9766300" cy="1143000"/>
          </a:xfrm>
        </p:spPr>
        <p:txBody>
          <a:bodyPr>
            <a:normAutofit/>
          </a:bodyPr>
          <a:lstStyle/>
          <a:p>
            <a:r>
              <a:rPr lang="es-ES" i="1" dirty="0">
                <a:effectLst>
                  <a:outerShdw blurRad="38100" dist="38100" dir="2700000" algn="tl">
                    <a:srgbClr val="000000">
                      <a:alpha val="43137"/>
                    </a:srgbClr>
                  </a:outerShdw>
                </a:effectLst>
              </a:rPr>
              <a:t>Temas del segundo parcial</a:t>
            </a:r>
            <a:br>
              <a:rPr lang="es-ES" i="1" dirty="0">
                <a:effectLst>
                  <a:outerShdw blurRad="38100" dist="38100" dir="2700000" algn="tl">
                    <a:srgbClr val="000000">
                      <a:alpha val="43137"/>
                    </a:srgbClr>
                  </a:outerShdw>
                </a:effectLst>
              </a:rPr>
            </a:br>
            <a:r>
              <a:rPr lang="es-ES" sz="2000" i="1" dirty="0">
                <a:effectLst>
                  <a:outerShdw blurRad="38100" dist="38100" dir="2700000" algn="tl">
                    <a:srgbClr val="000000">
                      <a:alpha val="43137"/>
                    </a:srgbClr>
                  </a:outerShdw>
                </a:effectLst>
              </a:rPr>
              <a:t>(</a:t>
            </a:r>
            <a:r>
              <a:rPr lang="es-ES" sz="2000" b="1" i="1" dirty="0">
                <a:solidFill>
                  <a:srgbClr val="FF0000"/>
                </a:solidFill>
                <a:effectLst>
                  <a:outerShdw blurRad="38100" dist="38100" dir="2700000" algn="tl">
                    <a:srgbClr val="000000">
                      <a:alpha val="43137"/>
                    </a:srgbClr>
                  </a:outerShdw>
                </a:effectLst>
              </a:rPr>
              <a:t>26/10)</a:t>
            </a:r>
            <a:endParaRPr lang="es-AR" i="1" dirty="0">
              <a:effectLst>
                <a:outerShdw blurRad="38100" dist="38100" dir="2700000" algn="tl">
                  <a:srgbClr val="000000">
                    <a:alpha val="43137"/>
                  </a:srgbClr>
                </a:outerShdw>
              </a:effectLst>
            </a:endParaRPr>
          </a:p>
        </p:txBody>
      </p:sp>
      <p:sp>
        <p:nvSpPr>
          <p:cNvPr id="4" name="3 Rectángulo"/>
          <p:cNvSpPr/>
          <p:nvPr/>
        </p:nvSpPr>
        <p:spPr>
          <a:xfrm>
            <a:off x="850900" y="1637307"/>
            <a:ext cx="9448800" cy="923330"/>
          </a:xfrm>
          <a:prstGeom prst="rect">
            <a:avLst/>
          </a:prstGeom>
        </p:spPr>
        <p:txBody>
          <a:bodyPr wrap="square">
            <a:spAutoFit/>
          </a:bodyPr>
          <a:lstStyle/>
          <a:p>
            <a:r>
              <a:rPr lang="es-ES" b="1" i="1" dirty="0"/>
              <a:t>6.-  Manejo de pulsadores.</a:t>
            </a:r>
          </a:p>
          <a:p>
            <a:endParaRPr lang="es-ES" b="1" i="1" dirty="0"/>
          </a:p>
          <a:p>
            <a:r>
              <a:rPr lang="es-ES" b="1" i="1" dirty="0"/>
              <a:t>7.- Calculo de tiempos con y sin uso de TIMER 0 (Programación)</a:t>
            </a:r>
          </a:p>
        </p:txBody>
      </p:sp>
      <p:sp>
        <p:nvSpPr>
          <p:cNvPr id="8" name="Rectangle 5"/>
          <p:cNvSpPr>
            <a:spLocks noChangeArrowheads="1"/>
          </p:cNvSpPr>
          <p:nvPr/>
        </p:nvSpPr>
        <p:spPr bwMode="auto">
          <a:xfrm>
            <a:off x="0" y="1276350"/>
            <a:ext cx="10693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72100420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Resolución 2do. Parcial</a:t>
            </a:r>
            <a:endParaRPr lang="es-AR" dirty="0"/>
          </a:p>
        </p:txBody>
      </p:sp>
      <p:pic>
        <p:nvPicPr>
          <p:cNvPr id="4" name="Marcador de contenido 3"/>
          <p:cNvPicPr>
            <a:picLocks noGrp="1" noChangeAspect="1"/>
          </p:cNvPicPr>
          <p:nvPr>
            <p:ph idx="1"/>
          </p:nvPr>
        </p:nvPicPr>
        <p:blipFill>
          <a:blip r:embed="rId2"/>
          <a:stretch>
            <a:fillRect/>
          </a:stretch>
        </p:blipFill>
        <p:spPr>
          <a:xfrm>
            <a:off x="116581" y="1798637"/>
            <a:ext cx="10195560" cy="4724400"/>
          </a:xfrm>
          <a:prstGeom prst="rect">
            <a:avLst/>
          </a:prstGeom>
        </p:spPr>
      </p:pic>
    </p:spTree>
    <p:extLst>
      <p:ext uri="{BB962C8B-B14F-4D97-AF65-F5344CB8AC3E}">
        <p14:creationId xmlns:p14="http://schemas.microsoft.com/office/powerpoint/2010/main" val="1877948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Resolución 2do. Parcial</a:t>
            </a:r>
            <a:endParaRPr lang="es-AR" dirty="0"/>
          </a:p>
        </p:txBody>
      </p:sp>
      <p:pic>
        <p:nvPicPr>
          <p:cNvPr id="5" name="Marcador de contenido 4"/>
          <p:cNvPicPr>
            <a:picLocks noGrp="1" noChangeAspect="1"/>
          </p:cNvPicPr>
          <p:nvPr>
            <p:ph idx="1"/>
          </p:nvPr>
        </p:nvPicPr>
        <p:blipFill>
          <a:blip r:embed="rId2"/>
          <a:stretch>
            <a:fillRect/>
          </a:stretch>
        </p:blipFill>
        <p:spPr>
          <a:xfrm>
            <a:off x="257540" y="2255837"/>
            <a:ext cx="10118360" cy="3657600"/>
          </a:xfrm>
          <a:prstGeom prst="rect">
            <a:avLst/>
          </a:prstGeom>
        </p:spPr>
      </p:pic>
      <p:sp>
        <p:nvSpPr>
          <p:cNvPr id="6" name="CuadroTexto 5"/>
          <p:cNvSpPr txBox="1"/>
          <p:nvPr/>
        </p:nvSpPr>
        <p:spPr>
          <a:xfrm>
            <a:off x="457200" y="6065837"/>
            <a:ext cx="1305486" cy="369332"/>
          </a:xfrm>
          <a:prstGeom prst="rect">
            <a:avLst/>
          </a:prstGeom>
          <a:noFill/>
        </p:spPr>
        <p:txBody>
          <a:bodyPr wrap="none" rtlCol="0">
            <a:spAutoFit/>
          </a:bodyPr>
          <a:lstStyle/>
          <a:p>
            <a:r>
              <a:rPr lang="es-ES" dirty="0">
                <a:solidFill>
                  <a:srgbClr val="FF0000"/>
                </a:solidFill>
                <a:effectLst>
                  <a:outerShdw blurRad="38100" dist="38100" dir="2700000" algn="tl">
                    <a:srgbClr val="000000">
                      <a:alpha val="43137"/>
                    </a:srgbClr>
                  </a:outerShdw>
                </a:effectLst>
              </a:rPr>
              <a:t>Ver PPT 208</a:t>
            </a:r>
            <a:endParaRPr lang="es-A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31529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Resolución 2do. Parcial</a:t>
            </a:r>
            <a:endParaRPr lang="es-AR" dirty="0"/>
          </a:p>
        </p:txBody>
      </p:sp>
      <p:pic>
        <p:nvPicPr>
          <p:cNvPr id="4" name="Marcador de contenido 3"/>
          <p:cNvPicPr>
            <a:picLocks noGrp="1" noChangeAspect="1"/>
          </p:cNvPicPr>
          <p:nvPr>
            <p:ph idx="1"/>
          </p:nvPr>
        </p:nvPicPr>
        <p:blipFill>
          <a:blip r:embed="rId2"/>
          <a:stretch>
            <a:fillRect/>
          </a:stretch>
        </p:blipFill>
        <p:spPr>
          <a:xfrm>
            <a:off x="384089" y="1951037"/>
            <a:ext cx="9178977" cy="4191000"/>
          </a:xfrm>
          <a:prstGeom prst="rect">
            <a:avLst/>
          </a:prstGeom>
        </p:spPr>
      </p:pic>
      <p:sp>
        <p:nvSpPr>
          <p:cNvPr id="6" name="CuadroTexto 5"/>
          <p:cNvSpPr txBox="1"/>
          <p:nvPr/>
        </p:nvSpPr>
        <p:spPr>
          <a:xfrm>
            <a:off x="4051300" y="6306104"/>
            <a:ext cx="1305486" cy="369332"/>
          </a:xfrm>
          <a:prstGeom prst="rect">
            <a:avLst/>
          </a:prstGeom>
          <a:noFill/>
        </p:spPr>
        <p:txBody>
          <a:bodyPr wrap="none" rtlCol="0">
            <a:spAutoFit/>
          </a:bodyPr>
          <a:lstStyle/>
          <a:p>
            <a:r>
              <a:rPr lang="es-ES" dirty="0">
                <a:solidFill>
                  <a:srgbClr val="FF0000"/>
                </a:solidFill>
                <a:effectLst>
                  <a:outerShdw blurRad="38100" dist="38100" dir="2700000" algn="tl">
                    <a:srgbClr val="000000">
                      <a:alpha val="43137"/>
                    </a:srgbClr>
                  </a:outerShdw>
                </a:effectLst>
              </a:rPr>
              <a:t>Ver PPT 205</a:t>
            </a:r>
            <a:endParaRPr lang="es-A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7635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897841" y="655637"/>
            <a:ext cx="7944658" cy="63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MX" altLang="es-AR" sz="3527"/>
              <a:t>Ciclo de Máquina</a:t>
            </a:r>
            <a:endParaRPr lang="es-ES" altLang="es-AR" sz="3527"/>
          </a:p>
        </p:txBody>
      </p:sp>
      <p:sp>
        <p:nvSpPr>
          <p:cNvPr id="36867" name="Text Box 3"/>
          <p:cNvSpPr txBox="1">
            <a:spLocks noChangeArrowheads="1"/>
          </p:cNvSpPr>
          <p:nvPr/>
        </p:nvSpPr>
        <p:spPr bwMode="auto">
          <a:xfrm>
            <a:off x="602897" y="1544598"/>
            <a:ext cx="9239603" cy="80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spcBef>
                <a:spcPct val="50000"/>
              </a:spcBef>
              <a:defRPr/>
            </a:pPr>
            <a:r>
              <a:rPr lang="es-MX" sz="1543" u="sng" dirty="0">
                <a:effectLst>
                  <a:outerShdw blurRad="38100" dist="38100" dir="2700000" algn="tl">
                    <a:srgbClr val="000000">
                      <a:alpha val="43137"/>
                    </a:srgbClr>
                  </a:outerShdw>
                </a:effectLst>
              </a:rPr>
              <a:t>Pasos del ciclo de máquina</a:t>
            </a:r>
            <a:r>
              <a:rPr lang="es-MX" sz="1543" dirty="0">
                <a:effectLst>
                  <a:outerShdw blurRad="38100" dist="38100" dir="2700000" algn="tl">
                    <a:srgbClr val="000000">
                      <a:alpha val="43137"/>
                    </a:srgbClr>
                  </a:outerShdw>
                </a:effectLst>
              </a:rPr>
              <a:t>. Tiene dos etapas de operación principales: el </a:t>
            </a:r>
            <a:r>
              <a:rPr lang="es-MX" sz="1543" dirty="0">
                <a:solidFill>
                  <a:srgbClr val="FF0000"/>
                </a:solidFill>
                <a:effectLst>
                  <a:outerShdw blurRad="38100" dist="38100" dir="2700000" algn="tl">
                    <a:srgbClr val="000000">
                      <a:alpha val="43137"/>
                    </a:srgbClr>
                  </a:outerShdw>
                </a:effectLst>
              </a:rPr>
              <a:t>ciclo de instrucción</a:t>
            </a:r>
            <a:r>
              <a:rPr lang="es-MX" sz="1543" dirty="0">
                <a:effectLst>
                  <a:outerShdw blurRad="38100" dist="38100" dir="2700000" algn="tl">
                    <a:srgbClr val="000000">
                      <a:alpha val="43137"/>
                    </a:srgbClr>
                  </a:outerShdw>
                </a:effectLst>
              </a:rPr>
              <a:t> y el </a:t>
            </a:r>
            <a:r>
              <a:rPr lang="es-MX" sz="1543" dirty="0">
                <a:solidFill>
                  <a:srgbClr val="FF0000"/>
                </a:solidFill>
                <a:effectLst>
                  <a:outerShdw blurRad="38100" dist="38100" dir="2700000" algn="tl">
                    <a:srgbClr val="000000">
                      <a:alpha val="43137"/>
                    </a:srgbClr>
                  </a:outerShdw>
                </a:effectLst>
              </a:rPr>
              <a:t>ciclo de operación</a:t>
            </a:r>
            <a:r>
              <a:rPr lang="es-MX" sz="1543" dirty="0">
                <a:effectLst>
                  <a:outerShdw blurRad="38100" dist="38100" dir="2700000" algn="tl">
                    <a:srgbClr val="000000">
                      <a:alpha val="43137"/>
                    </a:srgbClr>
                  </a:outerShdw>
                </a:effectLst>
              </a:rPr>
              <a:t>. Cada ciclo consta de varios pasos que se requieren para procesar una sola instrucción de máquina en la CPU.</a:t>
            </a:r>
            <a:endParaRPr lang="es-ES" sz="1543" dirty="0">
              <a:effectLst>
                <a:outerShdw blurRad="38100" dist="38100" dir="2700000" algn="tl">
                  <a:srgbClr val="000000">
                    <a:alpha val="43137"/>
                  </a:srgbClr>
                </a:outerShdw>
              </a:effectLst>
            </a:endParaRPr>
          </a:p>
        </p:txBody>
      </p:sp>
      <p:graphicFrame>
        <p:nvGraphicFramePr>
          <p:cNvPr id="39940" name="Object 2"/>
          <p:cNvGraphicFramePr>
            <a:graphicFrameLocks noChangeAspect="1"/>
          </p:cNvGraphicFramePr>
          <p:nvPr>
            <p:extLst>
              <p:ext uri="{D42A27DB-BD31-4B8C-83A1-F6EECF244321}">
                <p14:modId xmlns:p14="http://schemas.microsoft.com/office/powerpoint/2010/main" val="2773226732"/>
              </p:ext>
            </p:extLst>
          </p:nvPr>
        </p:nvGraphicFramePr>
        <p:xfrm>
          <a:off x="1488359" y="2349565"/>
          <a:ext cx="7934159" cy="4047575"/>
        </p:xfrm>
        <a:graphic>
          <a:graphicData uri="http://schemas.openxmlformats.org/presentationml/2006/ole">
            <mc:AlternateContent xmlns:mc="http://schemas.openxmlformats.org/markup-compatibility/2006">
              <mc:Choice xmlns:v="urn:schemas-microsoft-com:vml" Requires="v">
                <p:oleObj spid="_x0000_s1109" name="Imagen de mapa de bits" r:id="rId3" imgW="5477640" imgH="4153480" progId="Paint.Picture">
                  <p:embed/>
                </p:oleObj>
              </mc:Choice>
              <mc:Fallback>
                <p:oleObj name="Imagen de mapa de bits" r:id="rId3" imgW="5477640" imgH="4153480" progId="Paint.Picture">
                  <p:embed/>
                  <p:pic>
                    <p:nvPicPr>
                      <p:cNvPr id="3994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359" y="2349565"/>
                        <a:ext cx="7934159" cy="404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86422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Resolución 2do. Parcial</a:t>
            </a:r>
            <a:endParaRPr lang="es-AR" dirty="0"/>
          </a:p>
        </p:txBody>
      </p:sp>
      <p:sp>
        <p:nvSpPr>
          <p:cNvPr id="6" name="CuadroTexto 5"/>
          <p:cNvSpPr txBox="1"/>
          <p:nvPr/>
        </p:nvSpPr>
        <p:spPr>
          <a:xfrm>
            <a:off x="8013700" y="4237037"/>
            <a:ext cx="1618072" cy="646331"/>
          </a:xfrm>
          <a:prstGeom prst="rect">
            <a:avLst/>
          </a:prstGeom>
          <a:noFill/>
        </p:spPr>
        <p:txBody>
          <a:bodyPr wrap="none" rtlCol="0">
            <a:spAutoFit/>
          </a:bodyPr>
          <a:lstStyle/>
          <a:p>
            <a:r>
              <a:rPr lang="es-ES" dirty="0">
                <a:solidFill>
                  <a:srgbClr val="FF0000"/>
                </a:solidFill>
                <a:effectLst>
                  <a:outerShdw blurRad="38100" dist="38100" dir="2700000" algn="tl">
                    <a:srgbClr val="000000">
                      <a:alpha val="43137"/>
                    </a:srgbClr>
                  </a:outerShdw>
                </a:effectLst>
              </a:rPr>
              <a:t>Ver PPT 69 / 74</a:t>
            </a:r>
          </a:p>
          <a:p>
            <a:r>
              <a:rPr lang="es-ES" dirty="0">
                <a:solidFill>
                  <a:srgbClr val="FF0000"/>
                </a:solidFill>
                <a:effectLst>
                  <a:outerShdw blurRad="38100" dist="38100" dir="2700000" algn="tl">
                    <a:srgbClr val="000000">
                      <a:alpha val="43137"/>
                    </a:srgbClr>
                  </a:outerShdw>
                </a:effectLst>
              </a:rPr>
              <a:t>               40/ 55</a:t>
            </a:r>
            <a:endParaRPr lang="es-AR" dirty="0">
              <a:solidFill>
                <a:srgbClr val="FF0000"/>
              </a:solidFill>
              <a:effectLst>
                <a:outerShdw blurRad="38100" dist="38100" dir="2700000" algn="tl">
                  <a:srgbClr val="000000">
                    <a:alpha val="43137"/>
                  </a:srgbClr>
                </a:outerShdw>
              </a:effectLst>
            </a:endParaRPr>
          </a:p>
        </p:txBody>
      </p:sp>
      <p:sp>
        <p:nvSpPr>
          <p:cNvPr id="7" name="Abrir llave 6"/>
          <p:cNvSpPr/>
          <p:nvPr/>
        </p:nvSpPr>
        <p:spPr>
          <a:xfrm>
            <a:off x="1917700" y="2941637"/>
            <a:ext cx="381000" cy="1752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8" name="Abrir llave 7"/>
          <p:cNvSpPr/>
          <p:nvPr/>
        </p:nvSpPr>
        <p:spPr>
          <a:xfrm>
            <a:off x="1841500" y="4922837"/>
            <a:ext cx="457200" cy="2209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9" name="CuadroTexto 8"/>
          <p:cNvSpPr txBox="1"/>
          <p:nvPr/>
        </p:nvSpPr>
        <p:spPr>
          <a:xfrm>
            <a:off x="393700" y="3514506"/>
            <a:ext cx="1523366" cy="646331"/>
          </a:xfrm>
          <a:prstGeom prst="rect">
            <a:avLst/>
          </a:prstGeom>
          <a:noFill/>
        </p:spPr>
        <p:txBody>
          <a:bodyPr wrap="none" rtlCol="0">
            <a:spAutoFit/>
          </a:bodyPr>
          <a:lstStyle/>
          <a:p>
            <a:r>
              <a:rPr lang="es-ES" dirty="0">
                <a:solidFill>
                  <a:schemeClr val="tx2">
                    <a:lumMod val="75000"/>
                  </a:schemeClr>
                </a:solidFill>
                <a:effectLst>
                  <a:outerShdw blurRad="38100" dist="38100" dir="2700000" algn="tl">
                    <a:srgbClr val="000000">
                      <a:alpha val="43137"/>
                    </a:srgbClr>
                  </a:outerShdw>
                </a:effectLst>
              </a:rPr>
              <a:t>Prende Led </a:t>
            </a:r>
          </a:p>
          <a:p>
            <a:r>
              <a:rPr lang="es-ES" dirty="0">
                <a:solidFill>
                  <a:schemeClr val="tx2">
                    <a:lumMod val="75000"/>
                  </a:schemeClr>
                </a:solidFill>
                <a:effectLst>
                  <a:outerShdw blurRad="38100" dist="38100" dir="2700000" algn="tl">
                    <a:srgbClr val="000000">
                      <a:alpha val="43137"/>
                    </a:srgbClr>
                  </a:outerShdw>
                </a:effectLst>
              </a:rPr>
              <a:t>X Interrupción</a:t>
            </a:r>
            <a:endParaRPr lang="es-AR" dirty="0">
              <a:solidFill>
                <a:schemeClr val="tx2">
                  <a:lumMod val="75000"/>
                </a:schemeClr>
              </a:solidFill>
              <a:effectLst>
                <a:outerShdw blurRad="38100" dist="38100" dir="2700000" algn="tl">
                  <a:srgbClr val="000000">
                    <a:alpha val="43137"/>
                  </a:srgbClr>
                </a:outerShdw>
              </a:effectLst>
            </a:endParaRPr>
          </a:p>
        </p:txBody>
      </p:sp>
      <p:sp>
        <p:nvSpPr>
          <p:cNvPr id="10" name="CuadroTexto 9"/>
          <p:cNvSpPr txBox="1"/>
          <p:nvPr/>
        </p:nvSpPr>
        <p:spPr>
          <a:xfrm>
            <a:off x="393700" y="5848905"/>
            <a:ext cx="1153393" cy="369332"/>
          </a:xfrm>
          <a:prstGeom prst="rect">
            <a:avLst/>
          </a:prstGeom>
          <a:noFill/>
        </p:spPr>
        <p:txBody>
          <a:bodyPr wrap="none" rtlCol="0">
            <a:spAutoFit/>
          </a:bodyPr>
          <a:lstStyle/>
          <a:p>
            <a:r>
              <a:rPr lang="es-ES" dirty="0">
                <a:solidFill>
                  <a:schemeClr val="tx2">
                    <a:lumMod val="75000"/>
                  </a:schemeClr>
                </a:solidFill>
                <a:effectLst>
                  <a:outerShdw blurRad="38100" dist="38100" dir="2700000" algn="tl">
                    <a:srgbClr val="000000">
                      <a:alpha val="43137"/>
                    </a:srgbClr>
                  </a:outerShdw>
                </a:effectLst>
              </a:rPr>
              <a:t>Apaga Led</a:t>
            </a:r>
            <a:endParaRPr lang="es-AR" dirty="0">
              <a:solidFill>
                <a:schemeClr val="tx2">
                  <a:lumMod val="75000"/>
                </a:schemeClr>
              </a:solidFill>
              <a:effectLst>
                <a:outerShdw blurRad="38100" dist="38100" dir="2700000" algn="tl">
                  <a:srgbClr val="000000">
                    <a:alpha val="43137"/>
                  </a:srgbClr>
                </a:outerShdw>
              </a:effectLst>
            </a:endParaRPr>
          </a:p>
        </p:txBody>
      </p:sp>
      <p:pic>
        <p:nvPicPr>
          <p:cNvPr id="12" name="Marcador de contenido 11"/>
          <p:cNvPicPr>
            <a:picLocks noGrp="1" noChangeAspect="1"/>
          </p:cNvPicPr>
          <p:nvPr>
            <p:ph idx="1"/>
          </p:nvPr>
        </p:nvPicPr>
        <p:blipFill>
          <a:blip r:embed="rId2"/>
          <a:stretch>
            <a:fillRect/>
          </a:stretch>
        </p:blipFill>
        <p:spPr>
          <a:xfrm>
            <a:off x="2298700" y="1570037"/>
            <a:ext cx="5224165" cy="5532437"/>
          </a:xfrm>
          <a:prstGeom prst="rect">
            <a:avLst/>
          </a:prstGeom>
        </p:spPr>
      </p:pic>
      <p:sp>
        <p:nvSpPr>
          <p:cNvPr id="13" name="CuadroTexto 12"/>
          <p:cNvSpPr txBox="1"/>
          <p:nvPr/>
        </p:nvSpPr>
        <p:spPr>
          <a:xfrm>
            <a:off x="3670300" y="960437"/>
            <a:ext cx="2523448" cy="369332"/>
          </a:xfrm>
          <a:prstGeom prst="rect">
            <a:avLst/>
          </a:prstGeom>
          <a:noFill/>
        </p:spPr>
        <p:txBody>
          <a:bodyPr wrap="none" rtlCol="0">
            <a:spAutoFit/>
          </a:bodyPr>
          <a:lstStyle/>
          <a:p>
            <a:r>
              <a:rPr lang="es-ES" i="1" u="sng" dirty="0">
                <a:solidFill>
                  <a:srgbClr val="00B050"/>
                </a:solidFill>
                <a:effectLst>
                  <a:outerShdw blurRad="38100" dist="38100" dir="2700000" algn="tl">
                    <a:srgbClr val="000000">
                      <a:alpha val="43137"/>
                    </a:srgbClr>
                  </a:outerShdw>
                </a:effectLst>
              </a:rPr>
              <a:t>RECUPERATORIO Lunes 5</a:t>
            </a:r>
            <a:endParaRPr lang="es-AR" i="1" u="sng"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0598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http://perso.wanadoo.es/pictob/imagenes/arq16f8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655637"/>
            <a:ext cx="10195836" cy="589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1 Título"/>
          <p:cNvSpPr>
            <a:spLocks noGrp="1"/>
          </p:cNvSpPr>
          <p:nvPr>
            <p:ph type="title"/>
          </p:nvPr>
        </p:nvSpPr>
        <p:spPr>
          <a:xfrm>
            <a:off x="457200" y="-30163"/>
            <a:ext cx="9766300" cy="828432"/>
          </a:xfrm>
          <a:noFill/>
        </p:spPr>
        <p:txBody>
          <a:bodyPr wrap="square" lIns="0" tIns="0" rIns="0" rtlCol="0">
            <a:spAutoFit/>
          </a:bodyPr>
          <a:lstStyle/>
          <a:p>
            <a:pPr>
              <a:lnSpc>
                <a:spcPts val="6100"/>
              </a:lnSpc>
            </a:pPr>
            <a:r>
              <a:rPr lang="es-AR"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Arquitectura Interna PIC16Fxx</a:t>
            </a:r>
            <a:endPar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pic>
        <p:nvPicPr>
          <p:cNvPr id="7" name="Imagen 6" descr="http://perso.wanadoo.es/pictob/imagenes/microc2.jpg"/>
          <p:cNvPicPr/>
          <p:nvPr/>
        </p:nvPicPr>
        <p:blipFill>
          <a:blip r:embed="rId4">
            <a:extLst>
              <a:ext uri="{28A0092B-C50C-407E-A947-70E740481C1C}">
                <a14:useLocalDpi xmlns:a14="http://schemas.microsoft.com/office/drawing/2010/main" val="0"/>
              </a:ext>
            </a:extLst>
          </a:blip>
          <a:srcRect/>
          <a:stretch>
            <a:fillRect/>
          </a:stretch>
        </p:blipFill>
        <p:spPr bwMode="auto">
          <a:xfrm>
            <a:off x="4464050" y="6546849"/>
            <a:ext cx="1752600" cy="838200"/>
          </a:xfrm>
          <a:prstGeom prst="rect">
            <a:avLst/>
          </a:prstGeom>
          <a:noFill/>
          <a:ln>
            <a:noFill/>
          </a:ln>
        </p:spPr>
      </p:pic>
      <p:sp>
        <p:nvSpPr>
          <p:cNvPr id="3" name="Rectángulo 2"/>
          <p:cNvSpPr/>
          <p:nvPr/>
        </p:nvSpPr>
        <p:spPr>
          <a:xfrm>
            <a:off x="2984500" y="5989637"/>
            <a:ext cx="1752600" cy="381000"/>
          </a:xfrm>
          <a:prstGeom prst="rect">
            <a:avLst/>
          </a:prstGeom>
          <a:solidFill>
            <a:srgbClr val="FDE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7497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810895" y="46037"/>
            <a:ext cx="9071610" cy="828432"/>
          </a:xfrm>
          <a:prstGeom prst="rect">
            <a:avLst/>
          </a:prstGeom>
          <a:noFill/>
        </p:spPr>
        <p:txBody>
          <a:bodyPr wrap="square" lIns="0" tIns="0" rIns="0" rtlCol="0">
            <a:spAutoFit/>
          </a:bodyPr>
          <a:lstStyle>
            <a:defPPr>
              <a:defRPr lang="en-US"/>
            </a:defPPr>
            <a:lvl1pPr algn="ctr">
              <a:lnSpc>
                <a:spcPts val="6100"/>
              </a:lnSpc>
              <a:tabLst/>
              <a:defRPr sz="4397"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s-AR" sz="2800" dirty="0"/>
              <a:t>Arquitectura Interna PIC16Fxxx - Memoria de Programa</a:t>
            </a:r>
            <a:endParaRPr lang="es-ES" sz="2800" dirty="0"/>
          </a:p>
        </p:txBody>
      </p:sp>
      <p:pic>
        <p:nvPicPr>
          <p:cNvPr id="194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760" y="4150392"/>
            <a:ext cx="5188722" cy="321427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brir llave 1"/>
          <p:cNvSpPr/>
          <p:nvPr/>
        </p:nvSpPr>
        <p:spPr>
          <a:xfrm>
            <a:off x="1305891" y="5456237"/>
            <a:ext cx="270203" cy="14456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400"/>
          </a:p>
        </p:txBody>
      </p:sp>
      <p:sp>
        <p:nvSpPr>
          <p:cNvPr id="5" name="Abrir llave 4"/>
          <p:cNvSpPr/>
          <p:nvPr/>
        </p:nvSpPr>
        <p:spPr>
          <a:xfrm>
            <a:off x="1308100" y="4541837"/>
            <a:ext cx="337675" cy="8253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400"/>
          </a:p>
        </p:txBody>
      </p:sp>
      <p:sp>
        <p:nvSpPr>
          <p:cNvPr id="6" name="Abrir llave 5"/>
          <p:cNvSpPr/>
          <p:nvPr/>
        </p:nvSpPr>
        <p:spPr>
          <a:xfrm>
            <a:off x="1384300" y="4084637"/>
            <a:ext cx="337675" cy="3663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400"/>
          </a:p>
        </p:txBody>
      </p:sp>
      <p:sp>
        <p:nvSpPr>
          <p:cNvPr id="3" name="CuadroTexto 2"/>
          <p:cNvSpPr txBox="1"/>
          <p:nvPr/>
        </p:nvSpPr>
        <p:spPr>
          <a:xfrm>
            <a:off x="317500" y="5837237"/>
            <a:ext cx="1031051" cy="523220"/>
          </a:xfrm>
          <a:prstGeom prst="rect">
            <a:avLst/>
          </a:prstGeom>
          <a:noFill/>
        </p:spPr>
        <p:txBody>
          <a:bodyPr wrap="none" rtlCol="0">
            <a:spAutoFit/>
          </a:bodyPr>
          <a:lstStyle/>
          <a:p>
            <a:pPr algn="ctr"/>
            <a:r>
              <a:rPr lang="es-ES" sz="1400" b="1" i="1" dirty="0">
                <a:solidFill>
                  <a:srgbClr val="FF0000"/>
                </a:solidFill>
                <a:effectLst>
                  <a:outerShdw blurRad="38100" dist="38100" dir="2700000" algn="tl">
                    <a:srgbClr val="000000">
                      <a:alpha val="43137"/>
                    </a:srgbClr>
                  </a:outerShdw>
                </a:effectLst>
              </a:rPr>
              <a:t>Memoria</a:t>
            </a:r>
          </a:p>
          <a:p>
            <a:pPr algn="ctr"/>
            <a:r>
              <a:rPr lang="es-ES" sz="1400" b="1" i="1" dirty="0">
                <a:solidFill>
                  <a:srgbClr val="FF0000"/>
                </a:solidFill>
                <a:effectLst>
                  <a:outerShdw blurRad="38100" dist="38100" dir="2700000" algn="tl">
                    <a:srgbClr val="000000">
                      <a:alpha val="43137"/>
                    </a:srgbClr>
                  </a:outerShdw>
                </a:effectLst>
              </a:rPr>
              <a:t>del Usuario</a:t>
            </a:r>
          </a:p>
        </p:txBody>
      </p:sp>
      <p:sp>
        <p:nvSpPr>
          <p:cNvPr id="8" name="CuadroTexto 7"/>
          <p:cNvSpPr txBox="1"/>
          <p:nvPr/>
        </p:nvSpPr>
        <p:spPr>
          <a:xfrm>
            <a:off x="698500" y="4843660"/>
            <a:ext cx="505267" cy="307777"/>
          </a:xfrm>
          <a:prstGeom prst="rect">
            <a:avLst/>
          </a:prstGeom>
          <a:noFill/>
        </p:spPr>
        <p:txBody>
          <a:bodyPr wrap="none" rtlCol="0">
            <a:spAutoFit/>
          </a:bodyPr>
          <a:lstStyle/>
          <a:p>
            <a:pPr algn="ctr"/>
            <a:r>
              <a:rPr lang="es-ES" sz="1400" b="1" i="1" dirty="0">
                <a:solidFill>
                  <a:srgbClr val="FF0000"/>
                </a:solidFill>
                <a:effectLst>
                  <a:outerShdw blurRad="38100" dist="38100" dir="2700000" algn="tl">
                    <a:srgbClr val="000000">
                      <a:alpha val="43137"/>
                    </a:srgbClr>
                  </a:outerShdw>
                </a:effectLst>
              </a:rPr>
              <a:t>Pila </a:t>
            </a:r>
          </a:p>
        </p:txBody>
      </p:sp>
      <p:sp>
        <p:nvSpPr>
          <p:cNvPr id="9" name="CuadroTexto 8"/>
          <p:cNvSpPr txBox="1"/>
          <p:nvPr/>
        </p:nvSpPr>
        <p:spPr>
          <a:xfrm>
            <a:off x="317500" y="4094817"/>
            <a:ext cx="1196160" cy="523220"/>
          </a:xfrm>
          <a:prstGeom prst="rect">
            <a:avLst/>
          </a:prstGeom>
          <a:noFill/>
        </p:spPr>
        <p:txBody>
          <a:bodyPr wrap="none" rtlCol="0">
            <a:spAutoFit/>
          </a:bodyPr>
          <a:lstStyle/>
          <a:p>
            <a:pPr algn="ctr"/>
            <a:r>
              <a:rPr lang="es-ES" sz="1400" b="1" i="1" dirty="0">
                <a:solidFill>
                  <a:srgbClr val="FF0000"/>
                </a:solidFill>
                <a:effectLst>
                  <a:outerShdw blurRad="38100" dist="38100" dir="2700000" algn="tl">
                    <a:srgbClr val="000000">
                      <a:alpha val="43137"/>
                    </a:srgbClr>
                  </a:outerShdw>
                </a:effectLst>
              </a:rPr>
              <a:t>Contador</a:t>
            </a:r>
          </a:p>
          <a:p>
            <a:pPr algn="ctr"/>
            <a:r>
              <a:rPr lang="es-ES" sz="1400" b="1" i="1" dirty="0">
                <a:solidFill>
                  <a:srgbClr val="FF0000"/>
                </a:solidFill>
                <a:effectLst>
                  <a:outerShdw blurRad="38100" dist="38100" dir="2700000" algn="tl">
                    <a:srgbClr val="000000">
                      <a:alpha val="43137"/>
                    </a:srgbClr>
                  </a:outerShdw>
                </a:effectLst>
              </a:rPr>
              <a:t>del Programa</a:t>
            </a:r>
          </a:p>
        </p:txBody>
      </p:sp>
      <p:sp>
        <p:nvSpPr>
          <p:cNvPr id="10" name="CuadroTexto 9"/>
          <p:cNvSpPr txBox="1"/>
          <p:nvPr/>
        </p:nvSpPr>
        <p:spPr>
          <a:xfrm>
            <a:off x="317500" y="1112837"/>
            <a:ext cx="10058400" cy="3139321"/>
          </a:xfrm>
          <a:prstGeom prst="rect">
            <a:avLst/>
          </a:prstGeom>
          <a:noFill/>
        </p:spPr>
        <p:txBody>
          <a:bodyPr wrap="square" rtlCol="0">
            <a:spAutoFit/>
          </a:bodyPr>
          <a:lstStyle/>
          <a:p>
            <a:r>
              <a:rPr lang="es-AR" b="1" dirty="0">
                <a:solidFill>
                  <a:srgbClr val="FF0000"/>
                </a:solidFill>
                <a:effectLst>
                  <a:outerShdw blurRad="38100" dist="38100" dir="2700000" algn="tl">
                    <a:srgbClr val="000000">
                      <a:alpha val="43137"/>
                    </a:srgbClr>
                  </a:outerShdw>
                </a:effectLst>
              </a:rPr>
              <a:t>Espacio de Memoria del Usuario</a:t>
            </a:r>
            <a:r>
              <a:rPr lang="es-AR" dirty="0"/>
              <a:t> es donde irá el programa, desde la dirección 0000h hasta la 3FFh (3FFh en decimal es 1023.</a:t>
            </a:r>
            <a:br>
              <a:rPr lang="es-AR" dirty="0"/>
            </a:br>
            <a:r>
              <a:rPr lang="es-AR" b="1" dirty="0" err="1">
                <a:solidFill>
                  <a:srgbClr val="FF0000"/>
                </a:solidFill>
                <a:effectLst>
                  <a:outerShdw blurRad="38100" dist="38100" dir="2700000" algn="tl">
                    <a:srgbClr val="000000">
                      <a:alpha val="43137"/>
                    </a:srgbClr>
                  </a:outerShdw>
                </a:effectLst>
              </a:rPr>
              <a:t>Reset</a:t>
            </a:r>
            <a:r>
              <a:rPr lang="es-AR" b="1" dirty="0">
                <a:solidFill>
                  <a:srgbClr val="FF0000"/>
                </a:solidFill>
                <a:effectLst>
                  <a:outerShdw blurRad="38100" dist="38100" dir="2700000" algn="tl">
                    <a:srgbClr val="000000">
                      <a:alpha val="43137"/>
                    </a:srgbClr>
                  </a:outerShdw>
                </a:effectLst>
              </a:rPr>
              <a:t> Vector</a:t>
            </a:r>
            <a:r>
              <a:rPr lang="es-AR" dirty="0"/>
              <a:t> es la primera dirección (0000h) a la que se dirige el PIC al encenderlo o al resetearlo y donde debe estar siempre la primera instrucción.</a:t>
            </a:r>
            <a:br>
              <a:rPr lang="es-AR" dirty="0"/>
            </a:br>
            <a:r>
              <a:rPr lang="es-AR" b="1" dirty="0">
                <a:solidFill>
                  <a:srgbClr val="FF0000"/>
                </a:solidFill>
                <a:effectLst>
                  <a:outerShdw blurRad="38100" dist="38100" dir="2700000" algn="tl">
                    <a:srgbClr val="000000">
                      <a:alpha val="43137"/>
                    </a:srgbClr>
                  </a:outerShdw>
                </a:effectLst>
              </a:rPr>
              <a:t>Vector de Interrupción</a:t>
            </a:r>
            <a:r>
              <a:rPr lang="es-AR" dirty="0"/>
              <a:t> es la dirección (0004h) a la que se dirige el PIC cuando se produce una interrupción, esto es, un evento que permite sacar al PIC de la ejecución normal del programa para ejecutar una subrutina de atención a la interrupción.</a:t>
            </a:r>
            <a:br>
              <a:rPr lang="es-AR" dirty="0"/>
            </a:br>
            <a:r>
              <a:rPr lang="es-AR" b="1" dirty="0">
                <a:solidFill>
                  <a:srgbClr val="FF0000"/>
                </a:solidFill>
                <a:effectLst>
                  <a:outerShdw blurRad="38100" dist="38100" dir="2700000" algn="tl">
                    <a:srgbClr val="000000">
                      <a:alpha val="43137"/>
                    </a:srgbClr>
                  </a:outerShdw>
                </a:effectLst>
              </a:rPr>
              <a:t>PC (Contador de Programa)</a:t>
            </a:r>
            <a:r>
              <a:rPr lang="es-AR" dirty="0"/>
              <a:t> es un registro de 13 bits que apunta a la dirección de la memoria de programa que contiene la instrucción a ejecutar.</a:t>
            </a:r>
            <a:br>
              <a:rPr lang="es-AR" dirty="0"/>
            </a:br>
            <a:r>
              <a:rPr lang="es-AR" b="1" dirty="0">
                <a:solidFill>
                  <a:srgbClr val="FF0000"/>
                </a:solidFill>
                <a:effectLst>
                  <a:outerShdw blurRad="38100" dist="38100" dir="2700000" algn="tl">
                    <a:srgbClr val="000000">
                      <a:alpha val="43137"/>
                    </a:srgbClr>
                  </a:outerShdw>
                </a:effectLst>
              </a:rPr>
              <a:t>Niveles de la pila de 1 a 8</a:t>
            </a:r>
            <a:r>
              <a:rPr lang="es-AR" dirty="0"/>
              <a:t> son los niveles de la pila, que se utiliza cuando se ejecutan subrutinas.</a:t>
            </a:r>
            <a:endParaRPr lang="es-ES" dirty="0"/>
          </a:p>
          <a:p>
            <a:endParaRPr lang="es-ES" dirty="0"/>
          </a:p>
        </p:txBody>
      </p:sp>
    </p:spTree>
    <p:extLst>
      <p:ext uri="{BB962C8B-B14F-4D97-AF65-F5344CB8AC3E}">
        <p14:creationId xmlns:p14="http://schemas.microsoft.com/office/powerpoint/2010/main" val="579376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5372100" y="2184400"/>
            <a:ext cx="2425700" cy="381000"/>
          </a:xfrm>
          <a:prstGeom prst="rect">
            <a:avLst/>
          </a:prstGeom>
          <a:noFill/>
        </p:spPr>
        <p:txBody>
          <a:bodyPr wrap="none" lIns="0" tIns="0" rIns="0" rtlCol="0">
            <a:spAutoFit/>
          </a:bodyPr>
          <a:lstStyle/>
          <a:p>
            <a:pPr>
              <a:lnSpc>
                <a:spcPts val="3000"/>
              </a:lnSpc>
              <a:tabLst/>
            </a:pPr>
            <a:r>
              <a:rPr lang="en-US" altLang="zh-CN" sz="2202" b="1" dirty="0">
                <a:solidFill>
                  <a:srgbClr val="000000"/>
                </a:solidFill>
                <a:latin typeface="Times New Roman" pitchFamily="18" charset="0"/>
                <a:cs typeface="Times New Roman" pitchFamily="18" charset="0"/>
              </a:rPr>
              <a:t>Instruction</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Cycles</a:t>
            </a:r>
          </a:p>
        </p:txBody>
      </p:sp>
      <p:sp>
        <p:nvSpPr>
          <p:cNvPr id="3" name="TextBox 1"/>
          <p:cNvSpPr txBox="1"/>
          <p:nvPr/>
        </p:nvSpPr>
        <p:spPr>
          <a:xfrm>
            <a:off x="965200" y="350837"/>
            <a:ext cx="8966199"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a:t>Pipelining de Instrucciones</a:t>
            </a:r>
          </a:p>
        </p:txBody>
      </p:sp>
      <p:sp>
        <p:nvSpPr>
          <p:cNvPr id="5" name="TextBox 1"/>
          <p:cNvSpPr txBox="1"/>
          <p:nvPr/>
        </p:nvSpPr>
        <p:spPr>
          <a:xfrm>
            <a:off x="1549400" y="1646237"/>
            <a:ext cx="7785100" cy="622300"/>
          </a:xfrm>
          <a:prstGeom prst="rect">
            <a:avLst/>
          </a:prstGeom>
          <a:noFill/>
        </p:spPr>
        <p:txBody>
          <a:bodyPr wrap="none" lIns="0" tIns="0" rIns="0" rtlCol="0">
            <a:spAutoFit/>
          </a:bodyPr>
          <a:lstStyle/>
          <a:p>
            <a:pPr>
              <a:lnSpc>
                <a:spcPts val="2700"/>
              </a:lnSpc>
              <a:tabLst/>
            </a:pPr>
            <a:r>
              <a:rPr lang="en-US" altLang="zh-CN" sz="1997" b="1" dirty="0">
                <a:solidFill>
                  <a:srgbClr val="000000"/>
                </a:solidFill>
                <a:latin typeface="Times New Roman" pitchFamily="18" charset="0"/>
                <a:cs typeface="Times New Roman" pitchFamily="18" charset="0"/>
              </a:rPr>
              <a:t>La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búsqueda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instrucciones</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se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superpone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con</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la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ejecución</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a:t>
            </a:r>
          </a:p>
          <a:p>
            <a:pPr>
              <a:lnSpc>
                <a:spcPts val="2100"/>
              </a:lnSpc>
              <a:tabLst/>
            </a:pPr>
            <a:r>
              <a:rPr lang="en-US" altLang="zh-CN" sz="1997" b="1" dirty="0">
                <a:solidFill>
                  <a:srgbClr val="000000"/>
                </a:solidFill>
                <a:latin typeface="Times New Roman" pitchFamily="18" charset="0"/>
                <a:cs typeface="Times New Roman" pitchFamily="18" charset="0"/>
              </a:rPr>
              <a:t>instrucciones</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previamente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buscadas</a:t>
            </a:r>
          </a:p>
        </p:txBody>
      </p:sp>
      <p:sp>
        <p:nvSpPr>
          <p:cNvPr id="6" name="TextBox 1"/>
          <p:cNvSpPr txBox="1"/>
          <p:nvPr/>
        </p:nvSpPr>
        <p:spPr>
          <a:xfrm>
            <a:off x="1104900" y="3429000"/>
            <a:ext cx="25273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MAIN</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0x05</a:t>
            </a:r>
          </a:p>
        </p:txBody>
      </p:sp>
      <p:sp>
        <p:nvSpPr>
          <p:cNvPr id="7" name="TextBox 1"/>
          <p:cNvSpPr txBox="1"/>
          <p:nvPr/>
        </p:nvSpPr>
        <p:spPr>
          <a:xfrm>
            <a:off x="1346200" y="3009900"/>
            <a:ext cx="2374900" cy="381000"/>
          </a:xfrm>
          <a:prstGeom prst="rect">
            <a:avLst/>
          </a:prstGeom>
          <a:noFill/>
        </p:spPr>
        <p:txBody>
          <a:bodyPr wrap="none" lIns="0" tIns="0" rIns="0" rtlCol="0">
            <a:spAutoFit/>
          </a:bodyPr>
          <a:lstStyle/>
          <a:p>
            <a:pPr>
              <a:lnSpc>
                <a:spcPts val="3000"/>
              </a:lnSpc>
              <a:tabLst/>
            </a:pPr>
            <a:r>
              <a:rPr lang="en-US" altLang="zh-CN" sz="2202" b="1" dirty="0">
                <a:solidFill>
                  <a:srgbClr val="FFFFFF"/>
                </a:solidFill>
                <a:latin typeface="Times New Roman" pitchFamily="18" charset="0"/>
                <a:cs typeface="Times New Roman" pitchFamily="18" charset="0"/>
              </a:rPr>
              <a:t>Example</a:t>
            </a:r>
            <a:r>
              <a:rPr lang="en-US" altLang="zh-CN" sz="2202" dirty="0">
                <a:latin typeface="Times New Roman" pitchFamily="18" charset="0"/>
                <a:cs typeface="Times New Roman" pitchFamily="18" charset="0"/>
              </a:rPr>
              <a:t> </a:t>
            </a:r>
            <a:r>
              <a:rPr lang="en-US" altLang="zh-CN" sz="2202" b="1" dirty="0">
                <a:solidFill>
                  <a:srgbClr val="FFFFFF"/>
                </a:solidFill>
                <a:latin typeface="Times New Roman" pitchFamily="18" charset="0"/>
                <a:cs typeface="Times New Roman" pitchFamily="18" charset="0"/>
              </a:rPr>
              <a:t>Program</a:t>
            </a:r>
          </a:p>
        </p:txBody>
      </p:sp>
      <p:sp>
        <p:nvSpPr>
          <p:cNvPr id="8" name="TextBox 1"/>
          <p:cNvSpPr txBox="1"/>
          <p:nvPr/>
        </p:nvSpPr>
        <p:spPr>
          <a:xfrm>
            <a:off x="4394200" y="34163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9" name="TextBox 1"/>
          <p:cNvSpPr txBox="1"/>
          <p:nvPr/>
        </p:nvSpPr>
        <p:spPr>
          <a:xfrm>
            <a:off x="45085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T0</a:t>
            </a:r>
          </a:p>
        </p:txBody>
      </p:sp>
      <p:sp>
        <p:nvSpPr>
          <p:cNvPr id="10" name="TextBox 1"/>
          <p:cNvSpPr txBox="1"/>
          <p:nvPr/>
        </p:nvSpPr>
        <p:spPr>
          <a:xfrm>
            <a:off x="51308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T1</a:t>
            </a:r>
          </a:p>
        </p:txBody>
      </p:sp>
      <p:sp>
        <p:nvSpPr>
          <p:cNvPr id="11" name="TextBox 1"/>
          <p:cNvSpPr txBox="1"/>
          <p:nvPr/>
        </p:nvSpPr>
        <p:spPr>
          <a:xfrm>
            <a:off x="57531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T2</a:t>
            </a:r>
          </a:p>
        </p:txBody>
      </p:sp>
      <p:sp>
        <p:nvSpPr>
          <p:cNvPr id="12" name="TextBox 1"/>
          <p:cNvSpPr txBox="1"/>
          <p:nvPr/>
        </p:nvSpPr>
        <p:spPr>
          <a:xfrm>
            <a:off x="63754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T3</a:t>
            </a:r>
          </a:p>
        </p:txBody>
      </p:sp>
      <p:sp>
        <p:nvSpPr>
          <p:cNvPr id="13" name="TextBox 1"/>
          <p:cNvSpPr txBox="1"/>
          <p:nvPr/>
        </p:nvSpPr>
        <p:spPr>
          <a:xfrm>
            <a:off x="69977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T4</a:t>
            </a:r>
          </a:p>
        </p:txBody>
      </p:sp>
      <p:sp>
        <p:nvSpPr>
          <p:cNvPr id="14" name="TextBox 1"/>
          <p:cNvSpPr txBox="1"/>
          <p:nvPr/>
        </p:nvSpPr>
        <p:spPr>
          <a:xfrm>
            <a:off x="76327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T5</a:t>
            </a:r>
          </a:p>
        </p:txBody>
      </p:sp>
      <p:sp>
        <p:nvSpPr>
          <p:cNvPr id="15" name="TextBox 1"/>
          <p:cNvSpPr txBox="1"/>
          <p:nvPr/>
        </p:nvSpPr>
        <p:spPr>
          <a:xfrm>
            <a:off x="82550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T6</a:t>
            </a:r>
          </a:p>
        </p:txBody>
      </p:sp>
      <p:sp>
        <p:nvSpPr>
          <p:cNvPr id="16" name="TextBox 1"/>
          <p:cNvSpPr txBox="1"/>
          <p:nvPr/>
        </p:nvSpPr>
        <p:spPr>
          <a:xfrm>
            <a:off x="88773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T7</a:t>
            </a:r>
          </a:p>
        </p:txBody>
      </p:sp>
      <p:sp>
        <p:nvSpPr>
          <p:cNvPr id="17" name="TextBox 1"/>
          <p:cNvSpPr txBox="1"/>
          <p:nvPr/>
        </p:nvSpPr>
        <p:spPr>
          <a:xfrm>
            <a:off x="6248400" y="3416300"/>
            <a:ext cx="3162300" cy="190500"/>
          </a:xfrm>
          <a:prstGeom prst="rect">
            <a:avLst/>
          </a:prstGeom>
          <a:noFill/>
        </p:spPr>
        <p:txBody>
          <a:bodyPr wrap="none" lIns="0" tIns="0" rIns="0" rtlCol="0">
            <a:spAutoFit/>
          </a:bodyPr>
          <a:lstStyle/>
          <a:p>
            <a:pPr>
              <a:lnSpc>
                <a:spcPts val="1500"/>
              </a:lnSpc>
              <a:tabLst/>
            </a:pPr>
            <a:r>
              <a:rPr lang="en-US" altLang="zh-CN" sz="1097" b="1" dirty="0">
                <a:solidFill>
                  <a:srgbClr val="000065"/>
                </a:solidFill>
                <a:latin typeface="Times New Roman" pitchFamily="18" charset="0"/>
                <a:cs typeface="Times New Roman" pitchFamily="18" charset="0"/>
              </a:rPr>
              <a:t>Tiempo</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de</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ejecución</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de</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una</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instrucción</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normal</a:t>
            </a:r>
          </a:p>
        </p:txBody>
      </p:sp>
      <p:sp>
        <p:nvSpPr>
          <p:cNvPr id="18" name="TextBox 1"/>
          <p:cNvSpPr txBox="1"/>
          <p:nvPr/>
        </p:nvSpPr>
        <p:spPr>
          <a:xfrm>
            <a:off x="2171700" y="3784600"/>
            <a:ext cx="14605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movwf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call</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addwf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REG2</a:t>
            </a:r>
          </a:p>
        </p:txBody>
      </p:sp>
      <p:sp>
        <p:nvSpPr>
          <p:cNvPr id="19" name="TextBox 1"/>
          <p:cNvSpPr txBox="1"/>
          <p:nvPr/>
        </p:nvSpPr>
        <p:spPr>
          <a:xfrm>
            <a:off x="1104900" y="3784600"/>
            <a:ext cx="1270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2</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3</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4</a:t>
            </a:r>
          </a:p>
        </p:txBody>
      </p:sp>
      <p:sp>
        <p:nvSpPr>
          <p:cNvPr id="20" name="TextBox 1"/>
          <p:cNvSpPr txBox="1"/>
          <p:nvPr/>
        </p:nvSpPr>
        <p:spPr>
          <a:xfrm>
            <a:off x="5016500" y="3771900"/>
            <a:ext cx="2336800" cy="863600"/>
          </a:xfrm>
          <a:prstGeom prst="rect">
            <a:avLst/>
          </a:prstGeom>
          <a:noFill/>
        </p:spPr>
        <p:txBody>
          <a:bodyPr wrap="none" lIns="0" tIns="0" rIns="0" rtlCol="0">
            <a:spAutoFit/>
          </a:bodyPr>
          <a:lstStyle/>
          <a:p>
            <a:pPr>
              <a:lnSpc>
                <a:spcPts val="1600"/>
              </a:lnSpc>
              <a:tabLst>
                <a:tab pos="622300" algn="l"/>
                <a:tab pos="1244600" algn="l"/>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a:p>
            <a:pPr>
              <a:lnSpc>
                <a:spcPts val="1000"/>
              </a:lnSpc>
            </a:pPr>
            <a:endParaRPr lang="en-US" altLang="zh-CN" dirty="0"/>
          </a:p>
          <a:p>
            <a:pPr>
              <a:lnSpc>
                <a:spcPts val="1600"/>
              </a:lnSpc>
              <a:tabLst>
                <a:tab pos="622300" algn="l"/>
                <a:tab pos="1244600" algn="l"/>
              </a:tabLst>
            </a:pPr>
            <a:r>
              <a:rPr lang="en-US" altLang="zh-CN" dirty="0"/>
              <a:t>	</a:t>
            </a: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a:p>
            <a:pPr>
              <a:lnSpc>
                <a:spcPts val="1000"/>
              </a:lnSpc>
            </a:pPr>
            <a:endParaRPr lang="en-US" altLang="zh-CN" dirty="0"/>
          </a:p>
          <a:p>
            <a:pPr>
              <a:lnSpc>
                <a:spcPts val="1600"/>
              </a:lnSpc>
              <a:tabLst>
                <a:tab pos="622300" algn="l"/>
                <a:tab pos="1244600" algn="l"/>
              </a:tabLst>
            </a:pPr>
            <a:r>
              <a:rPr lang="en-US" altLang="zh-CN" dirty="0"/>
              <a:t>		</a:t>
            </a: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CC0000"/>
                </a:solidFill>
                <a:latin typeface="Arial Narrow" pitchFamily="18" charset="0"/>
                <a:cs typeface="Arial Narrow" pitchFamily="18" charset="0"/>
              </a:rPr>
              <a:t>Ejecuta</a:t>
            </a:r>
          </a:p>
        </p:txBody>
      </p:sp>
      <p:sp>
        <p:nvSpPr>
          <p:cNvPr id="21" name="TextBox 1"/>
          <p:cNvSpPr txBox="1"/>
          <p:nvPr/>
        </p:nvSpPr>
        <p:spPr>
          <a:xfrm>
            <a:off x="7505700" y="3771900"/>
            <a:ext cx="1663700" cy="876300"/>
          </a:xfrm>
          <a:prstGeom prst="rect">
            <a:avLst/>
          </a:prstGeom>
          <a:noFill/>
        </p:spPr>
        <p:txBody>
          <a:bodyPr wrap="none" lIns="0" tIns="0" rIns="0" rtlCol="0">
            <a:spAutoFit/>
          </a:bodyPr>
          <a:lstStyle/>
          <a:p>
            <a:pPr>
              <a:lnSpc>
                <a:spcPts val="1500"/>
              </a:lnSpc>
              <a:tabLst>
                <a:tab pos="1282700" algn="l"/>
              </a:tabLst>
            </a:pPr>
            <a:r>
              <a:rPr lang="en-US" altLang="zh-CN" sz="1097" b="1" dirty="0">
                <a:solidFill>
                  <a:srgbClr val="000065"/>
                </a:solidFill>
                <a:latin typeface="Times New Roman" pitchFamily="18" charset="0"/>
                <a:cs typeface="Times New Roman" pitchFamily="18" charset="0"/>
              </a:rPr>
              <a:t>Tiempo</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para</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ejecutar</a:t>
            </a:r>
          </a:p>
          <a:p>
            <a:pPr>
              <a:lnSpc>
                <a:spcPts val="1300"/>
              </a:lnSpc>
              <a:tabLst>
                <a:tab pos="1282700" algn="l"/>
              </a:tabLst>
            </a:pPr>
            <a:r>
              <a:rPr lang="en-US" altLang="zh-CN" sz="1097" b="1" dirty="0">
                <a:solidFill>
                  <a:srgbClr val="000065"/>
                </a:solidFill>
                <a:latin typeface="Times New Roman" pitchFamily="18" charset="0"/>
                <a:cs typeface="Times New Roman" pitchFamily="18" charset="0"/>
              </a:rPr>
              <a:t>la</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instrucción</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call</a:t>
            </a:r>
          </a:p>
          <a:p>
            <a:pPr>
              <a:lnSpc>
                <a:spcPts val="1300"/>
              </a:lnSpc>
              <a:tabLst>
                <a:tab pos="1282700" algn="l"/>
              </a:tabLst>
            </a:pPr>
            <a:r>
              <a:rPr lang="en-US" altLang="zh-CN" sz="1097" b="1" dirty="0">
                <a:solidFill>
                  <a:srgbClr val="000065"/>
                </a:solidFill>
                <a:latin typeface="Times New Roman" pitchFamily="18" charset="0"/>
                <a:cs typeface="Times New Roman" pitchFamily="18" charset="0"/>
              </a:rPr>
              <a:t>incluye</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el</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nivelado</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del</a:t>
            </a:r>
          </a:p>
          <a:p>
            <a:pPr>
              <a:lnSpc>
                <a:spcPts val="1300"/>
              </a:lnSpc>
              <a:tabLst>
                <a:tab pos="1282700" algn="l"/>
              </a:tabLst>
            </a:pPr>
            <a:r>
              <a:rPr lang="en-US" altLang="zh-CN" sz="1097" b="1" dirty="0">
                <a:solidFill>
                  <a:srgbClr val="000065"/>
                </a:solidFill>
                <a:latin typeface="Times New Roman" pitchFamily="18" charset="0"/>
                <a:cs typeface="Times New Roman" pitchFamily="18" charset="0"/>
              </a:rPr>
              <a:t>pipeline</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(Flush)</a:t>
            </a:r>
          </a:p>
          <a:p>
            <a:pPr>
              <a:lnSpc>
                <a:spcPts val="1400"/>
              </a:lnSpc>
              <a:tabLst>
                <a:tab pos="1282700" algn="l"/>
              </a:tabLst>
            </a:pPr>
            <a:r>
              <a:rPr lang="en-US" altLang="zh-CN" dirty="0"/>
              <a:t>	</a:t>
            </a:r>
            <a:r>
              <a:rPr lang="en-US" altLang="zh-CN" sz="1397" b="1" dirty="0">
                <a:solidFill>
                  <a:srgbClr val="000000"/>
                </a:solidFill>
                <a:latin typeface="Arial Narrow" pitchFamily="18" charset="0"/>
                <a:cs typeface="Arial Narrow" pitchFamily="18" charset="0"/>
              </a:rPr>
              <a:t>Fetch</a:t>
            </a:r>
          </a:p>
        </p:txBody>
      </p:sp>
      <p:sp>
        <p:nvSpPr>
          <p:cNvPr id="22" name="TextBox 1"/>
          <p:cNvSpPr txBox="1"/>
          <p:nvPr/>
        </p:nvSpPr>
        <p:spPr>
          <a:xfrm>
            <a:off x="965200" y="53086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PORTB,w</a:t>
            </a:r>
          </a:p>
        </p:txBody>
      </p:sp>
      <p:sp>
        <p:nvSpPr>
          <p:cNvPr id="23" name="TextBox 1"/>
          <p:cNvSpPr txBox="1"/>
          <p:nvPr/>
        </p:nvSpPr>
        <p:spPr>
          <a:xfrm>
            <a:off x="6883400" y="52959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24" name="TextBox 1"/>
          <p:cNvSpPr txBox="1"/>
          <p:nvPr/>
        </p:nvSpPr>
        <p:spPr>
          <a:xfrm>
            <a:off x="2171700" y="56515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25" name="TextBox 1"/>
          <p:cNvSpPr txBox="1"/>
          <p:nvPr/>
        </p:nvSpPr>
        <p:spPr>
          <a:xfrm>
            <a:off x="965200" y="56515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52</a:t>
            </a:r>
          </a:p>
        </p:txBody>
      </p:sp>
      <p:sp>
        <p:nvSpPr>
          <p:cNvPr id="26" name="TextBox 1"/>
          <p:cNvSpPr txBox="1"/>
          <p:nvPr/>
        </p:nvSpPr>
        <p:spPr>
          <a:xfrm>
            <a:off x="7518400" y="56261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27" name="TextBox 1"/>
          <p:cNvSpPr txBox="1"/>
          <p:nvPr/>
        </p:nvSpPr>
        <p:spPr>
          <a:xfrm>
            <a:off x="8140700" y="5969000"/>
            <a:ext cx="4318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p>
        </p:txBody>
      </p:sp>
      <p:sp>
        <p:nvSpPr>
          <p:cNvPr id="28" name="TextBox 1"/>
          <p:cNvSpPr txBox="1"/>
          <p:nvPr/>
        </p:nvSpPr>
        <p:spPr>
          <a:xfrm>
            <a:off x="8788400" y="5969000"/>
            <a:ext cx="381000" cy="203200"/>
          </a:xfrm>
          <a:prstGeom prst="rect">
            <a:avLst/>
          </a:prstGeom>
          <a:noFill/>
        </p:spPr>
        <p:txBody>
          <a:bodyPr wrap="none" lIns="0" tIns="0" rIns="0" rtlCol="0">
            <a:spAutoFit/>
          </a:bodyPr>
          <a:lstStyle/>
          <a:p>
            <a:pPr>
              <a:lnSpc>
                <a:spcPts val="1600"/>
              </a:lnSpc>
              <a:tabLst/>
            </a:pPr>
            <a:r>
              <a:rPr lang="en-US" altLang="zh-CN" sz="1397" b="1" dirty="0">
                <a:solidFill>
                  <a:srgbClr val="CC0000"/>
                </a:solidFill>
                <a:latin typeface="Arial Narrow" pitchFamily="18" charset="0"/>
                <a:cs typeface="Arial Narrow" pitchFamily="18" charset="0"/>
              </a:rPr>
              <a:t>Flush</a:t>
            </a:r>
          </a:p>
        </p:txBody>
      </p:sp>
      <p:sp>
        <p:nvSpPr>
          <p:cNvPr id="29" name="TextBox 1"/>
          <p:cNvSpPr txBox="1"/>
          <p:nvPr/>
        </p:nvSpPr>
        <p:spPr>
          <a:xfrm>
            <a:off x="965200" y="5994400"/>
            <a:ext cx="3073400" cy="508000"/>
          </a:xfrm>
          <a:prstGeom prst="rect">
            <a:avLst/>
          </a:prstGeom>
          <a:noFill/>
        </p:spPr>
        <p:txBody>
          <a:bodyPr wrap="none" lIns="0" tIns="0" rIns="0" rtlCol="0">
            <a:spAutoFit/>
          </a:bodyPr>
          <a:lstStyle/>
          <a:p>
            <a:pPr>
              <a:lnSpc>
                <a:spcPts val="1400"/>
              </a:lnSpc>
              <a:tabLst>
                <a:tab pos="1206500" algn="l"/>
              </a:tabLst>
            </a:pPr>
            <a:r>
              <a:rPr lang="en-US" altLang="zh-CN" sz="1800" b="1" dirty="0">
                <a:solidFill>
                  <a:srgbClr val="000000"/>
                </a:solidFill>
                <a:latin typeface="Courier New" pitchFamily="18" charset="0"/>
                <a:cs typeface="Courier New" pitchFamily="18" charset="0"/>
              </a:rPr>
              <a:t>53</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SUB2</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PORTC,w</a:t>
            </a:r>
          </a:p>
          <a:p>
            <a:pPr>
              <a:lnSpc>
                <a:spcPts val="1000"/>
              </a:lnSpc>
            </a:pPr>
            <a:endParaRPr lang="en-US" altLang="zh-CN" dirty="0"/>
          </a:p>
          <a:p>
            <a:pPr>
              <a:lnSpc>
                <a:spcPts val="1600"/>
              </a:lnSpc>
              <a:tabLst>
                <a:tab pos="1206500" algn="l"/>
              </a:tabLst>
            </a:pPr>
            <a:r>
              <a:rPr lang="en-US" altLang="zh-CN" sz="1800" b="1" dirty="0">
                <a:solidFill>
                  <a:srgbClr val="000000"/>
                </a:solidFill>
                <a:latin typeface="Courier New" pitchFamily="18" charset="0"/>
                <a:cs typeface="Courier New" pitchFamily="18" charset="0"/>
              </a:rPr>
              <a:t>54</a:t>
            </a:r>
          </a:p>
          <a:p>
            <a:pPr>
              <a:lnSpc>
                <a:spcPts val="0"/>
              </a:lnSpc>
              <a:tabLst>
                <a:tab pos="1206500" algn="l"/>
              </a:tabLst>
            </a:pPr>
            <a:r>
              <a:rPr lang="en-US" altLang="zh-CN" dirty="0"/>
              <a:t>	</a:t>
            </a:r>
            <a:r>
              <a:rPr lang="en-US" altLang="zh-CN" sz="1800" b="1" dirty="0">
                <a:solidFill>
                  <a:srgbClr val="000000"/>
                </a:solidFill>
                <a:latin typeface="Courier New" pitchFamily="18" charset="0"/>
                <a:cs typeface="Courier New" pitchFamily="18" charset="0"/>
              </a:rPr>
              <a:t>return</a:t>
            </a:r>
          </a:p>
        </p:txBody>
      </p:sp>
      <p:sp>
        <p:nvSpPr>
          <p:cNvPr id="4" name="3 CuadroTexto"/>
          <p:cNvSpPr txBox="1"/>
          <p:nvPr/>
        </p:nvSpPr>
        <p:spPr>
          <a:xfrm>
            <a:off x="546100" y="2560637"/>
            <a:ext cx="3536737" cy="369332"/>
          </a:xfrm>
          <a:prstGeom prst="rect">
            <a:avLst/>
          </a:prstGeom>
          <a:solidFill>
            <a:srgbClr val="FFFF00">
              <a:alpha val="37000"/>
            </a:srgbClr>
          </a:solidFill>
          <a:ln w="3175">
            <a:solidFill>
              <a:schemeClr val="tx1"/>
            </a:solidFill>
          </a:ln>
        </p:spPr>
        <p:txBody>
          <a:bodyPr wrap="none" rtlCol="0">
            <a:spAutoFit/>
          </a:bodyPr>
          <a:lstStyle/>
          <a:p>
            <a:r>
              <a:rPr lang="es-ES" dirty="0"/>
              <a:t>4 ciclo de reloj = 1 ciclo de Maquina</a:t>
            </a:r>
            <a:endParaRPr lang="es-A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413000" y="1219200"/>
            <a:ext cx="5753100" cy="317500"/>
          </a:xfrm>
          <a:prstGeom prst="rect">
            <a:avLst/>
          </a:prstGeom>
          <a:noFill/>
        </p:spPr>
        <p:txBody>
          <a:bodyPr wrap="none" lIns="0" tIns="0" rIns="0" rtlCol="0">
            <a:spAutoFit/>
          </a:bodyPr>
          <a:lstStyle/>
          <a:p>
            <a:pPr>
              <a:lnSpc>
                <a:spcPts val="2500"/>
              </a:lnSpc>
              <a:tabLst/>
            </a:pPr>
            <a:r>
              <a:rPr lang="en-US" altLang="zh-CN" sz="1602" b="1" dirty="0">
                <a:solidFill>
                  <a:srgbClr val="000000"/>
                </a:solidFill>
                <a:latin typeface="Times New Roman" pitchFamily="18" charset="0"/>
                <a:cs typeface="Times New Roman" pitchFamily="18" charset="0"/>
              </a:rPr>
              <a:t>Búsca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Instruccion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Ejecuta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Instrucción</a:t>
            </a:r>
          </a:p>
        </p:txBody>
      </p:sp>
      <p:sp>
        <p:nvSpPr>
          <p:cNvPr id="3" name="TextBox 1"/>
          <p:cNvSpPr txBox="1"/>
          <p:nvPr/>
        </p:nvSpPr>
        <p:spPr>
          <a:xfrm>
            <a:off x="5168900" y="1714500"/>
            <a:ext cx="2819400" cy="889000"/>
          </a:xfrm>
          <a:prstGeom prst="rect">
            <a:avLst/>
          </a:prstGeom>
          <a:noFill/>
        </p:spPr>
        <p:txBody>
          <a:bodyPr wrap="none" lIns="0" tIns="0" rIns="0" rtlCol="0">
            <a:spAutoFit/>
          </a:bodyPr>
          <a:lstStyle/>
          <a:p>
            <a:pPr>
              <a:lnSpc>
                <a:spcPts val="1900"/>
              </a:lnSpc>
              <a:tabLst>
                <a:tab pos="1981200" algn="l"/>
              </a:tabLst>
            </a:pPr>
            <a:r>
              <a:rPr lang="en-US" altLang="zh-CN" dirty="0"/>
              <a:t>	</a:t>
            </a:r>
            <a:r>
              <a:rPr lang="en-US" altLang="zh-CN" sz="2502" b="1" dirty="0">
                <a:solidFill>
                  <a:srgbClr val="FFFFFF"/>
                </a:solidFill>
                <a:latin typeface="Courier New" pitchFamily="18" charset="0"/>
                <a:cs typeface="Courier New" pitchFamily="18" charset="0"/>
              </a:rPr>
              <a:t>-</a:t>
            </a:r>
          </a:p>
          <a:p>
            <a:pPr>
              <a:lnSpc>
                <a:spcPts val="1000"/>
              </a:lnSpc>
            </a:pPr>
            <a:endParaRPr lang="en-US" altLang="zh-CN" dirty="0"/>
          </a:p>
          <a:p>
            <a:pPr>
              <a:lnSpc>
                <a:spcPts val="1000"/>
              </a:lnSpc>
            </a:pPr>
            <a:endParaRPr lang="en-US" altLang="zh-CN" dirty="0"/>
          </a:p>
          <a:p>
            <a:pPr>
              <a:lnSpc>
                <a:spcPts val="3100"/>
              </a:lnSpc>
              <a:tabLst>
                <a:tab pos="1981200" algn="l"/>
              </a:tabLst>
            </a:pPr>
            <a:r>
              <a:rPr lang="en-US" altLang="zh-CN" sz="2202" b="1" dirty="0">
                <a:solidFill>
                  <a:srgbClr val="000000"/>
                </a:solidFill>
                <a:latin typeface="Times New Roman" pitchFamily="18" charset="0"/>
                <a:cs typeface="Times New Roman" pitchFamily="18" charset="0"/>
              </a:rPr>
              <a:t>Ciclos</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de</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Instrucción</a:t>
            </a:r>
          </a:p>
        </p:txBody>
      </p:sp>
      <p:sp>
        <p:nvSpPr>
          <p:cNvPr id="4" name="TextBox 1"/>
          <p:cNvSpPr txBox="1"/>
          <p:nvPr/>
        </p:nvSpPr>
        <p:spPr>
          <a:xfrm>
            <a:off x="1104900" y="1739900"/>
            <a:ext cx="3136900" cy="1917700"/>
          </a:xfrm>
          <a:prstGeom prst="rect">
            <a:avLst/>
          </a:prstGeom>
          <a:noFill/>
        </p:spPr>
        <p:txBody>
          <a:bodyPr wrap="none" lIns="0" tIns="0" rIns="0" rtlCol="0">
            <a:spAutoFit/>
          </a:bodyPr>
          <a:lstStyle/>
          <a:p>
            <a:pPr>
              <a:lnSpc>
                <a:spcPts val="1900"/>
              </a:lnSpc>
              <a:tabLst>
                <a:tab pos="190500" algn="l"/>
                <a:tab pos="1244600" algn="l"/>
              </a:tabLst>
            </a:pPr>
            <a:r>
              <a:rPr lang="en-US" altLang="zh-CN" dirty="0"/>
              <a:t>		</a:t>
            </a:r>
            <a:r>
              <a:rPr lang="en-US" altLang="zh-CN" sz="2502" b="1" dirty="0">
                <a:solidFill>
                  <a:srgbClr val="FF7B80"/>
                </a:solidFill>
                <a:latin typeface="Courier New" pitchFamily="18" charset="0"/>
                <a:cs typeface="Courier New" pitchFamily="18" charset="0"/>
              </a:rPr>
              <a:t>movlw</a:t>
            </a:r>
            <a:r>
              <a:rPr lang="en-US" altLang="zh-CN" sz="2502" dirty="0">
                <a:latin typeface="Times New Roman" pitchFamily="18" charset="0"/>
                <a:cs typeface="Times New Roman" pitchFamily="18" charset="0"/>
              </a:rPr>
              <a:t>  </a:t>
            </a:r>
            <a:r>
              <a:rPr lang="en-US" altLang="zh-CN" sz="2502" b="1" dirty="0">
                <a:solidFill>
                  <a:srgbClr val="FF7B80"/>
                </a:solidFill>
                <a:latin typeface="Courier New" pitchFamily="18" charset="0"/>
                <a:cs typeface="Courier New" pitchFamily="18" charset="0"/>
              </a:rPr>
              <a:t>0x05</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190500" algn="l"/>
                <a:tab pos="1244600" algn="l"/>
              </a:tabLst>
            </a:pPr>
            <a:r>
              <a:rPr lang="en-US" altLang="zh-CN" dirty="0"/>
              <a:t>	</a:t>
            </a:r>
            <a:r>
              <a:rPr lang="en-US" altLang="zh-CN" sz="2202" b="1" dirty="0">
                <a:solidFill>
                  <a:srgbClr val="000000"/>
                </a:solidFill>
                <a:latin typeface="Times New Roman" pitchFamily="18" charset="0"/>
                <a:cs typeface="Times New Roman" pitchFamily="18" charset="0"/>
              </a:rPr>
              <a:t>Programa</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Ejemplo</a:t>
            </a:r>
          </a:p>
          <a:p>
            <a:pPr>
              <a:lnSpc>
                <a:spcPts val="1700"/>
              </a:lnSpc>
              <a:tabLst>
                <a:tab pos="190500" algn="l"/>
                <a:tab pos="1244600" algn="l"/>
              </a:tabLst>
            </a:pPr>
            <a:r>
              <a:rPr lang="en-US" altLang="zh-CN" sz="1800" b="1" dirty="0">
                <a:solidFill>
                  <a:srgbClr val="000000"/>
                </a:solidFill>
                <a:latin typeface="Courier New" pitchFamily="18" charset="0"/>
                <a:cs typeface="Courier New" pitchFamily="18" charset="0"/>
              </a:rPr>
              <a:t>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MAIN</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0x05</a:t>
            </a:r>
          </a:p>
        </p:txBody>
      </p:sp>
      <p:sp>
        <p:nvSpPr>
          <p:cNvPr id="5" name="TextBox 1"/>
          <p:cNvSpPr txBox="1"/>
          <p:nvPr/>
        </p:nvSpPr>
        <p:spPr>
          <a:xfrm>
            <a:off x="4394200" y="3009900"/>
            <a:ext cx="431800" cy="622300"/>
          </a:xfrm>
          <a:prstGeom prst="rect">
            <a:avLst/>
          </a:prstGeom>
          <a:noFill/>
        </p:spPr>
        <p:txBody>
          <a:bodyPr wrap="none" lIns="0" tIns="0" rIns="0" rtlCol="0">
            <a:spAutoFit/>
          </a:bodyPr>
          <a:lstStyle/>
          <a:p>
            <a:pPr>
              <a:lnSpc>
                <a:spcPts val="1900"/>
              </a:lnSpc>
              <a:tabLst>
                <a:tab pos="114300" algn="l"/>
              </a:tabLst>
            </a:pPr>
            <a:r>
              <a:rPr lang="en-US" altLang="zh-CN" dirty="0"/>
              <a:t>	</a:t>
            </a:r>
            <a:r>
              <a:rPr lang="en-US" altLang="zh-CN" sz="1397" b="1" dirty="0">
                <a:solidFill>
                  <a:srgbClr val="000000"/>
                </a:solidFill>
                <a:latin typeface="Times New Roman" pitchFamily="18" charset="0"/>
                <a:cs typeface="Times New Roman" pitchFamily="18" charset="0"/>
              </a:rPr>
              <a:t>T0</a:t>
            </a:r>
          </a:p>
          <a:p>
            <a:pPr>
              <a:lnSpc>
                <a:spcPts val="1000"/>
              </a:lnSpc>
            </a:pPr>
            <a:endParaRPr lang="en-US" altLang="zh-CN" dirty="0"/>
          </a:p>
          <a:p>
            <a:pPr>
              <a:lnSpc>
                <a:spcPts val="1900"/>
              </a:lnSpc>
              <a:tabLst>
                <a:tab pos="114300" algn="l"/>
              </a:tabLst>
            </a:pPr>
            <a:r>
              <a:rPr lang="en-US" altLang="zh-CN" sz="1397" b="1" dirty="0">
                <a:solidFill>
                  <a:srgbClr val="000000"/>
                </a:solidFill>
                <a:latin typeface="Arial Narrow" pitchFamily="18" charset="0"/>
                <a:cs typeface="Arial Narrow" pitchFamily="18" charset="0"/>
              </a:rPr>
              <a:t>Busca</a:t>
            </a:r>
          </a:p>
        </p:txBody>
      </p:sp>
      <p:sp>
        <p:nvSpPr>
          <p:cNvPr id="6" name="TextBox 1"/>
          <p:cNvSpPr txBox="1"/>
          <p:nvPr/>
        </p:nvSpPr>
        <p:spPr>
          <a:xfrm>
            <a:off x="2171700" y="3784600"/>
            <a:ext cx="14605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movwf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call</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addwf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REG2</a:t>
            </a:r>
          </a:p>
        </p:txBody>
      </p:sp>
      <p:sp>
        <p:nvSpPr>
          <p:cNvPr id="7" name="TextBox 1"/>
          <p:cNvSpPr txBox="1"/>
          <p:nvPr/>
        </p:nvSpPr>
        <p:spPr>
          <a:xfrm>
            <a:off x="1104900" y="3784600"/>
            <a:ext cx="1270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2</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3</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4</a:t>
            </a:r>
          </a:p>
        </p:txBody>
      </p:sp>
      <p:sp>
        <p:nvSpPr>
          <p:cNvPr id="8" name="TextBox 1"/>
          <p:cNvSpPr txBox="1"/>
          <p:nvPr/>
        </p:nvSpPr>
        <p:spPr>
          <a:xfrm>
            <a:off x="965200" y="53086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PORTB,w</a:t>
            </a:r>
          </a:p>
        </p:txBody>
      </p:sp>
      <p:sp>
        <p:nvSpPr>
          <p:cNvPr id="9" name="TextBox 1"/>
          <p:cNvSpPr txBox="1"/>
          <p:nvPr/>
        </p:nvSpPr>
        <p:spPr>
          <a:xfrm>
            <a:off x="2171700" y="56515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10" name="TextBox 1"/>
          <p:cNvSpPr txBox="1"/>
          <p:nvPr/>
        </p:nvSpPr>
        <p:spPr>
          <a:xfrm>
            <a:off x="965200" y="56515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52</a:t>
            </a:r>
          </a:p>
        </p:txBody>
      </p:sp>
      <p:sp>
        <p:nvSpPr>
          <p:cNvPr id="11" name="TextBox 1"/>
          <p:cNvSpPr txBox="1"/>
          <p:nvPr/>
        </p:nvSpPr>
        <p:spPr>
          <a:xfrm>
            <a:off x="965200" y="59817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53</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SUB2</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PORTC,w</a:t>
            </a:r>
          </a:p>
        </p:txBody>
      </p:sp>
      <p:sp>
        <p:nvSpPr>
          <p:cNvPr id="12" name="TextBox 1"/>
          <p:cNvSpPr txBox="1"/>
          <p:nvPr/>
        </p:nvSpPr>
        <p:spPr>
          <a:xfrm>
            <a:off x="965200" y="63246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54</a:t>
            </a:r>
          </a:p>
        </p:txBody>
      </p:sp>
      <p:sp>
        <p:nvSpPr>
          <p:cNvPr id="13" name="TextBox 1"/>
          <p:cNvSpPr txBox="1"/>
          <p:nvPr/>
        </p:nvSpPr>
        <p:spPr>
          <a:xfrm>
            <a:off x="2171700" y="63246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16" name="TextBox 1"/>
          <p:cNvSpPr txBox="1"/>
          <p:nvPr/>
        </p:nvSpPr>
        <p:spPr>
          <a:xfrm>
            <a:off x="965200" y="350837"/>
            <a:ext cx="8966199"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a:t>Pipelining de Instrucciones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349500" y="1689100"/>
            <a:ext cx="1892300" cy="241300"/>
          </a:xfrm>
          <a:prstGeom prst="rect">
            <a:avLst/>
          </a:prstGeom>
          <a:noFill/>
        </p:spPr>
        <p:txBody>
          <a:bodyPr wrap="none" lIns="0" tIns="0" rIns="0" rtlCol="0">
            <a:spAutoFit/>
          </a:bodyPr>
          <a:lstStyle/>
          <a:p>
            <a:pPr>
              <a:lnSpc>
                <a:spcPts val="1900"/>
              </a:lnSpc>
              <a:tabLst/>
            </a:pPr>
            <a:r>
              <a:rPr lang="en-US" altLang="zh-CN" sz="2502" b="1" dirty="0">
                <a:solidFill>
                  <a:srgbClr val="FF9A9A"/>
                </a:solidFill>
                <a:latin typeface="Courier New" pitchFamily="18" charset="0"/>
                <a:cs typeface="Courier New" pitchFamily="18" charset="0"/>
              </a:rPr>
              <a:t>movwf</a:t>
            </a:r>
            <a:r>
              <a:rPr lang="en-US" altLang="zh-CN" sz="2502" dirty="0">
                <a:latin typeface="Times New Roman" pitchFamily="18" charset="0"/>
                <a:cs typeface="Times New Roman" pitchFamily="18" charset="0"/>
              </a:rPr>
              <a:t>  </a:t>
            </a:r>
            <a:r>
              <a:rPr lang="en-US" altLang="zh-CN" sz="2502" b="1" dirty="0">
                <a:solidFill>
                  <a:srgbClr val="FF9A9A"/>
                </a:solidFill>
                <a:latin typeface="Courier New" pitchFamily="18" charset="0"/>
                <a:cs typeface="Courier New" pitchFamily="18" charset="0"/>
              </a:rPr>
              <a:t>REG1</a:t>
            </a:r>
          </a:p>
        </p:txBody>
      </p:sp>
      <p:sp>
        <p:nvSpPr>
          <p:cNvPr id="3" name="TextBox 1"/>
          <p:cNvSpPr txBox="1"/>
          <p:nvPr/>
        </p:nvSpPr>
        <p:spPr>
          <a:xfrm>
            <a:off x="2413000" y="1219200"/>
            <a:ext cx="5753100" cy="317500"/>
          </a:xfrm>
          <a:prstGeom prst="rect">
            <a:avLst/>
          </a:prstGeom>
          <a:noFill/>
        </p:spPr>
        <p:txBody>
          <a:bodyPr wrap="none" lIns="0" tIns="0" rIns="0" rtlCol="0">
            <a:spAutoFit/>
          </a:bodyPr>
          <a:lstStyle/>
          <a:p>
            <a:pPr>
              <a:lnSpc>
                <a:spcPts val="2500"/>
              </a:lnSpc>
              <a:tabLst/>
            </a:pPr>
            <a:r>
              <a:rPr lang="en-US" altLang="zh-CN" sz="1602" b="1" dirty="0">
                <a:solidFill>
                  <a:srgbClr val="000000"/>
                </a:solidFill>
                <a:latin typeface="Times New Roman" pitchFamily="18" charset="0"/>
                <a:cs typeface="Times New Roman" pitchFamily="18" charset="0"/>
              </a:rPr>
              <a:t>Búsca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Instruccion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Ejecuta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Instrucción</a:t>
            </a:r>
          </a:p>
        </p:txBody>
      </p:sp>
      <p:sp>
        <p:nvSpPr>
          <p:cNvPr id="4" name="TextBox 1"/>
          <p:cNvSpPr txBox="1"/>
          <p:nvPr/>
        </p:nvSpPr>
        <p:spPr>
          <a:xfrm>
            <a:off x="5168900" y="1714500"/>
            <a:ext cx="3022600" cy="889000"/>
          </a:xfrm>
          <a:prstGeom prst="rect">
            <a:avLst/>
          </a:prstGeom>
          <a:noFill/>
        </p:spPr>
        <p:txBody>
          <a:bodyPr wrap="none" lIns="0" tIns="0" rIns="0" rtlCol="0">
            <a:spAutoFit/>
          </a:bodyPr>
          <a:lstStyle/>
          <a:p>
            <a:pPr>
              <a:lnSpc>
                <a:spcPts val="1900"/>
              </a:lnSpc>
              <a:tabLst>
                <a:tab pos="1130300" algn="l"/>
              </a:tabLst>
            </a:pPr>
            <a:r>
              <a:rPr lang="en-US" altLang="zh-CN" dirty="0"/>
              <a:t>	</a:t>
            </a:r>
            <a:r>
              <a:rPr lang="en-US" altLang="zh-CN" sz="2502" b="1" dirty="0">
                <a:solidFill>
                  <a:srgbClr val="FFFF9A"/>
                </a:solidFill>
                <a:latin typeface="Courier New" pitchFamily="18" charset="0"/>
                <a:cs typeface="Courier New" pitchFamily="18" charset="0"/>
              </a:rPr>
              <a:t>movlw</a:t>
            </a:r>
            <a:r>
              <a:rPr lang="en-US" altLang="zh-CN" sz="2502" dirty="0">
                <a:latin typeface="Times New Roman" pitchFamily="18" charset="0"/>
                <a:cs typeface="Times New Roman" pitchFamily="18" charset="0"/>
              </a:rPr>
              <a:t>  </a:t>
            </a:r>
            <a:r>
              <a:rPr lang="en-US" altLang="zh-CN" sz="2502" b="1" dirty="0">
                <a:solidFill>
                  <a:srgbClr val="FFFF9A"/>
                </a:solidFill>
                <a:latin typeface="Courier New" pitchFamily="18" charset="0"/>
                <a:cs typeface="Courier New" pitchFamily="18" charset="0"/>
              </a:rPr>
              <a:t>0x05</a:t>
            </a:r>
          </a:p>
          <a:p>
            <a:pPr>
              <a:lnSpc>
                <a:spcPts val="1000"/>
              </a:lnSpc>
            </a:pPr>
            <a:endParaRPr lang="en-US" altLang="zh-CN" dirty="0"/>
          </a:p>
          <a:p>
            <a:pPr>
              <a:lnSpc>
                <a:spcPts val="1000"/>
              </a:lnSpc>
            </a:pPr>
            <a:endParaRPr lang="en-US" altLang="zh-CN" dirty="0"/>
          </a:p>
          <a:p>
            <a:pPr>
              <a:lnSpc>
                <a:spcPts val="3100"/>
              </a:lnSpc>
              <a:tabLst>
                <a:tab pos="1130300" algn="l"/>
              </a:tabLst>
            </a:pPr>
            <a:r>
              <a:rPr lang="en-US" altLang="zh-CN" sz="2202" b="1" dirty="0">
                <a:solidFill>
                  <a:srgbClr val="000000"/>
                </a:solidFill>
                <a:latin typeface="Times New Roman" pitchFamily="18" charset="0"/>
                <a:cs typeface="Times New Roman" pitchFamily="18" charset="0"/>
              </a:rPr>
              <a:t>Ciclos</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de</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Instrucción</a:t>
            </a:r>
          </a:p>
        </p:txBody>
      </p:sp>
      <p:sp>
        <p:nvSpPr>
          <p:cNvPr id="5" name="TextBox 1"/>
          <p:cNvSpPr txBox="1"/>
          <p:nvPr/>
        </p:nvSpPr>
        <p:spPr>
          <a:xfrm>
            <a:off x="1104900" y="3429000"/>
            <a:ext cx="25273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MAIN</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0x05</a:t>
            </a:r>
          </a:p>
        </p:txBody>
      </p:sp>
      <p:sp>
        <p:nvSpPr>
          <p:cNvPr id="6" name="TextBox 1"/>
          <p:cNvSpPr txBox="1"/>
          <p:nvPr/>
        </p:nvSpPr>
        <p:spPr>
          <a:xfrm>
            <a:off x="1295400" y="3009900"/>
            <a:ext cx="2463800" cy="381000"/>
          </a:xfrm>
          <a:prstGeom prst="rect">
            <a:avLst/>
          </a:prstGeom>
          <a:noFill/>
        </p:spPr>
        <p:txBody>
          <a:bodyPr wrap="none" lIns="0" tIns="0" rIns="0" rtlCol="0">
            <a:spAutoFit/>
          </a:bodyPr>
          <a:lstStyle/>
          <a:p>
            <a:pPr>
              <a:lnSpc>
                <a:spcPts val="3000"/>
              </a:lnSpc>
              <a:tabLst/>
            </a:pPr>
            <a:r>
              <a:rPr lang="en-US" altLang="zh-CN" sz="2202" b="1" dirty="0">
                <a:solidFill>
                  <a:srgbClr val="000000"/>
                </a:solidFill>
                <a:latin typeface="Times New Roman" pitchFamily="18" charset="0"/>
                <a:cs typeface="Times New Roman" pitchFamily="18" charset="0"/>
              </a:rPr>
              <a:t>Programa</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Ejemplo</a:t>
            </a:r>
          </a:p>
        </p:txBody>
      </p:sp>
      <p:sp>
        <p:nvSpPr>
          <p:cNvPr id="7" name="TextBox 1"/>
          <p:cNvSpPr txBox="1"/>
          <p:nvPr/>
        </p:nvSpPr>
        <p:spPr>
          <a:xfrm>
            <a:off x="4394200" y="34163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8" name="TextBox 1"/>
          <p:cNvSpPr txBox="1"/>
          <p:nvPr/>
        </p:nvSpPr>
        <p:spPr>
          <a:xfrm>
            <a:off x="45085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T0</a:t>
            </a:r>
          </a:p>
        </p:txBody>
      </p:sp>
      <p:sp>
        <p:nvSpPr>
          <p:cNvPr id="9" name="TextBox 1"/>
          <p:cNvSpPr txBox="1"/>
          <p:nvPr/>
        </p:nvSpPr>
        <p:spPr>
          <a:xfrm>
            <a:off x="51308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T1</a:t>
            </a:r>
          </a:p>
        </p:txBody>
      </p:sp>
      <p:sp>
        <p:nvSpPr>
          <p:cNvPr id="10" name="TextBox 1"/>
          <p:cNvSpPr txBox="1"/>
          <p:nvPr/>
        </p:nvSpPr>
        <p:spPr>
          <a:xfrm>
            <a:off x="2171700" y="3784600"/>
            <a:ext cx="14605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movwf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call</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addwf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REG2</a:t>
            </a:r>
          </a:p>
        </p:txBody>
      </p:sp>
      <p:sp>
        <p:nvSpPr>
          <p:cNvPr id="11" name="TextBox 1"/>
          <p:cNvSpPr txBox="1"/>
          <p:nvPr/>
        </p:nvSpPr>
        <p:spPr>
          <a:xfrm>
            <a:off x="1104900" y="3784600"/>
            <a:ext cx="1270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2</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3</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4</a:t>
            </a:r>
          </a:p>
        </p:txBody>
      </p:sp>
      <p:sp>
        <p:nvSpPr>
          <p:cNvPr id="12" name="TextBox 1"/>
          <p:cNvSpPr txBox="1"/>
          <p:nvPr/>
        </p:nvSpPr>
        <p:spPr>
          <a:xfrm>
            <a:off x="5016500" y="3746500"/>
            <a:ext cx="4318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p>
        </p:txBody>
      </p:sp>
      <p:sp>
        <p:nvSpPr>
          <p:cNvPr id="13" name="TextBox 1"/>
          <p:cNvSpPr txBox="1"/>
          <p:nvPr/>
        </p:nvSpPr>
        <p:spPr>
          <a:xfrm>
            <a:off x="965200" y="53086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PORTB,w</a:t>
            </a:r>
          </a:p>
        </p:txBody>
      </p:sp>
      <p:sp>
        <p:nvSpPr>
          <p:cNvPr id="14" name="TextBox 1"/>
          <p:cNvSpPr txBox="1"/>
          <p:nvPr/>
        </p:nvSpPr>
        <p:spPr>
          <a:xfrm>
            <a:off x="2171700" y="56515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15" name="TextBox 1"/>
          <p:cNvSpPr txBox="1"/>
          <p:nvPr/>
        </p:nvSpPr>
        <p:spPr>
          <a:xfrm>
            <a:off x="965200" y="56515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52</a:t>
            </a:r>
          </a:p>
        </p:txBody>
      </p:sp>
      <p:sp>
        <p:nvSpPr>
          <p:cNvPr id="16" name="TextBox 1"/>
          <p:cNvSpPr txBox="1"/>
          <p:nvPr/>
        </p:nvSpPr>
        <p:spPr>
          <a:xfrm>
            <a:off x="965200" y="59817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53</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SUB2</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PORTC,w</a:t>
            </a:r>
          </a:p>
        </p:txBody>
      </p:sp>
      <p:sp>
        <p:nvSpPr>
          <p:cNvPr id="17" name="TextBox 1"/>
          <p:cNvSpPr txBox="1"/>
          <p:nvPr/>
        </p:nvSpPr>
        <p:spPr>
          <a:xfrm>
            <a:off x="965200" y="63246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54</a:t>
            </a:r>
          </a:p>
        </p:txBody>
      </p:sp>
      <p:sp>
        <p:nvSpPr>
          <p:cNvPr id="18" name="TextBox 1"/>
          <p:cNvSpPr txBox="1"/>
          <p:nvPr/>
        </p:nvSpPr>
        <p:spPr>
          <a:xfrm>
            <a:off x="2171700" y="63246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20" name="TextBox 1"/>
          <p:cNvSpPr txBox="1"/>
          <p:nvPr/>
        </p:nvSpPr>
        <p:spPr>
          <a:xfrm>
            <a:off x="965200" y="350837"/>
            <a:ext cx="8966199"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a:t>Pipelining de Instrucciones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438400" y="1689100"/>
            <a:ext cx="1701800" cy="241300"/>
          </a:xfrm>
          <a:prstGeom prst="rect">
            <a:avLst/>
          </a:prstGeom>
          <a:noFill/>
        </p:spPr>
        <p:txBody>
          <a:bodyPr wrap="none" lIns="0" tIns="0" rIns="0" rtlCol="0">
            <a:spAutoFit/>
          </a:bodyPr>
          <a:lstStyle/>
          <a:p>
            <a:pPr>
              <a:lnSpc>
                <a:spcPts val="1900"/>
              </a:lnSpc>
              <a:tabLst/>
            </a:pPr>
            <a:r>
              <a:rPr lang="en-US" altLang="zh-CN" sz="2502" b="1" dirty="0">
                <a:solidFill>
                  <a:srgbClr val="FF9A9A"/>
                </a:solidFill>
                <a:latin typeface="Courier New" pitchFamily="18" charset="0"/>
                <a:cs typeface="Courier New" pitchFamily="18" charset="0"/>
              </a:rPr>
              <a:t>call</a:t>
            </a:r>
            <a:r>
              <a:rPr lang="en-US" altLang="zh-CN" sz="2502" dirty="0">
                <a:latin typeface="Times New Roman" pitchFamily="18" charset="0"/>
                <a:cs typeface="Times New Roman" pitchFamily="18" charset="0"/>
              </a:rPr>
              <a:t>  </a:t>
            </a:r>
            <a:r>
              <a:rPr lang="en-US" altLang="zh-CN" sz="2502" b="1" dirty="0">
                <a:solidFill>
                  <a:srgbClr val="FF9A9A"/>
                </a:solidFill>
                <a:latin typeface="Courier New" pitchFamily="18" charset="0"/>
                <a:cs typeface="Courier New" pitchFamily="18" charset="0"/>
              </a:rPr>
              <a:t>SUB1</a:t>
            </a:r>
          </a:p>
        </p:txBody>
      </p:sp>
      <p:sp>
        <p:nvSpPr>
          <p:cNvPr id="3" name="TextBox 1"/>
          <p:cNvSpPr txBox="1"/>
          <p:nvPr/>
        </p:nvSpPr>
        <p:spPr>
          <a:xfrm>
            <a:off x="2413000" y="1219200"/>
            <a:ext cx="5753100" cy="317500"/>
          </a:xfrm>
          <a:prstGeom prst="rect">
            <a:avLst/>
          </a:prstGeom>
          <a:noFill/>
        </p:spPr>
        <p:txBody>
          <a:bodyPr wrap="none" lIns="0" tIns="0" rIns="0" rtlCol="0">
            <a:spAutoFit/>
          </a:bodyPr>
          <a:lstStyle/>
          <a:p>
            <a:pPr>
              <a:lnSpc>
                <a:spcPts val="2500"/>
              </a:lnSpc>
              <a:tabLst/>
            </a:pPr>
            <a:r>
              <a:rPr lang="en-US" altLang="zh-CN" sz="1602" b="1" dirty="0">
                <a:solidFill>
                  <a:srgbClr val="000000"/>
                </a:solidFill>
                <a:latin typeface="Times New Roman" pitchFamily="18" charset="0"/>
                <a:cs typeface="Times New Roman" pitchFamily="18" charset="0"/>
              </a:rPr>
              <a:t>Búsca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Instruccion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Ejecuta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Instrucción</a:t>
            </a:r>
          </a:p>
        </p:txBody>
      </p:sp>
      <p:sp>
        <p:nvSpPr>
          <p:cNvPr id="4" name="TextBox 1"/>
          <p:cNvSpPr txBox="1"/>
          <p:nvPr/>
        </p:nvSpPr>
        <p:spPr>
          <a:xfrm>
            <a:off x="5168900" y="1714500"/>
            <a:ext cx="3022600" cy="889000"/>
          </a:xfrm>
          <a:prstGeom prst="rect">
            <a:avLst/>
          </a:prstGeom>
          <a:noFill/>
        </p:spPr>
        <p:txBody>
          <a:bodyPr wrap="none" lIns="0" tIns="0" rIns="0" rtlCol="0">
            <a:spAutoFit/>
          </a:bodyPr>
          <a:lstStyle/>
          <a:p>
            <a:pPr>
              <a:lnSpc>
                <a:spcPts val="1900"/>
              </a:lnSpc>
              <a:tabLst>
                <a:tab pos="1130300" algn="l"/>
              </a:tabLst>
            </a:pPr>
            <a:r>
              <a:rPr lang="en-US" altLang="zh-CN" dirty="0"/>
              <a:t>	</a:t>
            </a:r>
            <a:r>
              <a:rPr lang="en-US" altLang="zh-CN" sz="2502" b="1" dirty="0">
                <a:solidFill>
                  <a:srgbClr val="FFFF9A"/>
                </a:solidFill>
                <a:latin typeface="Courier New" pitchFamily="18" charset="0"/>
                <a:cs typeface="Courier New" pitchFamily="18" charset="0"/>
              </a:rPr>
              <a:t>movwf</a:t>
            </a:r>
            <a:r>
              <a:rPr lang="en-US" altLang="zh-CN" sz="2502" dirty="0">
                <a:latin typeface="Times New Roman" pitchFamily="18" charset="0"/>
                <a:cs typeface="Times New Roman" pitchFamily="18" charset="0"/>
              </a:rPr>
              <a:t>  </a:t>
            </a:r>
            <a:r>
              <a:rPr lang="en-US" altLang="zh-CN" sz="2502" b="1" dirty="0">
                <a:solidFill>
                  <a:srgbClr val="FFFF9A"/>
                </a:solidFill>
                <a:latin typeface="Courier New" pitchFamily="18" charset="0"/>
                <a:cs typeface="Courier New" pitchFamily="18" charset="0"/>
              </a:rPr>
              <a:t>REG1</a:t>
            </a:r>
          </a:p>
          <a:p>
            <a:pPr>
              <a:lnSpc>
                <a:spcPts val="1000"/>
              </a:lnSpc>
            </a:pPr>
            <a:endParaRPr lang="en-US" altLang="zh-CN" dirty="0"/>
          </a:p>
          <a:p>
            <a:pPr>
              <a:lnSpc>
                <a:spcPts val="1000"/>
              </a:lnSpc>
            </a:pPr>
            <a:endParaRPr lang="en-US" altLang="zh-CN" dirty="0"/>
          </a:p>
          <a:p>
            <a:pPr>
              <a:lnSpc>
                <a:spcPts val="3100"/>
              </a:lnSpc>
              <a:tabLst>
                <a:tab pos="1130300" algn="l"/>
              </a:tabLst>
            </a:pPr>
            <a:r>
              <a:rPr lang="en-US" altLang="zh-CN" sz="2202" b="1" dirty="0">
                <a:solidFill>
                  <a:srgbClr val="000000"/>
                </a:solidFill>
                <a:latin typeface="Times New Roman" pitchFamily="18" charset="0"/>
                <a:cs typeface="Times New Roman" pitchFamily="18" charset="0"/>
              </a:rPr>
              <a:t>Ciclos</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de</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instrucción</a:t>
            </a:r>
          </a:p>
        </p:txBody>
      </p:sp>
      <p:sp>
        <p:nvSpPr>
          <p:cNvPr id="5" name="TextBox 1"/>
          <p:cNvSpPr txBox="1"/>
          <p:nvPr/>
        </p:nvSpPr>
        <p:spPr>
          <a:xfrm>
            <a:off x="1104900" y="3429000"/>
            <a:ext cx="25273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MAIN</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0x05</a:t>
            </a:r>
          </a:p>
        </p:txBody>
      </p:sp>
      <p:sp>
        <p:nvSpPr>
          <p:cNvPr id="6" name="TextBox 1"/>
          <p:cNvSpPr txBox="1"/>
          <p:nvPr/>
        </p:nvSpPr>
        <p:spPr>
          <a:xfrm>
            <a:off x="1295400" y="3009900"/>
            <a:ext cx="2463800" cy="381000"/>
          </a:xfrm>
          <a:prstGeom prst="rect">
            <a:avLst/>
          </a:prstGeom>
          <a:noFill/>
        </p:spPr>
        <p:txBody>
          <a:bodyPr wrap="none" lIns="0" tIns="0" rIns="0" rtlCol="0">
            <a:spAutoFit/>
          </a:bodyPr>
          <a:lstStyle/>
          <a:p>
            <a:pPr>
              <a:lnSpc>
                <a:spcPts val="3000"/>
              </a:lnSpc>
              <a:tabLst/>
            </a:pPr>
            <a:r>
              <a:rPr lang="en-US" altLang="zh-CN" sz="2202" b="1" dirty="0">
                <a:solidFill>
                  <a:srgbClr val="000000"/>
                </a:solidFill>
                <a:latin typeface="Times New Roman" pitchFamily="18" charset="0"/>
                <a:cs typeface="Times New Roman" pitchFamily="18" charset="0"/>
              </a:rPr>
              <a:t>Programa</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Ejemplo</a:t>
            </a:r>
          </a:p>
        </p:txBody>
      </p:sp>
      <p:sp>
        <p:nvSpPr>
          <p:cNvPr id="7" name="TextBox 1"/>
          <p:cNvSpPr txBox="1"/>
          <p:nvPr/>
        </p:nvSpPr>
        <p:spPr>
          <a:xfrm>
            <a:off x="4394200" y="34163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8" name="TextBox 1"/>
          <p:cNvSpPr txBox="1"/>
          <p:nvPr/>
        </p:nvSpPr>
        <p:spPr>
          <a:xfrm>
            <a:off x="45085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T0</a:t>
            </a:r>
          </a:p>
        </p:txBody>
      </p:sp>
      <p:sp>
        <p:nvSpPr>
          <p:cNvPr id="9" name="TextBox 1"/>
          <p:cNvSpPr txBox="1"/>
          <p:nvPr/>
        </p:nvSpPr>
        <p:spPr>
          <a:xfrm>
            <a:off x="51308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T1</a:t>
            </a:r>
          </a:p>
        </p:txBody>
      </p:sp>
      <p:sp>
        <p:nvSpPr>
          <p:cNvPr id="10" name="TextBox 1"/>
          <p:cNvSpPr txBox="1"/>
          <p:nvPr/>
        </p:nvSpPr>
        <p:spPr>
          <a:xfrm>
            <a:off x="57531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T2</a:t>
            </a:r>
          </a:p>
        </p:txBody>
      </p:sp>
      <p:sp>
        <p:nvSpPr>
          <p:cNvPr id="11" name="TextBox 1"/>
          <p:cNvSpPr txBox="1"/>
          <p:nvPr/>
        </p:nvSpPr>
        <p:spPr>
          <a:xfrm>
            <a:off x="6248400" y="3416300"/>
            <a:ext cx="31623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Tiempo</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de</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ejecución</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normal</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de</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una</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instrucción</a:t>
            </a:r>
          </a:p>
        </p:txBody>
      </p:sp>
      <p:sp>
        <p:nvSpPr>
          <p:cNvPr id="12" name="TextBox 1"/>
          <p:cNvSpPr txBox="1"/>
          <p:nvPr/>
        </p:nvSpPr>
        <p:spPr>
          <a:xfrm>
            <a:off x="2171700" y="3784600"/>
            <a:ext cx="14605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movwf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call</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addwf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REG2</a:t>
            </a:r>
          </a:p>
        </p:txBody>
      </p:sp>
      <p:sp>
        <p:nvSpPr>
          <p:cNvPr id="13" name="TextBox 1"/>
          <p:cNvSpPr txBox="1"/>
          <p:nvPr/>
        </p:nvSpPr>
        <p:spPr>
          <a:xfrm>
            <a:off x="1104900" y="3784600"/>
            <a:ext cx="1270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2</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3</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4</a:t>
            </a:r>
          </a:p>
        </p:txBody>
      </p:sp>
      <p:sp>
        <p:nvSpPr>
          <p:cNvPr id="14" name="TextBox 1"/>
          <p:cNvSpPr txBox="1"/>
          <p:nvPr/>
        </p:nvSpPr>
        <p:spPr>
          <a:xfrm>
            <a:off x="5016500" y="3759200"/>
            <a:ext cx="1092200" cy="533400"/>
          </a:xfrm>
          <a:prstGeom prst="rect">
            <a:avLst/>
          </a:prstGeom>
          <a:noFill/>
        </p:spPr>
        <p:txBody>
          <a:bodyPr wrap="none" lIns="0" tIns="0" rIns="0" rtlCol="0">
            <a:spAutoFit/>
          </a:bodyPr>
          <a:lstStyle/>
          <a:p>
            <a:pPr>
              <a:lnSpc>
                <a:spcPts val="1600"/>
              </a:lnSpc>
              <a:tabLst>
                <a:tab pos="622300" algn="l"/>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a:p>
            <a:pPr>
              <a:lnSpc>
                <a:spcPts val="1000"/>
              </a:lnSpc>
            </a:pPr>
            <a:endParaRPr lang="en-US" altLang="zh-CN" dirty="0"/>
          </a:p>
          <a:p>
            <a:pPr>
              <a:lnSpc>
                <a:spcPts val="1600"/>
              </a:lnSpc>
              <a:tabLst>
                <a:tab pos="622300" algn="l"/>
              </a:tabLst>
            </a:pPr>
            <a:r>
              <a:rPr lang="en-US" altLang="zh-CN" dirty="0"/>
              <a:t>	</a:t>
            </a:r>
            <a:r>
              <a:rPr lang="en-US" altLang="zh-CN" sz="1397" b="1" dirty="0">
                <a:solidFill>
                  <a:srgbClr val="000000"/>
                </a:solidFill>
                <a:latin typeface="Arial Narrow" pitchFamily="18" charset="0"/>
                <a:cs typeface="Arial Narrow" pitchFamily="18" charset="0"/>
              </a:rPr>
              <a:t>Busca</a:t>
            </a:r>
          </a:p>
        </p:txBody>
      </p:sp>
      <p:sp>
        <p:nvSpPr>
          <p:cNvPr id="15" name="TextBox 1"/>
          <p:cNvSpPr txBox="1"/>
          <p:nvPr/>
        </p:nvSpPr>
        <p:spPr>
          <a:xfrm>
            <a:off x="965200" y="53086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PORTB,w</a:t>
            </a:r>
          </a:p>
        </p:txBody>
      </p:sp>
      <p:sp>
        <p:nvSpPr>
          <p:cNvPr id="16" name="TextBox 1"/>
          <p:cNvSpPr txBox="1"/>
          <p:nvPr/>
        </p:nvSpPr>
        <p:spPr>
          <a:xfrm>
            <a:off x="2171700" y="56515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17" name="TextBox 1"/>
          <p:cNvSpPr txBox="1"/>
          <p:nvPr/>
        </p:nvSpPr>
        <p:spPr>
          <a:xfrm>
            <a:off x="965200" y="56515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52</a:t>
            </a:r>
          </a:p>
        </p:txBody>
      </p:sp>
      <p:sp>
        <p:nvSpPr>
          <p:cNvPr id="18" name="TextBox 1"/>
          <p:cNvSpPr txBox="1"/>
          <p:nvPr/>
        </p:nvSpPr>
        <p:spPr>
          <a:xfrm>
            <a:off x="965200" y="59817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53</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SUB2</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PORTC,w</a:t>
            </a:r>
          </a:p>
        </p:txBody>
      </p:sp>
      <p:sp>
        <p:nvSpPr>
          <p:cNvPr id="19" name="TextBox 1"/>
          <p:cNvSpPr txBox="1"/>
          <p:nvPr/>
        </p:nvSpPr>
        <p:spPr>
          <a:xfrm>
            <a:off x="965200" y="63246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54</a:t>
            </a:r>
          </a:p>
        </p:txBody>
      </p:sp>
      <p:sp>
        <p:nvSpPr>
          <p:cNvPr id="20" name="TextBox 1"/>
          <p:cNvSpPr txBox="1"/>
          <p:nvPr/>
        </p:nvSpPr>
        <p:spPr>
          <a:xfrm>
            <a:off x="2171700" y="63246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22" name="TextBox 1"/>
          <p:cNvSpPr txBox="1"/>
          <p:nvPr/>
        </p:nvSpPr>
        <p:spPr>
          <a:xfrm>
            <a:off x="965200" y="350837"/>
            <a:ext cx="8966199"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a:t>Pipelining de Instrucciones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349500" y="1689100"/>
            <a:ext cx="1892300" cy="241300"/>
          </a:xfrm>
          <a:prstGeom prst="rect">
            <a:avLst/>
          </a:prstGeom>
          <a:noFill/>
        </p:spPr>
        <p:txBody>
          <a:bodyPr wrap="none" lIns="0" tIns="0" rIns="0" rtlCol="0">
            <a:spAutoFit/>
          </a:bodyPr>
          <a:lstStyle/>
          <a:p>
            <a:pPr>
              <a:lnSpc>
                <a:spcPts val="1900"/>
              </a:lnSpc>
              <a:tabLst/>
            </a:pPr>
            <a:r>
              <a:rPr lang="en-US" altLang="zh-CN" sz="2502" b="1" dirty="0">
                <a:solidFill>
                  <a:srgbClr val="FF9A9A"/>
                </a:solidFill>
                <a:latin typeface="Courier New" pitchFamily="18" charset="0"/>
                <a:cs typeface="Courier New" pitchFamily="18" charset="0"/>
              </a:rPr>
              <a:t>addwf</a:t>
            </a:r>
            <a:r>
              <a:rPr lang="en-US" altLang="zh-CN" sz="2502" dirty="0">
                <a:latin typeface="Times New Roman" pitchFamily="18" charset="0"/>
                <a:cs typeface="Times New Roman" pitchFamily="18" charset="0"/>
              </a:rPr>
              <a:t>  </a:t>
            </a:r>
            <a:r>
              <a:rPr lang="en-US" altLang="zh-CN" sz="2502" b="1" dirty="0">
                <a:solidFill>
                  <a:srgbClr val="FF9A9A"/>
                </a:solidFill>
                <a:latin typeface="Courier New" pitchFamily="18" charset="0"/>
                <a:cs typeface="Courier New" pitchFamily="18" charset="0"/>
              </a:rPr>
              <a:t>REG2</a:t>
            </a:r>
          </a:p>
        </p:txBody>
      </p:sp>
      <p:sp>
        <p:nvSpPr>
          <p:cNvPr id="3" name="TextBox 1"/>
          <p:cNvSpPr txBox="1"/>
          <p:nvPr/>
        </p:nvSpPr>
        <p:spPr>
          <a:xfrm>
            <a:off x="2413000" y="1219200"/>
            <a:ext cx="5753100" cy="317500"/>
          </a:xfrm>
          <a:prstGeom prst="rect">
            <a:avLst/>
          </a:prstGeom>
          <a:noFill/>
        </p:spPr>
        <p:txBody>
          <a:bodyPr wrap="none" lIns="0" tIns="0" rIns="0" rtlCol="0">
            <a:spAutoFit/>
          </a:bodyPr>
          <a:lstStyle/>
          <a:p>
            <a:pPr>
              <a:lnSpc>
                <a:spcPts val="2500"/>
              </a:lnSpc>
              <a:tabLst/>
            </a:pPr>
            <a:r>
              <a:rPr lang="en-US" altLang="zh-CN" sz="1602" b="1" dirty="0">
                <a:solidFill>
                  <a:srgbClr val="000000"/>
                </a:solidFill>
                <a:latin typeface="Times New Roman" pitchFamily="18" charset="0"/>
                <a:cs typeface="Times New Roman" pitchFamily="18" charset="0"/>
              </a:rPr>
              <a:t>Búsca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Instruccion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Ejecuta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Instrucción</a:t>
            </a:r>
          </a:p>
        </p:txBody>
      </p:sp>
      <p:sp>
        <p:nvSpPr>
          <p:cNvPr id="4" name="TextBox 1"/>
          <p:cNvSpPr txBox="1"/>
          <p:nvPr/>
        </p:nvSpPr>
        <p:spPr>
          <a:xfrm>
            <a:off x="5130800" y="1714500"/>
            <a:ext cx="2959100" cy="889000"/>
          </a:xfrm>
          <a:prstGeom prst="rect">
            <a:avLst/>
          </a:prstGeom>
          <a:noFill/>
        </p:spPr>
        <p:txBody>
          <a:bodyPr wrap="none" lIns="0" tIns="0" rIns="0" rtlCol="0">
            <a:spAutoFit/>
          </a:bodyPr>
          <a:lstStyle/>
          <a:p>
            <a:pPr>
              <a:lnSpc>
                <a:spcPts val="1900"/>
              </a:lnSpc>
              <a:tabLst>
                <a:tab pos="1257300" algn="l"/>
              </a:tabLst>
            </a:pPr>
            <a:r>
              <a:rPr lang="en-US" altLang="zh-CN" dirty="0"/>
              <a:t>	</a:t>
            </a:r>
            <a:r>
              <a:rPr lang="en-US" altLang="zh-CN" sz="2502" b="1" dirty="0">
                <a:solidFill>
                  <a:srgbClr val="FFFF9A"/>
                </a:solidFill>
                <a:latin typeface="Courier New" pitchFamily="18" charset="0"/>
                <a:cs typeface="Courier New" pitchFamily="18" charset="0"/>
              </a:rPr>
              <a:t>call</a:t>
            </a:r>
            <a:r>
              <a:rPr lang="en-US" altLang="zh-CN" sz="2502" dirty="0">
                <a:latin typeface="Times New Roman" pitchFamily="18" charset="0"/>
                <a:cs typeface="Times New Roman" pitchFamily="18" charset="0"/>
              </a:rPr>
              <a:t>  </a:t>
            </a:r>
            <a:r>
              <a:rPr lang="en-US" altLang="zh-CN" sz="2502" b="1" dirty="0">
                <a:solidFill>
                  <a:srgbClr val="FFFF9A"/>
                </a:solidFill>
                <a:latin typeface="Courier New" pitchFamily="18" charset="0"/>
                <a:cs typeface="Courier New" pitchFamily="18" charset="0"/>
              </a:rPr>
              <a:t>SUB1</a:t>
            </a:r>
          </a:p>
          <a:p>
            <a:pPr>
              <a:lnSpc>
                <a:spcPts val="1000"/>
              </a:lnSpc>
            </a:pPr>
            <a:endParaRPr lang="en-US" altLang="zh-CN" dirty="0"/>
          </a:p>
          <a:p>
            <a:pPr>
              <a:lnSpc>
                <a:spcPts val="1000"/>
              </a:lnSpc>
            </a:pPr>
            <a:endParaRPr lang="en-US" altLang="zh-CN" dirty="0"/>
          </a:p>
          <a:p>
            <a:pPr>
              <a:lnSpc>
                <a:spcPts val="3100"/>
              </a:lnSpc>
              <a:tabLst>
                <a:tab pos="1257300" algn="l"/>
              </a:tabLst>
            </a:pPr>
            <a:r>
              <a:rPr lang="en-US" altLang="zh-CN" sz="2202" b="1" dirty="0">
                <a:solidFill>
                  <a:srgbClr val="000000"/>
                </a:solidFill>
                <a:latin typeface="Times New Roman" pitchFamily="18" charset="0"/>
                <a:cs typeface="Times New Roman" pitchFamily="18" charset="0"/>
              </a:rPr>
              <a:t>Ciclos</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de</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Instrucción</a:t>
            </a:r>
          </a:p>
        </p:txBody>
      </p:sp>
      <p:sp>
        <p:nvSpPr>
          <p:cNvPr id="5" name="TextBox 1"/>
          <p:cNvSpPr txBox="1"/>
          <p:nvPr/>
        </p:nvSpPr>
        <p:spPr>
          <a:xfrm>
            <a:off x="1104900" y="3429000"/>
            <a:ext cx="25273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MAIN</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0x05</a:t>
            </a:r>
          </a:p>
        </p:txBody>
      </p:sp>
      <p:sp>
        <p:nvSpPr>
          <p:cNvPr id="6" name="TextBox 1"/>
          <p:cNvSpPr txBox="1"/>
          <p:nvPr/>
        </p:nvSpPr>
        <p:spPr>
          <a:xfrm>
            <a:off x="1295400" y="3009900"/>
            <a:ext cx="2463800" cy="381000"/>
          </a:xfrm>
          <a:prstGeom prst="rect">
            <a:avLst/>
          </a:prstGeom>
          <a:noFill/>
        </p:spPr>
        <p:txBody>
          <a:bodyPr wrap="none" lIns="0" tIns="0" rIns="0" rtlCol="0">
            <a:spAutoFit/>
          </a:bodyPr>
          <a:lstStyle/>
          <a:p>
            <a:pPr>
              <a:lnSpc>
                <a:spcPts val="3000"/>
              </a:lnSpc>
              <a:tabLst/>
            </a:pPr>
            <a:r>
              <a:rPr lang="en-US" altLang="zh-CN" sz="2202" b="1" dirty="0">
                <a:solidFill>
                  <a:srgbClr val="000000"/>
                </a:solidFill>
                <a:latin typeface="Times New Roman" pitchFamily="18" charset="0"/>
                <a:cs typeface="Times New Roman" pitchFamily="18" charset="0"/>
              </a:rPr>
              <a:t>Programa</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Ejemplo</a:t>
            </a:r>
          </a:p>
        </p:txBody>
      </p:sp>
      <p:sp>
        <p:nvSpPr>
          <p:cNvPr id="7" name="TextBox 1"/>
          <p:cNvSpPr txBox="1"/>
          <p:nvPr/>
        </p:nvSpPr>
        <p:spPr>
          <a:xfrm>
            <a:off x="4394200" y="34163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8" name="TextBox 1"/>
          <p:cNvSpPr txBox="1"/>
          <p:nvPr/>
        </p:nvSpPr>
        <p:spPr>
          <a:xfrm>
            <a:off x="45085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T0</a:t>
            </a:r>
          </a:p>
        </p:txBody>
      </p:sp>
      <p:sp>
        <p:nvSpPr>
          <p:cNvPr id="9" name="TextBox 1"/>
          <p:cNvSpPr txBox="1"/>
          <p:nvPr/>
        </p:nvSpPr>
        <p:spPr>
          <a:xfrm>
            <a:off x="51308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T1</a:t>
            </a:r>
          </a:p>
        </p:txBody>
      </p:sp>
      <p:sp>
        <p:nvSpPr>
          <p:cNvPr id="10" name="TextBox 1"/>
          <p:cNvSpPr txBox="1"/>
          <p:nvPr/>
        </p:nvSpPr>
        <p:spPr>
          <a:xfrm>
            <a:off x="57531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T2</a:t>
            </a:r>
          </a:p>
        </p:txBody>
      </p:sp>
      <p:sp>
        <p:nvSpPr>
          <p:cNvPr id="11" name="TextBox 1"/>
          <p:cNvSpPr txBox="1"/>
          <p:nvPr/>
        </p:nvSpPr>
        <p:spPr>
          <a:xfrm>
            <a:off x="63754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T3</a:t>
            </a:r>
          </a:p>
        </p:txBody>
      </p:sp>
      <p:sp>
        <p:nvSpPr>
          <p:cNvPr id="12" name="TextBox 1"/>
          <p:cNvSpPr txBox="1"/>
          <p:nvPr/>
        </p:nvSpPr>
        <p:spPr>
          <a:xfrm>
            <a:off x="2171700" y="3784600"/>
            <a:ext cx="14605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movwf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call</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addwf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REG2</a:t>
            </a:r>
          </a:p>
        </p:txBody>
      </p:sp>
      <p:sp>
        <p:nvSpPr>
          <p:cNvPr id="13" name="TextBox 1"/>
          <p:cNvSpPr txBox="1"/>
          <p:nvPr/>
        </p:nvSpPr>
        <p:spPr>
          <a:xfrm>
            <a:off x="1104900" y="3784600"/>
            <a:ext cx="1270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2</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3</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4</a:t>
            </a:r>
          </a:p>
        </p:txBody>
      </p:sp>
      <p:sp>
        <p:nvSpPr>
          <p:cNvPr id="14" name="TextBox 1"/>
          <p:cNvSpPr txBox="1"/>
          <p:nvPr/>
        </p:nvSpPr>
        <p:spPr>
          <a:xfrm>
            <a:off x="5016500" y="3771900"/>
            <a:ext cx="1714500" cy="863600"/>
          </a:xfrm>
          <a:prstGeom prst="rect">
            <a:avLst/>
          </a:prstGeom>
          <a:noFill/>
        </p:spPr>
        <p:txBody>
          <a:bodyPr wrap="none" lIns="0" tIns="0" rIns="0" rtlCol="0">
            <a:spAutoFit/>
          </a:bodyPr>
          <a:lstStyle/>
          <a:p>
            <a:pPr>
              <a:lnSpc>
                <a:spcPts val="1600"/>
              </a:lnSpc>
              <a:tabLst>
                <a:tab pos="622300" algn="l"/>
                <a:tab pos="1244600" algn="l"/>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a:p>
            <a:pPr>
              <a:lnSpc>
                <a:spcPts val="1000"/>
              </a:lnSpc>
            </a:pPr>
            <a:endParaRPr lang="en-US" altLang="zh-CN" dirty="0"/>
          </a:p>
          <a:p>
            <a:pPr>
              <a:lnSpc>
                <a:spcPts val="1600"/>
              </a:lnSpc>
              <a:tabLst>
                <a:tab pos="622300" algn="l"/>
                <a:tab pos="1244600" algn="l"/>
              </a:tabLst>
            </a:pPr>
            <a:r>
              <a:rPr lang="en-US" altLang="zh-CN" dirty="0"/>
              <a:t>	</a:t>
            </a: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a:p>
            <a:pPr>
              <a:lnSpc>
                <a:spcPts val="1000"/>
              </a:lnSpc>
            </a:pPr>
            <a:endParaRPr lang="en-US" altLang="zh-CN" dirty="0"/>
          </a:p>
          <a:p>
            <a:pPr>
              <a:lnSpc>
                <a:spcPts val="1600"/>
              </a:lnSpc>
              <a:tabLst>
                <a:tab pos="622300" algn="l"/>
                <a:tab pos="1244600" algn="l"/>
              </a:tabLst>
            </a:pPr>
            <a:r>
              <a:rPr lang="en-US" altLang="zh-CN" dirty="0"/>
              <a:t>		</a:t>
            </a:r>
            <a:r>
              <a:rPr lang="en-US" altLang="zh-CN" sz="1397" b="1" dirty="0">
                <a:solidFill>
                  <a:srgbClr val="000000"/>
                </a:solidFill>
                <a:latin typeface="Arial Narrow" pitchFamily="18" charset="0"/>
                <a:cs typeface="Arial Narrow" pitchFamily="18" charset="0"/>
              </a:rPr>
              <a:t>Busca</a:t>
            </a:r>
          </a:p>
        </p:txBody>
      </p:sp>
      <p:sp>
        <p:nvSpPr>
          <p:cNvPr id="15" name="TextBox 1"/>
          <p:cNvSpPr txBox="1"/>
          <p:nvPr/>
        </p:nvSpPr>
        <p:spPr>
          <a:xfrm>
            <a:off x="965200" y="53086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PORTB,w</a:t>
            </a:r>
          </a:p>
        </p:txBody>
      </p:sp>
      <p:sp>
        <p:nvSpPr>
          <p:cNvPr id="16" name="TextBox 1"/>
          <p:cNvSpPr txBox="1"/>
          <p:nvPr/>
        </p:nvSpPr>
        <p:spPr>
          <a:xfrm>
            <a:off x="2171700" y="56515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17" name="TextBox 1"/>
          <p:cNvSpPr txBox="1"/>
          <p:nvPr/>
        </p:nvSpPr>
        <p:spPr>
          <a:xfrm>
            <a:off x="965200" y="56515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52</a:t>
            </a:r>
          </a:p>
        </p:txBody>
      </p:sp>
      <p:sp>
        <p:nvSpPr>
          <p:cNvPr id="18" name="TextBox 1"/>
          <p:cNvSpPr txBox="1"/>
          <p:nvPr/>
        </p:nvSpPr>
        <p:spPr>
          <a:xfrm>
            <a:off x="965200" y="59817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53</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SUB2</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PORTC,w</a:t>
            </a:r>
          </a:p>
        </p:txBody>
      </p:sp>
      <p:sp>
        <p:nvSpPr>
          <p:cNvPr id="19" name="TextBox 1"/>
          <p:cNvSpPr txBox="1"/>
          <p:nvPr/>
        </p:nvSpPr>
        <p:spPr>
          <a:xfrm>
            <a:off x="965200" y="63246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54</a:t>
            </a:r>
          </a:p>
        </p:txBody>
      </p:sp>
      <p:sp>
        <p:nvSpPr>
          <p:cNvPr id="20" name="TextBox 1"/>
          <p:cNvSpPr txBox="1"/>
          <p:nvPr/>
        </p:nvSpPr>
        <p:spPr>
          <a:xfrm>
            <a:off x="2171700" y="63246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22" name="TextBox 1"/>
          <p:cNvSpPr txBox="1"/>
          <p:nvPr/>
        </p:nvSpPr>
        <p:spPr>
          <a:xfrm>
            <a:off x="965200" y="350837"/>
            <a:ext cx="8966199"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a:t>Pipelining de Instrucciones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9385300" cy="1143000"/>
          </a:xfrm>
        </p:spPr>
        <p:txBody>
          <a:bodyPr>
            <a:normAutofit fontScale="90000"/>
          </a:bodyPr>
          <a:lstStyle/>
          <a:p>
            <a:r>
              <a:rPr lang="es-AR" dirty="0">
                <a:solidFill>
                  <a:schemeClr val="accent1"/>
                </a:solidFill>
              </a:rPr>
              <a:t>Web Personal</a:t>
            </a:r>
            <a:br>
              <a:rPr lang="es-AR" dirty="0">
                <a:solidFill>
                  <a:schemeClr val="accent1"/>
                </a:solidFill>
              </a:rPr>
            </a:br>
            <a:r>
              <a:rPr lang="es-AR" sz="3100" i="1" dirty="0">
                <a:solidFill>
                  <a:srgbClr val="FF0000"/>
                </a:solidFill>
                <a:effectLst>
                  <a:outerShdw blurRad="38100" dist="38100" dir="2700000" algn="tl">
                    <a:srgbClr val="000000">
                      <a:alpha val="43137"/>
                    </a:srgbClr>
                  </a:outerShdw>
                </a:effectLst>
              </a:rPr>
              <a:t>www.licrgarcia.wixsite.com.ar/misitio</a:t>
            </a:r>
          </a:p>
        </p:txBody>
      </p:sp>
      <p:pic>
        <p:nvPicPr>
          <p:cNvPr id="4" name="Imagen 3"/>
          <p:cNvPicPr>
            <a:picLocks noChangeAspect="1"/>
          </p:cNvPicPr>
          <p:nvPr/>
        </p:nvPicPr>
        <p:blipFill>
          <a:blip r:embed="rId2"/>
          <a:stretch>
            <a:fillRect/>
          </a:stretch>
        </p:blipFill>
        <p:spPr>
          <a:xfrm>
            <a:off x="457200" y="1694099"/>
            <a:ext cx="9537700" cy="5362338"/>
          </a:xfrm>
          <a:prstGeom prst="rect">
            <a:avLst/>
          </a:prstGeom>
        </p:spPr>
      </p:pic>
    </p:spTree>
    <p:extLst>
      <p:ext uri="{BB962C8B-B14F-4D97-AF65-F5344CB8AC3E}">
        <p14:creationId xmlns:p14="http://schemas.microsoft.com/office/powerpoint/2010/main" val="312050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159000" y="1689100"/>
            <a:ext cx="2273300" cy="241300"/>
          </a:xfrm>
          <a:prstGeom prst="rect">
            <a:avLst/>
          </a:prstGeom>
          <a:noFill/>
        </p:spPr>
        <p:txBody>
          <a:bodyPr wrap="none" lIns="0" tIns="0" rIns="0" rtlCol="0">
            <a:spAutoFit/>
          </a:bodyPr>
          <a:lstStyle/>
          <a:p>
            <a:pPr>
              <a:lnSpc>
                <a:spcPts val="1900"/>
              </a:lnSpc>
              <a:tabLst/>
            </a:pPr>
            <a:r>
              <a:rPr lang="en-US" altLang="zh-CN" sz="2502" b="1" dirty="0">
                <a:solidFill>
                  <a:srgbClr val="FF9A9A"/>
                </a:solidFill>
                <a:latin typeface="Courier New" pitchFamily="18" charset="0"/>
                <a:cs typeface="Courier New" pitchFamily="18" charset="0"/>
              </a:rPr>
              <a:t>movf</a:t>
            </a:r>
            <a:r>
              <a:rPr lang="en-US" altLang="zh-CN" sz="2502" dirty="0">
                <a:latin typeface="Times New Roman" pitchFamily="18" charset="0"/>
                <a:cs typeface="Times New Roman" pitchFamily="18" charset="0"/>
              </a:rPr>
              <a:t>  </a:t>
            </a:r>
            <a:r>
              <a:rPr lang="en-US" altLang="zh-CN" sz="2502" b="1" dirty="0">
                <a:solidFill>
                  <a:srgbClr val="FF9A9A"/>
                </a:solidFill>
                <a:latin typeface="Courier New" pitchFamily="18" charset="0"/>
                <a:cs typeface="Courier New" pitchFamily="18" charset="0"/>
              </a:rPr>
              <a:t>PORTB,w</a:t>
            </a:r>
          </a:p>
        </p:txBody>
      </p:sp>
      <p:sp>
        <p:nvSpPr>
          <p:cNvPr id="3" name="TextBox 1"/>
          <p:cNvSpPr txBox="1"/>
          <p:nvPr/>
        </p:nvSpPr>
        <p:spPr>
          <a:xfrm>
            <a:off x="2413000" y="1219200"/>
            <a:ext cx="5753100" cy="317500"/>
          </a:xfrm>
          <a:prstGeom prst="rect">
            <a:avLst/>
          </a:prstGeom>
          <a:noFill/>
        </p:spPr>
        <p:txBody>
          <a:bodyPr wrap="none" lIns="0" tIns="0" rIns="0" rtlCol="0">
            <a:spAutoFit/>
          </a:bodyPr>
          <a:lstStyle/>
          <a:p>
            <a:pPr>
              <a:lnSpc>
                <a:spcPts val="2500"/>
              </a:lnSpc>
              <a:tabLst/>
            </a:pPr>
            <a:r>
              <a:rPr lang="en-US" altLang="zh-CN" sz="1602" b="1" dirty="0">
                <a:solidFill>
                  <a:srgbClr val="000000"/>
                </a:solidFill>
                <a:latin typeface="Times New Roman" pitchFamily="18" charset="0"/>
                <a:cs typeface="Times New Roman" pitchFamily="18" charset="0"/>
              </a:rPr>
              <a:t>Búsca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Instruccion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Ejecuta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Instrucción</a:t>
            </a:r>
          </a:p>
        </p:txBody>
      </p:sp>
      <p:sp>
        <p:nvSpPr>
          <p:cNvPr id="4" name="TextBox 1"/>
          <p:cNvSpPr txBox="1"/>
          <p:nvPr/>
        </p:nvSpPr>
        <p:spPr>
          <a:xfrm>
            <a:off x="5168900" y="1714500"/>
            <a:ext cx="2921000" cy="889000"/>
          </a:xfrm>
          <a:prstGeom prst="rect">
            <a:avLst/>
          </a:prstGeom>
          <a:noFill/>
        </p:spPr>
        <p:txBody>
          <a:bodyPr wrap="none" lIns="0" tIns="0" rIns="0" rtlCol="0">
            <a:spAutoFit/>
          </a:bodyPr>
          <a:lstStyle/>
          <a:p>
            <a:pPr>
              <a:lnSpc>
                <a:spcPts val="1900"/>
              </a:lnSpc>
              <a:tabLst>
                <a:tab pos="1219200" algn="l"/>
              </a:tabLst>
            </a:pPr>
            <a:r>
              <a:rPr lang="en-US" altLang="zh-CN" dirty="0"/>
              <a:t>	</a:t>
            </a:r>
            <a:r>
              <a:rPr lang="en-US" altLang="zh-CN" sz="2502" b="1" dirty="0">
                <a:solidFill>
                  <a:srgbClr val="FFFF9A"/>
                </a:solidFill>
                <a:latin typeface="Courier New" pitchFamily="18" charset="0"/>
                <a:cs typeface="Courier New" pitchFamily="18" charset="0"/>
              </a:rPr>
              <a:t>call</a:t>
            </a:r>
            <a:r>
              <a:rPr lang="en-US" altLang="zh-CN" sz="2502" dirty="0">
                <a:latin typeface="Times New Roman" pitchFamily="18" charset="0"/>
                <a:cs typeface="Times New Roman" pitchFamily="18" charset="0"/>
              </a:rPr>
              <a:t>  </a:t>
            </a:r>
            <a:r>
              <a:rPr lang="en-US" altLang="zh-CN" sz="2502" b="1" dirty="0">
                <a:solidFill>
                  <a:srgbClr val="FFFF9A"/>
                </a:solidFill>
                <a:latin typeface="Courier New" pitchFamily="18" charset="0"/>
                <a:cs typeface="Courier New" pitchFamily="18" charset="0"/>
              </a:rPr>
              <a:t>SUB1</a:t>
            </a:r>
          </a:p>
          <a:p>
            <a:pPr>
              <a:lnSpc>
                <a:spcPts val="1000"/>
              </a:lnSpc>
            </a:pPr>
            <a:endParaRPr lang="en-US" altLang="zh-CN" dirty="0"/>
          </a:p>
          <a:p>
            <a:pPr>
              <a:lnSpc>
                <a:spcPts val="1000"/>
              </a:lnSpc>
            </a:pPr>
            <a:endParaRPr lang="en-US" altLang="zh-CN" dirty="0"/>
          </a:p>
          <a:p>
            <a:pPr>
              <a:lnSpc>
                <a:spcPts val="3100"/>
              </a:lnSpc>
              <a:tabLst>
                <a:tab pos="1219200" algn="l"/>
              </a:tabLst>
            </a:pPr>
            <a:r>
              <a:rPr lang="en-US" altLang="zh-CN" sz="2202" b="1" dirty="0">
                <a:solidFill>
                  <a:srgbClr val="000000"/>
                </a:solidFill>
                <a:latin typeface="Times New Roman" pitchFamily="18" charset="0"/>
                <a:cs typeface="Times New Roman" pitchFamily="18" charset="0"/>
              </a:rPr>
              <a:t>Ciclos</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de</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Instrucción</a:t>
            </a:r>
          </a:p>
        </p:txBody>
      </p:sp>
      <p:sp>
        <p:nvSpPr>
          <p:cNvPr id="5" name="TextBox 1"/>
          <p:cNvSpPr txBox="1"/>
          <p:nvPr/>
        </p:nvSpPr>
        <p:spPr>
          <a:xfrm>
            <a:off x="1104900" y="3429000"/>
            <a:ext cx="25273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MAIN</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0x05</a:t>
            </a:r>
          </a:p>
        </p:txBody>
      </p:sp>
      <p:sp>
        <p:nvSpPr>
          <p:cNvPr id="6" name="TextBox 1"/>
          <p:cNvSpPr txBox="1"/>
          <p:nvPr/>
        </p:nvSpPr>
        <p:spPr>
          <a:xfrm>
            <a:off x="1295400" y="3009900"/>
            <a:ext cx="2463800" cy="381000"/>
          </a:xfrm>
          <a:prstGeom prst="rect">
            <a:avLst/>
          </a:prstGeom>
          <a:noFill/>
        </p:spPr>
        <p:txBody>
          <a:bodyPr wrap="none" lIns="0" tIns="0" rIns="0" rtlCol="0">
            <a:spAutoFit/>
          </a:bodyPr>
          <a:lstStyle/>
          <a:p>
            <a:pPr>
              <a:lnSpc>
                <a:spcPts val="3000"/>
              </a:lnSpc>
              <a:tabLst/>
            </a:pPr>
            <a:r>
              <a:rPr lang="en-US" altLang="zh-CN" sz="2202" b="1" dirty="0">
                <a:solidFill>
                  <a:srgbClr val="000000"/>
                </a:solidFill>
                <a:latin typeface="Times New Roman" pitchFamily="18" charset="0"/>
                <a:cs typeface="Times New Roman" pitchFamily="18" charset="0"/>
              </a:rPr>
              <a:t>Programa</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Ejemplo</a:t>
            </a:r>
          </a:p>
        </p:txBody>
      </p:sp>
      <p:sp>
        <p:nvSpPr>
          <p:cNvPr id="7" name="TextBox 1"/>
          <p:cNvSpPr txBox="1"/>
          <p:nvPr/>
        </p:nvSpPr>
        <p:spPr>
          <a:xfrm>
            <a:off x="4394200" y="34163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8" name="TextBox 1"/>
          <p:cNvSpPr txBox="1"/>
          <p:nvPr/>
        </p:nvSpPr>
        <p:spPr>
          <a:xfrm>
            <a:off x="45085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T0</a:t>
            </a:r>
          </a:p>
        </p:txBody>
      </p:sp>
      <p:sp>
        <p:nvSpPr>
          <p:cNvPr id="9" name="TextBox 1"/>
          <p:cNvSpPr txBox="1"/>
          <p:nvPr/>
        </p:nvSpPr>
        <p:spPr>
          <a:xfrm>
            <a:off x="51308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T1</a:t>
            </a:r>
          </a:p>
        </p:txBody>
      </p:sp>
      <p:sp>
        <p:nvSpPr>
          <p:cNvPr id="10" name="TextBox 1"/>
          <p:cNvSpPr txBox="1"/>
          <p:nvPr/>
        </p:nvSpPr>
        <p:spPr>
          <a:xfrm>
            <a:off x="57531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T2</a:t>
            </a:r>
          </a:p>
        </p:txBody>
      </p:sp>
      <p:sp>
        <p:nvSpPr>
          <p:cNvPr id="11" name="TextBox 1"/>
          <p:cNvSpPr txBox="1"/>
          <p:nvPr/>
        </p:nvSpPr>
        <p:spPr>
          <a:xfrm>
            <a:off x="63754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T3</a:t>
            </a:r>
          </a:p>
        </p:txBody>
      </p:sp>
      <p:sp>
        <p:nvSpPr>
          <p:cNvPr id="12" name="TextBox 1"/>
          <p:cNvSpPr txBox="1"/>
          <p:nvPr/>
        </p:nvSpPr>
        <p:spPr>
          <a:xfrm>
            <a:off x="69977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T4</a:t>
            </a:r>
          </a:p>
        </p:txBody>
      </p:sp>
      <p:sp>
        <p:nvSpPr>
          <p:cNvPr id="13" name="TextBox 1"/>
          <p:cNvSpPr txBox="1"/>
          <p:nvPr/>
        </p:nvSpPr>
        <p:spPr>
          <a:xfrm>
            <a:off x="2171700" y="3784600"/>
            <a:ext cx="14605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movwf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call</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addwf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REG2</a:t>
            </a:r>
          </a:p>
        </p:txBody>
      </p:sp>
      <p:sp>
        <p:nvSpPr>
          <p:cNvPr id="14" name="TextBox 1"/>
          <p:cNvSpPr txBox="1"/>
          <p:nvPr/>
        </p:nvSpPr>
        <p:spPr>
          <a:xfrm>
            <a:off x="1104900" y="3784600"/>
            <a:ext cx="127000" cy="850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2</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3</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4</a:t>
            </a:r>
          </a:p>
        </p:txBody>
      </p:sp>
      <p:sp>
        <p:nvSpPr>
          <p:cNvPr id="15" name="TextBox 1"/>
          <p:cNvSpPr txBox="1"/>
          <p:nvPr/>
        </p:nvSpPr>
        <p:spPr>
          <a:xfrm>
            <a:off x="6896100" y="4419600"/>
            <a:ext cx="4191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Nivela</a:t>
            </a:r>
          </a:p>
        </p:txBody>
      </p:sp>
      <p:sp>
        <p:nvSpPr>
          <p:cNvPr id="16" name="TextBox 1"/>
          <p:cNvSpPr txBox="1"/>
          <p:nvPr/>
        </p:nvSpPr>
        <p:spPr>
          <a:xfrm>
            <a:off x="5016500" y="3771900"/>
            <a:ext cx="1714500" cy="863600"/>
          </a:xfrm>
          <a:prstGeom prst="rect">
            <a:avLst/>
          </a:prstGeom>
          <a:noFill/>
        </p:spPr>
        <p:txBody>
          <a:bodyPr wrap="none" lIns="0" tIns="0" rIns="0" rtlCol="0">
            <a:spAutoFit/>
          </a:bodyPr>
          <a:lstStyle/>
          <a:p>
            <a:pPr>
              <a:lnSpc>
                <a:spcPts val="1600"/>
              </a:lnSpc>
              <a:tabLst>
                <a:tab pos="622300" algn="l"/>
                <a:tab pos="1244600" algn="l"/>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a:p>
            <a:pPr>
              <a:lnSpc>
                <a:spcPts val="1000"/>
              </a:lnSpc>
            </a:pPr>
            <a:endParaRPr lang="en-US" altLang="zh-CN" dirty="0"/>
          </a:p>
          <a:p>
            <a:pPr>
              <a:lnSpc>
                <a:spcPts val="1600"/>
              </a:lnSpc>
              <a:tabLst>
                <a:tab pos="622300" algn="l"/>
                <a:tab pos="1244600" algn="l"/>
              </a:tabLst>
            </a:pPr>
            <a:r>
              <a:rPr lang="en-US" altLang="zh-CN" dirty="0"/>
              <a:t>	</a:t>
            </a: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a:p>
            <a:pPr>
              <a:lnSpc>
                <a:spcPts val="1000"/>
              </a:lnSpc>
            </a:pPr>
            <a:endParaRPr lang="en-US" altLang="zh-CN" dirty="0"/>
          </a:p>
          <a:p>
            <a:pPr>
              <a:lnSpc>
                <a:spcPts val="1600"/>
              </a:lnSpc>
              <a:tabLst>
                <a:tab pos="622300" algn="l"/>
                <a:tab pos="1244600" algn="l"/>
              </a:tabLst>
            </a:pPr>
            <a:r>
              <a:rPr lang="en-US" altLang="zh-CN" dirty="0"/>
              <a:t>		</a:t>
            </a:r>
            <a:r>
              <a:rPr lang="en-US" altLang="zh-CN" sz="1397" b="1" dirty="0">
                <a:solidFill>
                  <a:srgbClr val="000000"/>
                </a:solidFill>
                <a:latin typeface="Arial Narrow" pitchFamily="18" charset="0"/>
                <a:cs typeface="Arial Narrow" pitchFamily="18" charset="0"/>
              </a:rPr>
              <a:t>Busca</a:t>
            </a:r>
          </a:p>
        </p:txBody>
      </p:sp>
      <p:sp>
        <p:nvSpPr>
          <p:cNvPr id="17" name="TextBox 1"/>
          <p:cNvSpPr txBox="1"/>
          <p:nvPr/>
        </p:nvSpPr>
        <p:spPr>
          <a:xfrm>
            <a:off x="7505700" y="3759200"/>
            <a:ext cx="1371600" cy="520700"/>
          </a:xfrm>
          <a:prstGeom prst="rect">
            <a:avLst/>
          </a:prstGeom>
          <a:noFill/>
        </p:spPr>
        <p:txBody>
          <a:bodyPr wrap="none" lIns="0" tIns="0" rIns="0" rtlCol="0">
            <a:spAutoFit/>
          </a:bodyPr>
          <a:lstStyle/>
          <a:p>
            <a:pPr>
              <a:lnSpc>
                <a:spcPts val="1500"/>
              </a:lnSpc>
              <a:tabLst/>
            </a:pPr>
            <a:r>
              <a:rPr lang="en-US" altLang="zh-CN" sz="1097" b="1" dirty="0">
                <a:solidFill>
                  <a:srgbClr val="000065"/>
                </a:solidFill>
                <a:latin typeface="Times New Roman" pitchFamily="18" charset="0"/>
                <a:cs typeface="Times New Roman" pitchFamily="18" charset="0"/>
              </a:rPr>
              <a:t>Tiempo</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de</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ejecución</a:t>
            </a:r>
          </a:p>
          <a:p>
            <a:pPr>
              <a:lnSpc>
                <a:spcPts val="1300"/>
              </a:lnSpc>
              <a:tabLst/>
            </a:pPr>
            <a:r>
              <a:rPr lang="en-US" altLang="zh-CN" sz="1097" b="1" dirty="0">
                <a:solidFill>
                  <a:srgbClr val="000065"/>
                </a:solidFill>
                <a:latin typeface="Times New Roman" pitchFamily="18" charset="0"/>
                <a:cs typeface="Times New Roman" pitchFamily="18" charset="0"/>
              </a:rPr>
              <a:t>del</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call</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includo</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el</a:t>
            </a:r>
          </a:p>
          <a:p>
            <a:pPr>
              <a:lnSpc>
                <a:spcPts val="1300"/>
              </a:lnSpc>
              <a:tabLst/>
            </a:pPr>
            <a:r>
              <a:rPr lang="en-US" altLang="zh-CN" sz="1097" b="1" dirty="0">
                <a:solidFill>
                  <a:srgbClr val="000065"/>
                </a:solidFill>
                <a:latin typeface="Times New Roman" pitchFamily="18" charset="0"/>
                <a:cs typeface="Times New Roman" pitchFamily="18" charset="0"/>
              </a:rPr>
              <a:t>flush</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del</a:t>
            </a:r>
            <a:r>
              <a:rPr lang="en-US" altLang="zh-CN" sz="1097" dirty="0">
                <a:latin typeface="Times New Roman" pitchFamily="18" charset="0"/>
                <a:cs typeface="Times New Roman" pitchFamily="18" charset="0"/>
              </a:rPr>
              <a:t> </a:t>
            </a:r>
            <a:r>
              <a:rPr lang="en-US" altLang="zh-CN" sz="1097" b="1" dirty="0">
                <a:solidFill>
                  <a:srgbClr val="000065"/>
                </a:solidFill>
                <a:latin typeface="Times New Roman" pitchFamily="18" charset="0"/>
                <a:cs typeface="Times New Roman" pitchFamily="18" charset="0"/>
              </a:rPr>
              <a:t>pipeline</a:t>
            </a:r>
          </a:p>
        </p:txBody>
      </p:sp>
      <p:sp>
        <p:nvSpPr>
          <p:cNvPr id="18" name="TextBox 1"/>
          <p:cNvSpPr txBox="1"/>
          <p:nvPr/>
        </p:nvSpPr>
        <p:spPr>
          <a:xfrm>
            <a:off x="965200" y="53086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PORTB,w</a:t>
            </a:r>
          </a:p>
        </p:txBody>
      </p:sp>
      <p:sp>
        <p:nvSpPr>
          <p:cNvPr id="19" name="TextBox 1"/>
          <p:cNvSpPr txBox="1"/>
          <p:nvPr/>
        </p:nvSpPr>
        <p:spPr>
          <a:xfrm>
            <a:off x="6908800" y="5295900"/>
            <a:ext cx="360612" cy="251351"/>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Traer</a:t>
            </a:r>
          </a:p>
        </p:txBody>
      </p:sp>
      <p:sp>
        <p:nvSpPr>
          <p:cNvPr id="20" name="TextBox 1"/>
          <p:cNvSpPr txBox="1"/>
          <p:nvPr/>
        </p:nvSpPr>
        <p:spPr>
          <a:xfrm>
            <a:off x="2171700" y="56515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21" name="TextBox 1"/>
          <p:cNvSpPr txBox="1"/>
          <p:nvPr/>
        </p:nvSpPr>
        <p:spPr>
          <a:xfrm>
            <a:off x="965200" y="56515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52</a:t>
            </a:r>
          </a:p>
        </p:txBody>
      </p:sp>
      <p:sp>
        <p:nvSpPr>
          <p:cNvPr id="22" name="TextBox 1"/>
          <p:cNvSpPr txBox="1"/>
          <p:nvPr/>
        </p:nvSpPr>
        <p:spPr>
          <a:xfrm>
            <a:off x="965200" y="59817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53</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SUB2</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PORTC,w</a:t>
            </a:r>
          </a:p>
        </p:txBody>
      </p:sp>
      <p:sp>
        <p:nvSpPr>
          <p:cNvPr id="23" name="TextBox 1"/>
          <p:cNvSpPr txBox="1"/>
          <p:nvPr/>
        </p:nvSpPr>
        <p:spPr>
          <a:xfrm>
            <a:off x="965200" y="63246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54</a:t>
            </a:r>
          </a:p>
        </p:txBody>
      </p:sp>
      <p:sp>
        <p:nvSpPr>
          <p:cNvPr id="24" name="TextBox 1"/>
          <p:cNvSpPr txBox="1"/>
          <p:nvPr/>
        </p:nvSpPr>
        <p:spPr>
          <a:xfrm>
            <a:off x="2171700" y="63246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26" name="TextBox 1"/>
          <p:cNvSpPr txBox="1"/>
          <p:nvPr/>
        </p:nvSpPr>
        <p:spPr>
          <a:xfrm>
            <a:off x="965200" y="350837"/>
            <a:ext cx="8966199"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a:t>Pipelining de Instrucciones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730500" y="1689100"/>
            <a:ext cx="1130300" cy="241300"/>
          </a:xfrm>
          <a:prstGeom prst="rect">
            <a:avLst/>
          </a:prstGeom>
          <a:noFill/>
        </p:spPr>
        <p:txBody>
          <a:bodyPr wrap="none" lIns="0" tIns="0" rIns="0" rtlCol="0">
            <a:spAutoFit/>
          </a:bodyPr>
          <a:lstStyle/>
          <a:p>
            <a:pPr>
              <a:lnSpc>
                <a:spcPts val="1900"/>
              </a:lnSpc>
              <a:tabLst/>
            </a:pPr>
            <a:r>
              <a:rPr lang="en-US" altLang="zh-CN" sz="2502" b="1" dirty="0">
                <a:solidFill>
                  <a:srgbClr val="FF9A9A"/>
                </a:solidFill>
                <a:latin typeface="Courier New" pitchFamily="18" charset="0"/>
                <a:cs typeface="Courier New" pitchFamily="18" charset="0"/>
              </a:rPr>
              <a:t>return</a:t>
            </a:r>
          </a:p>
        </p:txBody>
      </p:sp>
      <p:sp>
        <p:nvSpPr>
          <p:cNvPr id="3" name="TextBox 1"/>
          <p:cNvSpPr txBox="1"/>
          <p:nvPr/>
        </p:nvSpPr>
        <p:spPr>
          <a:xfrm>
            <a:off x="2413000" y="1219200"/>
            <a:ext cx="5753100" cy="317500"/>
          </a:xfrm>
          <a:prstGeom prst="rect">
            <a:avLst/>
          </a:prstGeom>
          <a:noFill/>
        </p:spPr>
        <p:txBody>
          <a:bodyPr wrap="none" lIns="0" tIns="0" rIns="0" rtlCol="0">
            <a:spAutoFit/>
          </a:bodyPr>
          <a:lstStyle/>
          <a:p>
            <a:pPr>
              <a:lnSpc>
                <a:spcPts val="2500"/>
              </a:lnSpc>
              <a:tabLst/>
            </a:pPr>
            <a:r>
              <a:rPr lang="en-US" altLang="zh-CN" sz="1602" b="1" dirty="0">
                <a:solidFill>
                  <a:srgbClr val="000000"/>
                </a:solidFill>
                <a:latin typeface="Times New Roman" pitchFamily="18" charset="0"/>
                <a:cs typeface="Times New Roman" pitchFamily="18" charset="0"/>
              </a:rPr>
              <a:t>Búsca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Instruccion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Ejecuta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Instrucción</a:t>
            </a:r>
          </a:p>
        </p:txBody>
      </p:sp>
      <p:sp>
        <p:nvSpPr>
          <p:cNvPr id="4" name="TextBox 1"/>
          <p:cNvSpPr txBox="1"/>
          <p:nvPr/>
        </p:nvSpPr>
        <p:spPr>
          <a:xfrm>
            <a:off x="5168900" y="1714500"/>
            <a:ext cx="3213100" cy="889000"/>
          </a:xfrm>
          <a:prstGeom prst="rect">
            <a:avLst/>
          </a:prstGeom>
          <a:noFill/>
        </p:spPr>
        <p:txBody>
          <a:bodyPr wrap="none" lIns="0" tIns="0" rIns="0" rtlCol="0">
            <a:spAutoFit/>
          </a:bodyPr>
          <a:lstStyle/>
          <a:p>
            <a:pPr>
              <a:lnSpc>
                <a:spcPts val="1900"/>
              </a:lnSpc>
              <a:tabLst>
                <a:tab pos="939800" algn="l"/>
              </a:tabLst>
            </a:pPr>
            <a:r>
              <a:rPr lang="en-US" altLang="zh-CN" dirty="0"/>
              <a:t>	</a:t>
            </a:r>
            <a:r>
              <a:rPr lang="en-US" altLang="zh-CN" sz="2502" b="1" dirty="0">
                <a:solidFill>
                  <a:srgbClr val="FFFF9A"/>
                </a:solidFill>
                <a:latin typeface="Courier New" pitchFamily="18" charset="0"/>
                <a:cs typeface="Courier New" pitchFamily="18" charset="0"/>
              </a:rPr>
              <a:t>movf</a:t>
            </a:r>
            <a:r>
              <a:rPr lang="en-US" altLang="zh-CN" sz="2502" dirty="0">
                <a:latin typeface="Times New Roman" pitchFamily="18" charset="0"/>
                <a:cs typeface="Times New Roman" pitchFamily="18" charset="0"/>
              </a:rPr>
              <a:t>  </a:t>
            </a:r>
            <a:r>
              <a:rPr lang="en-US" altLang="zh-CN" sz="2502" b="1" dirty="0">
                <a:solidFill>
                  <a:srgbClr val="FFFF9A"/>
                </a:solidFill>
                <a:latin typeface="Courier New" pitchFamily="18" charset="0"/>
                <a:cs typeface="Courier New" pitchFamily="18" charset="0"/>
              </a:rPr>
              <a:t>PORTB,w</a:t>
            </a:r>
          </a:p>
          <a:p>
            <a:pPr>
              <a:lnSpc>
                <a:spcPts val="1000"/>
              </a:lnSpc>
            </a:pPr>
            <a:endParaRPr lang="en-US" altLang="zh-CN" dirty="0"/>
          </a:p>
          <a:p>
            <a:pPr>
              <a:lnSpc>
                <a:spcPts val="1000"/>
              </a:lnSpc>
            </a:pPr>
            <a:endParaRPr lang="en-US" altLang="zh-CN" dirty="0"/>
          </a:p>
          <a:p>
            <a:pPr>
              <a:lnSpc>
                <a:spcPts val="3100"/>
              </a:lnSpc>
              <a:tabLst>
                <a:tab pos="939800" algn="l"/>
              </a:tabLst>
            </a:pPr>
            <a:r>
              <a:rPr lang="en-US" altLang="zh-CN" sz="2202" b="1" dirty="0">
                <a:solidFill>
                  <a:srgbClr val="000000"/>
                </a:solidFill>
                <a:latin typeface="Times New Roman" pitchFamily="18" charset="0"/>
                <a:cs typeface="Times New Roman" pitchFamily="18" charset="0"/>
              </a:rPr>
              <a:t>Ciclos</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de</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Instrucción</a:t>
            </a:r>
          </a:p>
        </p:txBody>
      </p:sp>
      <p:sp>
        <p:nvSpPr>
          <p:cNvPr id="5" name="TextBox 1"/>
          <p:cNvSpPr txBox="1"/>
          <p:nvPr/>
        </p:nvSpPr>
        <p:spPr>
          <a:xfrm>
            <a:off x="1104900" y="3429000"/>
            <a:ext cx="25273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MAIN</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0x05</a:t>
            </a:r>
          </a:p>
        </p:txBody>
      </p:sp>
      <p:sp>
        <p:nvSpPr>
          <p:cNvPr id="6" name="TextBox 1"/>
          <p:cNvSpPr txBox="1"/>
          <p:nvPr/>
        </p:nvSpPr>
        <p:spPr>
          <a:xfrm>
            <a:off x="1295400" y="3009900"/>
            <a:ext cx="2463800" cy="381000"/>
          </a:xfrm>
          <a:prstGeom prst="rect">
            <a:avLst/>
          </a:prstGeom>
          <a:noFill/>
        </p:spPr>
        <p:txBody>
          <a:bodyPr wrap="none" lIns="0" tIns="0" rIns="0" rtlCol="0">
            <a:spAutoFit/>
          </a:bodyPr>
          <a:lstStyle/>
          <a:p>
            <a:pPr>
              <a:lnSpc>
                <a:spcPts val="3000"/>
              </a:lnSpc>
              <a:tabLst/>
            </a:pPr>
            <a:r>
              <a:rPr lang="en-US" altLang="zh-CN" sz="2202" b="1" dirty="0">
                <a:solidFill>
                  <a:srgbClr val="000000"/>
                </a:solidFill>
                <a:latin typeface="Times New Roman" pitchFamily="18" charset="0"/>
                <a:cs typeface="Times New Roman" pitchFamily="18" charset="0"/>
              </a:rPr>
              <a:t>Programa</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Ejemplo</a:t>
            </a:r>
          </a:p>
        </p:txBody>
      </p:sp>
      <p:sp>
        <p:nvSpPr>
          <p:cNvPr id="7" name="TextBox 1"/>
          <p:cNvSpPr txBox="1"/>
          <p:nvPr/>
        </p:nvSpPr>
        <p:spPr>
          <a:xfrm>
            <a:off x="4394200" y="34163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8" name="TextBox 1"/>
          <p:cNvSpPr txBox="1"/>
          <p:nvPr/>
        </p:nvSpPr>
        <p:spPr>
          <a:xfrm>
            <a:off x="45085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T0</a:t>
            </a:r>
          </a:p>
        </p:txBody>
      </p:sp>
      <p:sp>
        <p:nvSpPr>
          <p:cNvPr id="9" name="TextBox 1"/>
          <p:cNvSpPr txBox="1"/>
          <p:nvPr/>
        </p:nvSpPr>
        <p:spPr>
          <a:xfrm>
            <a:off x="51308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T1</a:t>
            </a:r>
          </a:p>
        </p:txBody>
      </p:sp>
      <p:sp>
        <p:nvSpPr>
          <p:cNvPr id="10" name="TextBox 1"/>
          <p:cNvSpPr txBox="1"/>
          <p:nvPr/>
        </p:nvSpPr>
        <p:spPr>
          <a:xfrm>
            <a:off x="57531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T2</a:t>
            </a:r>
          </a:p>
        </p:txBody>
      </p:sp>
      <p:sp>
        <p:nvSpPr>
          <p:cNvPr id="11" name="TextBox 1"/>
          <p:cNvSpPr txBox="1"/>
          <p:nvPr/>
        </p:nvSpPr>
        <p:spPr>
          <a:xfrm>
            <a:off x="63754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T3</a:t>
            </a:r>
          </a:p>
        </p:txBody>
      </p:sp>
      <p:sp>
        <p:nvSpPr>
          <p:cNvPr id="12" name="TextBox 1"/>
          <p:cNvSpPr txBox="1"/>
          <p:nvPr/>
        </p:nvSpPr>
        <p:spPr>
          <a:xfrm>
            <a:off x="69977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T4</a:t>
            </a:r>
          </a:p>
        </p:txBody>
      </p:sp>
      <p:sp>
        <p:nvSpPr>
          <p:cNvPr id="13" name="TextBox 1"/>
          <p:cNvSpPr txBox="1"/>
          <p:nvPr/>
        </p:nvSpPr>
        <p:spPr>
          <a:xfrm>
            <a:off x="76327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T5</a:t>
            </a:r>
          </a:p>
        </p:txBody>
      </p:sp>
      <p:sp>
        <p:nvSpPr>
          <p:cNvPr id="14" name="TextBox 1"/>
          <p:cNvSpPr txBox="1"/>
          <p:nvPr/>
        </p:nvSpPr>
        <p:spPr>
          <a:xfrm>
            <a:off x="2171700" y="4445000"/>
            <a:ext cx="14605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addwf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REG2</a:t>
            </a:r>
          </a:p>
        </p:txBody>
      </p:sp>
      <p:sp>
        <p:nvSpPr>
          <p:cNvPr id="15" name="TextBox 1"/>
          <p:cNvSpPr txBox="1"/>
          <p:nvPr/>
        </p:nvSpPr>
        <p:spPr>
          <a:xfrm>
            <a:off x="2171700" y="3784600"/>
            <a:ext cx="1460500" cy="5080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movwf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call</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p>
        </p:txBody>
      </p:sp>
      <p:sp>
        <p:nvSpPr>
          <p:cNvPr id="16" name="TextBox 1"/>
          <p:cNvSpPr txBox="1"/>
          <p:nvPr/>
        </p:nvSpPr>
        <p:spPr>
          <a:xfrm>
            <a:off x="1104900" y="3784600"/>
            <a:ext cx="127000" cy="5080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2</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3</a:t>
            </a:r>
          </a:p>
        </p:txBody>
      </p:sp>
      <p:sp>
        <p:nvSpPr>
          <p:cNvPr id="17" name="TextBox 1"/>
          <p:cNvSpPr txBox="1"/>
          <p:nvPr/>
        </p:nvSpPr>
        <p:spPr>
          <a:xfrm>
            <a:off x="1104900" y="4445000"/>
            <a:ext cx="1270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4</a:t>
            </a:r>
          </a:p>
        </p:txBody>
      </p:sp>
      <p:sp>
        <p:nvSpPr>
          <p:cNvPr id="18" name="TextBox 1"/>
          <p:cNvSpPr txBox="1"/>
          <p:nvPr/>
        </p:nvSpPr>
        <p:spPr>
          <a:xfrm>
            <a:off x="6908800" y="4419600"/>
            <a:ext cx="381000" cy="203200"/>
          </a:xfrm>
          <a:prstGeom prst="rect">
            <a:avLst/>
          </a:prstGeom>
          <a:noFill/>
        </p:spPr>
        <p:txBody>
          <a:bodyPr wrap="none" lIns="0" tIns="0" rIns="0" rtlCol="0">
            <a:spAutoFit/>
          </a:bodyPr>
          <a:lstStyle/>
          <a:p>
            <a:pPr>
              <a:lnSpc>
                <a:spcPts val="1600"/>
              </a:lnSpc>
              <a:tabLst/>
            </a:pPr>
            <a:r>
              <a:rPr lang="en-US" altLang="zh-CN" sz="1397" b="1" dirty="0">
                <a:solidFill>
                  <a:srgbClr val="CC0000"/>
                </a:solidFill>
                <a:latin typeface="Arial Narrow" pitchFamily="18" charset="0"/>
                <a:cs typeface="Arial Narrow" pitchFamily="18" charset="0"/>
              </a:rPr>
              <a:t>Flush</a:t>
            </a:r>
          </a:p>
        </p:txBody>
      </p:sp>
      <p:sp>
        <p:nvSpPr>
          <p:cNvPr id="19" name="TextBox 1"/>
          <p:cNvSpPr txBox="1"/>
          <p:nvPr/>
        </p:nvSpPr>
        <p:spPr>
          <a:xfrm>
            <a:off x="5016500" y="3759200"/>
            <a:ext cx="1714500" cy="533400"/>
          </a:xfrm>
          <a:prstGeom prst="rect">
            <a:avLst/>
          </a:prstGeom>
          <a:noFill/>
        </p:spPr>
        <p:txBody>
          <a:bodyPr wrap="none" lIns="0" tIns="0" rIns="0" rtlCol="0">
            <a:spAutoFit/>
          </a:bodyPr>
          <a:lstStyle/>
          <a:p>
            <a:pPr>
              <a:lnSpc>
                <a:spcPts val="1600"/>
              </a:lnSpc>
              <a:tabLst>
                <a:tab pos="622300" algn="l"/>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a:p>
            <a:pPr>
              <a:lnSpc>
                <a:spcPts val="1000"/>
              </a:lnSpc>
            </a:pPr>
            <a:endParaRPr lang="en-US" altLang="zh-CN" dirty="0"/>
          </a:p>
          <a:p>
            <a:pPr>
              <a:lnSpc>
                <a:spcPts val="1600"/>
              </a:lnSpc>
              <a:tabLst>
                <a:tab pos="622300" algn="l"/>
              </a:tabLst>
            </a:pPr>
            <a:r>
              <a:rPr lang="en-US" altLang="zh-CN" dirty="0"/>
              <a:t>	</a:t>
            </a: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20" name="TextBox 1"/>
          <p:cNvSpPr txBox="1"/>
          <p:nvPr/>
        </p:nvSpPr>
        <p:spPr>
          <a:xfrm>
            <a:off x="6261100" y="4419600"/>
            <a:ext cx="4318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p>
        </p:txBody>
      </p:sp>
      <p:sp>
        <p:nvSpPr>
          <p:cNvPr id="21" name="TextBox 1"/>
          <p:cNvSpPr txBox="1"/>
          <p:nvPr/>
        </p:nvSpPr>
        <p:spPr>
          <a:xfrm>
            <a:off x="965200" y="53086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PORTB,w</a:t>
            </a:r>
          </a:p>
        </p:txBody>
      </p:sp>
      <p:sp>
        <p:nvSpPr>
          <p:cNvPr id="22" name="TextBox 1"/>
          <p:cNvSpPr txBox="1"/>
          <p:nvPr/>
        </p:nvSpPr>
        <p:spPr>
          <a:xfrm>
            <a:off x="6883400" y="52959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23" name="TextBox 1"/>
          <p:cNvSpPr txBox="1"/>
          <p:nvPr/>
        </p:nvSpPr>
        <p:spPr>
          <a:xfrm>
            <a:off x="2171700" y="56515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24" name="TextBox 1"/>
          <p:cNvSpPr txBox="1"/>
          <p:nvPr/>
        </p:nvSpPr>
        <p:spPr>
          <a:xfrm>
            <a:off x="965200" y="56515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52</a:t>
            </a:r>
          </a:p>
        </p:txBody>
      </p:sp>
      <p:sp>
        <p:nvSpPr>
          <p:cNvPr id="25" name="TextBox 1"/>
          <p:cNvSpPr txBox="1"/>
          <p:nvPr/>
        </p:nvSpPr>
        <p:spPr>
          <a:xfrm>
            <a:off x="965200" y="59817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53</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SUB2</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PORTC,w</a:t>
            </a:r>
          </a:p>
        </p:txBody>
      </p:sp>
      <p:sp>
        <p:nvSpPr>
          <p:cNvPr id="26" name="TextBox 1"/>
          <p:cNvSpPr txBox="1"/>
          <p:nvPr/>
        </p:nvSpPr>
        <p:spPr>
          <a:xfrm>
            <a:off x="965200" y="63246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54</a:t>
            </a:r>
          </a:p>
        </p:txBody>
      </p:sp>
      <p:sp>
        <p:nvSpPr>
          <p:cNvPr id="27" name="TextBox 1"/>
          <p:cNvSpPr txBox="1"/>
          <p:nvPr/>
        </p:nvSpPr>
        <p:spPr>
          <a:xfrm>
            <a:off x="7518400" y="5626100"/>
            <a:ext cx="4318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p>
        </p:txBody>
      </p:sp>
      <p:sp>
        <p:nvSpPr>
          <p:cNvPr id="28" name="TextBox 1"/>
          <p:cNvSpPr txBox="1"/>
          <p:nvPr/>
        </p:nvSpPr>
        <p:spPr>
          <a:xfrm>
            <a:off x="2171700" y="63246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30" name="TextBox 1"/>
          <p:cNvSpPr txBox="1"/>
          <p:nvPr/>
        </p:nvSpPr>
        <p:spPr>
          <a:xfrm>
            <a:off x="965200" y="350837"/>
            <a:ext cx="8966199"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a:t>Pipelining de Instrucciones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159000" y="1689100"/>
            <a:ext cx="2273300" cy="241300"/>
          </a:xfrm>
          <a:prstGeom prst="rect">
            <a:avLst/>
          </a:prstGeom>
          <a:noFill/>
        </p:spPr>
        <p:txBody>
          <a:bodyPr wrap="none" lIns="0" tIns="0" rIns="0" rtlCol="0">
            <a:spAutoFit/>
          </a:bodyPr>
          <a:lstStyle/>
          <a:p>
            <a:pPr>
              <a:lnSpc>
                <a:spcPts val="1900"/>
              </a:lnSpc>
              <a:tabLst/>
            </a:pPr>
            <a:r>
              <a:rPr lang="en-US" altLang="zh-CN" sz="2502" b="1" dirty="0">
                <a:solidFill>
                  <a:srgbClr val="FF9A9A"/>
                </a:solidFill>
                <a:latin typeface="Courier New" pitchFamily="18" charset="0"/>
                <a:cs typeface="Courier New" pitchFamily="18" charset="0"/>
              </a:rPr>
              <a:t>movf</a:t>
            </a:r>
            <a:r>
              <a:rPr lang="en-US" altLang="zh-CN" sz="2502" dirty="0">
                <a:latin typeface="Times New Roman" pitchFamily="18" charset="0"/>
                <a:cs typeface="Times New Roman" pitchFamily="18" charset="0"/>
              </a:rPr>
              <a:t>  </a:t>
            </a:r>
            <a:r>
              <a:rPr lang="en-US" altLang="zh-CN" sz="2502" b="1" dirty="0">
                <a:solidFill>
                  <a:srgbClr val="FF9A9A"/>
                </a:solidFill>
                <a:latin typeface="Courier New" pitchFamily="18" charset="0"/>
                <a:cs typeface="Courier New" pitchFamily="18" charset="0"/>
              </a:rPr>
              <a:t>PORTC,w</a:t>
            </a:r>
          </a:p>
        </p:txBody>
      </p:sp>
      <p:sp>
        <p:nvSpPr>
          <p:cNvPr id="3" name="TextBox 1"/>
          <p:cNvSpPr txBox="1"/>
          <p:nvPr/>
        </p:nvSpPr>
        <p:spPr>
          <a:xfrm>
            <a:off x="2413000" y="1219200"/>
            <a:ext cx="5753100" cy="317500"/>
          </a:xfrm>
          <a:prstGeom prst="rect">
            <a:avLst/>
          </a:prstGeom>
          <a:noFill/>
        </p:spPr>
        <p:txBody>
          <a:bodyPr wrap="none" lIns="0" tIns="0" rIns="0" rtlCol="0">
            <a:spAutoFit/>
          </a:bodyPr>
          <a:lstStyle/>
          <a:p>
            <a:pPr>
              <a:lnSpc>
                <a:spcPts val="2500"/>
              </a:lnSpc>
              <a:tabLst/>
            </a:pPr>
            <a:r>
              <a:rPr lang="en-US" altLang="zh-CN" sz="1602" b="1" dirty="0">
                <a:solidFill>
                  <a:srgbClr val="000000"/>
                </a:solidFill>
                <a:latin typeface="Times New Roman" pitchFamily="18" charset="0"/>
                <a:cs typeface="Times New Roman" pitchFamily="18" charset="0"/>
              </a:rPr>
              <a:t>Búsca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Instruccion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Ejecuta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Instrucción</a:t>
            </a:r>
          </a:p>
        </p:txBody>
      </p:sp>
      <p:sp>
        <p:nvSpPr>
          <p:cNvPr id="4" name="TextBox 1"/>
          <p:cNvSpPr txBox="1"/>
          <p:nvPr/>
        </p:nvSpPr>
        <p:spPr>
          <a:xfrm>
            <a:off x="5168900" y="1714500"/>
            <a:ext cx="2819400" cy="889000"/>
          </a:xfrm>
          <a:prstGeom prst="rect">
            <a:avLst/>
          </a:prstGeom>
          <a:noFill/>
        </p:spPr>
        <p:txBody>
          <a:bodyPr wrap="none" lIns="0" tIns="0" rIns="0" rtlCol="0">
            <a:spAutoFit/>
          </a:bodyPr>
          <a:lstStyle/>
          <a:p>
            <a:pPr>
              <a:lnSpc>
                <a:spcPts val="1900"/>
              </a:lnSpc>
              <a:tabLst>
                <a:tab pos="1511300" algn="l"/>
              </a:tabLst>
            </a:pPr>
            <a:r>
              <a:rPr lang="en-US" altLang="zh-CN" dirty="0"/>
              <a:t>	</a:t>
            </a:r>
            <a:r>
              <a:rPr lang="en-US" altLang="zh-CN" sz="2502" b="1" dirty="0">
                <a:solidFill>
                  <a:srgbClr val="FFFF9A"/>
                </a:solidFill>
                <a:latin typeface="Courier New" pitchFamily="18" charset="0"/>
                <a:cs typeface="Courier New" pitchFamily="18" charset="0"/>
              </a:rPr>
              <a:t>return</a:t>
            </a:r>
          </a:p>
          <a:p>
            <a:pPr>
              <a:lnSpc>
                <a:spcPts val="1000"/>
              </a:lnSpc>
            </a:pPr>
            <a:endParaRPr lang="en-US" altLang="zh-CN" dirty="0"/>
          </a:p>
          <a:p>
            <a:pPr>
              <a:lnSpc>
                <a:spcPts val="1000"/>
              </a:lnSpc>
            </a:pPr>
            <a:endParaRPr lang="en-US" altLang="zh-CN" dirty="0"/>
          </a:p>
          <a:p>
            <a:pPr>
              <a:lnSpc>
                <a:spcPts val="3100"/>
              </a:lnSpc>
              <a:tabLst>
                <a:tab pos="1511300" algn="l"/>
              </a:tabLst>
            </a:pPr>
            <a:r>
              <a:rPr lang="en-US" altLang="zh-CN" sz="2202" b="1" dirty="0">
                <a:solidFill>
                  <a:srgbClr val="000000"/>
                </a:solidFill>
                <a:latin typeface="Times New Roman" pitchFamily="18" charset="0"/>
                <a:cs typeface="Times New Roman" pitchFamily="18" charset="0"/>
              </a:rPr>
              <a:t>Ciclos</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de</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Instrucción</a:t>
            </a:r>
          </a:p>
        </p:txBody>
      </p:sp>
      <p:sp>
        <p:nvSpPr>
          <p:cNvPr id="5" name="TextBox 1"/>
          <p:cNvSpPr txBox="1"/>
          <p:nvPr/>
        </p:nvSpPr>
        <p:spPr>
          <a:xfrm>
            <a:off x="1104900" y="3429000"/>
            <a:ext cx="25273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MAIN</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0x05</a:t>
            </a:r>
          </a:p>
        </p:txBody>
      </p:sp>
      <p:sp>
        <p:nvSpPr>
          <p:cNvPr id="6" name="TextBox 1"/>
          <p:cNvSpPr txBox="1"/>
          <p:nvPr/>
        </p:nvSpPr>
        <p:spPr>
          <a:xfrm>
            <a:off x="1295400" y="3009900"/>
            <a:ext cx="2463800" cy="381000"/>
          </a:xfrm>
          <a:prstGeom prst="rect">
            <a:avLst/>
          </a:prstGeom>
          <a:noFill/>
        </p:spPr>
        <p:txBody>
          <a:bodyPr wrap="none" lIns="0" tIns="0" rIns="0" rtlCol="0">
            <a:spAutoFit/>
          </a:bodyPr>
          <a:lstStyle/>
          <a:p>
            <a:pPr>
              <a:lnSpc>
                <a:spcPts val="3000"/>
              </a:lnSpc>
              <a:tabLst/>
            </a:pPr>
            <a:r>
              <a:rPr lang="en-US" altLang="zh-CN" sz="2202" b="1" dirty="0">
                <a:solidFill>
                  <a:srgbClr val="000000"/>
                </a:solidFill>
                <a:latin typeface="Times New Roman" pitchFamily="18" charset="0"/>
                <a:cs typeface="Times New Roman" pitchFamily="18" charset="0"/>
              </a:rPr>
              <a:t>Programa</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Ejemplo</a:t>
            </a:r>
          </a:p>
        </p:txBody>
      </p:sp>
      <p:sp>
        <p:nvSpPr>
          <p:cNvPr id="7" name="TextBox 1"/>
          <p:cNvSpPr txBox="1"/>
          <p:nvPr/>
        </p:nvSpPr>
        <p:spPr>
          <a:xfrm>
            <a:off x="4394200" y="34163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8" name="TextBox 1"/>
          <p:cNvSpPr txBox="1"/>
          <p:nvPr/>
        </p:nvSpPr>
        <p:spPr>
          <a:xfrm>
            <a:off x="45085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T0</a:t>
            </a:r>
          </a:p>
        </p:txBody>
      </p:sp>
      <p:sp>
        <p:nvSpPr>
          <p:cNvPr id="9" name="TextBox 1"/>
          <p:cNvSpPr txBox="1"/>
          <p:nvPr/>
        </p:nvSpPr>
        <p:spPr>
          <a:xfrm>
            <a:off x="51308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T1</a:t>
            </a:r>
          </a:p>
        </p:txBody>
      </p:sp>
      <p:sp>
        <p:nvSpPr>
          <p:cNvPr id="10" name="TextBox 1"/>
          <p:cNvSpPr txBox="1"/>
          <p:nvPr/>
        </p:nvSpPr>
        <p:spPr>
          <a:xfrm>
            <a:off x="57531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T2</a:t>
            </a:r>
          </a:p>
        </p:txBody>
      </p:sp>
      <p:sp>
        <p:nvSpPr>
          <p:cNvPr id="11" name="TextBox 1"/>
          <p:cNvSpPr txBox="1"/>
          <p:nvPr/>
        </p:nvSpPr>
        <p:spPr>
          <a:xfrm>
            <a:off x="63754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T3</a:t>
            </a:r>
          </a:p>
        </p:txBody>
      </p:sp>
      <p:sp>
        <p:nvSpPr>
          <p:cNvPr id="12" name="TextBox 1"/>
          <p:cNvSpPr txBox="1"/>
          <p:nvPr/>
        </p:nvSpPr>
        <p:spPr>
          <a:xfrm>
            <a:off x="69977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T4</a:t>
            </a:r>
          </a:p>
        </p:txBody>
      </p:sp>
      <p:sp>
        <p:nvSpPr>
          <p:cNvPr id="13" name="TextBox 1"/>
          <p:cNvSpPr txBox="1"/>
          <p:nvPr/>
        </p:nvSpPr>
        <p:spPr>
          <a:xfrm>
            <a:off x="76327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T5</a:t>
            </a:r>
          </a:p>
        </p:txBody>
      </p:sp>
      <p:sp>
        <p:nvSpPr>
          <p:cNvPr id="14" name="TextBox 1"/>
          <p:cNvSpPr txBox="1"/>
          <p:nvPr/>
        </p:nvSpPr>
        <p:spPr>
          <a:xfrm>
            <a:off x="82550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T6</a:t>
            </a:r>
          </a:p>
        </p:txBody>
      </p:sp>
      <p:sp>
        <p:nvSpPr>
          <p:cNvPr id="15" name="TextBox 1"/>
          <p:cNvSpPr txBox="1"/>
          <p:nvPr/>
        </p:nvSpPr>
        <p:spPr>
          <a:xfrm>
            <a:off x="2171700" y="4445000"/>
            <a:ext cx="14605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addwf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REG2</a:t>
            </a:r>
          </a:p>
        </p:txBody>
      </p:sp>
      <p:sp>
        <p:nvSpPr>
          <p:cNvPr id="16" name="TextBox 1"/>
          <p:cNvSpPr txBox="1"/>
          <p:nvPr/>
        </p:nvSpPr>
        <p:spPr>
          <a:xfrm>
            <a:off x="2171700" y="3784600"/>
            <a:ext cx="1460500" cy="5080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movwf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call</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p>
        </p:txBody>
      </p:sp>
      <p:sp>
        <p:nvSpPr>
          <p:cNvPr id="17" name="TextBox 1"/>
          <p:cNvSpPr txBox="1"/>
          <p:nvPr/>
        </p:nvSpPr>
        <p:spPr>
          <a:xfrm>
            <a:off x="1104900" y="3784600"/>
            <a:ext cx="127000" cy="5080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2</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3</a:t>
            </a:r>
          </a:p>
        </p:txBody>
      </p:sp>
      <p:sp>
        <p:nvSpPr>
          <p:cNvPr id="18" name="TextBox 1"/>
          <p:cNvSpPr txBox="1"/>
          <p:nvPr/>
        </p:nvSpPr>
        <p:spPr>
          <a:xfrm>
            <a:off x="1104900" y="4445000"/>
            <a:ext cx="1270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4</a:t>
            </a:r>
          </a:p>
        </p:txBody>
      </p:sp>
      <p:sp>
        <p:nvSpPr>
          <p:cNvPr id="19" name="TextBox 1"/>
          <p:cNvSpPr txBox="1"/>
          <p:nvPr/>
        </p:nvSpPr>
        <p:spPr>
          <a:xfrm>
            <a:off x="6908800" y="4419600"/>
            <a:ext cx="381000" cy="203200"/>
          </a:xfrm>
          <a:prstGeom prst="rect">
            <a:avLst/>
          </a:prstGeom>
          <a:noFill/>
        </p:spPr>
        <p:txBody>
          <a:bodyPr wrap="none" lIns="0" tIns="0" rIns="0" rtlCol="0">
            <a:spAutoFit/>
          </a:bodyPr>
          <a:lstStyle/>
          <a:p>
            <a:pPr>
              <a:lnSpc>
                <a:spcPts val="1600"/>
              </a:lnSpc>
              <a:tabLst/>
            </a:pPr>
            <a:r>
              <a:rPr lang="en-US" altLang="zh-CN" sz="1397" b="1" dirty="0">
                <a:solidFill>
                  <a:srgbClr val="CC0000"/>
                </a:solidFill>
                <a:latin typeface="Arial Narrow" pitchFamily="18" charset="0"/>
                <a:cs typeface="Arial Narrow" pitchFamily="18" charset="0"/>
              </a:rPr>
              <a:t>Flush</a:t>
            </a:r>
          </a:p>
        </p:txBody>
      </p:sp>
      <p:sp>
        <p:nvSpPr>
          <p:cNvPr id="20" name="TextBox 1"/>
          <p:cNvSpPr txBox="1"/>
          <p:nvPr/>
        </p:nvSpPr>
        <p:spPr>
          <a:xfrm>
            <a:off x="5016500" y="3759200"/>
            <a:ext cx="1714500" cy="533400"/>
          </a:xfrm>
          <a:prstGeom prst="rect">
            <a:avLst/>
          </a:prstGeom>
          <a:noFill/>
        </p:spPr>
        <p:txBody>
          <a:bodyPr wrap="none" lIns="0" tIns="0" rIns="0" rtlCol="0">
            <a:spAutoFit/>
          </a:bodyPr>
          <a:lstStyle/>
          <a:p>
            <a:pPr>
              <a:lnSpc>
                <a:spcPts val="1600"/>
              </a:lnSpc>
              <a:tabLst>
                <a:tab pos="622300" algn="l"/>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a:p>
            <a:pPr>
              <a:lnSpc>
                <a:spcPts val="1000"/>
              </a:lnSpc>
            </a:pPr>
            <a:endParaRPr lang="en-US" altLang="zh-CN" dirty="0"/>
          </a:p>
          <a:p>
            <a:pPr>
              <a:lnSpc>
                <a:spcPts val="1600"/>
              </a:lnSpc>
              <a:tabLst>
                <a:tab pos="622300" algn="l"/>
              </a:tabLst>
            </a:pPr>
            <a:r>
              <a:rPr lang="en-US" altLang="zh-CN" dirty="0"/>
              <a:t>	</a:t>
            </a: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21" name="TextBox 1"/>
          <p:cNvSpPr txBox="1"/>
          <p:nvPr/>
        </p:nvSpPr>
        <p:spPr>
          <a:xfrm>
            <a:off x="6261100" y="4419600"/>
            <a:ext cx="4318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p>
        </p:txBody>
      </p:sp>
      <p:sp>
        <p:nvSpPr>
          <p:cNvPr id="22" name="TextBox 1"/>
          <p:cNvSpPr txBox="1"/>
          <p:nvPr/>
        </p:nvSpPr>
        <p:spPr>
          <a:xfrm>
            <a:off x="965200" y="53086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PORTB,w</a:t>
            </a:r>
          </a:p>
        </p:txBody>
      </p:sp>
      <p:sp>
        <p:nvSpPr>
          <p:cNvPr id="23" name="TextBox 1"/>
          <p:cNvSpPr txBox="1"/>
          <p:nvPr/>
        </p:nvSpPr>
        <p:spPr>
          <a:xfrm>
            <a:off x="6883400" y="52959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24" name="TextBox 1"/>
          <p:cNvSpPr txBox="1"/>
          <p:nvPr/>
        </p:nvSpPr>
        <p:spPr>
          <a:xfrm>
            <a:off x="2171700" y="56515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25" name="TextBox 1"/>
          <p:cNvSpPr txBox="1"/>
          <p:nvPr/>
        </p:nvSpPr>
        <p:spPr>
          <a:xfrm>
            <a:off x="965200" y="56515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52</a:t>
            </a:r>
          </a:p>
        </p:txBody>
      </p:sp>
      <p:sp>
        <p:nvSpPr>
          <p:cNvPr id="26" name="TextBox 1"/>
          <p:cNvSpPr txBox="1"/>
          <p:nvPr/>
        </p:nvSpPr>
        <p:spPr>
          <a:xfrm>
            <a:off x="965200" y="59817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53</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SUB2</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PORTC,w</a:t>
            </a:r>
          </a:p>
        </p:txBody>
      </p:sp>
      <p:sp>
        <p:nvSpPr>
          <p:cNvPr id="27" name="TextBox 1"/>
          <p:cNvSpPr txBox="1"/>
          <p:nvPr/>
        </p:nvSpPr>
        <p:spPr>
          <a:xfrm>
            <a:off x="965200" y="63246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54</a:t>
            </a:r>
          </a:p>
        </p:txBody>
      </p:sp>
      <p:sp>
        <p:nvSpPr>
          <p:cNvPr id="28" name="TextBox 1"/>
          <p:cNvSpPr txBox="1"/>
          <p:nvPr/>
        </p:nvSpPr>
        <p:spPr>
          <a:xfrm>
            <a:off x="7518400" y="56261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29" name="TextBox 1"/>
          <p:cNvSpPr txBox="1"/>
          <p:nvPr/>
        </p:nvSpPr>
        <p:spPr>
          <a:xfrm>
            <a:off x="8140700" y="5969000"/>
            <a:ext cx="4318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p>
        </p:txBody>
      </p:sp>
      <p:sp>
        <p:nvSpPr>
          <p:cNvPr id="30" name="TextBox 1"/>
          <p:cNvSpPr txBox="1"/>
          <p:nvPr/>
        </p:nvSpPr>
        <p:spPr>
          <a:xfrm>
            <a:off x="2171700" y="63246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32" name="TextBox 1"/>
          <p:cNvSpPr txBox="1"/>
          <p:nvPr/>
        </p:nvSpPr>
        <p:spPr>
          <a:xfrm>
            <a:off x="965200" y="350837"/>
            <a:ext cx="8966199"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a:t>Pipelining de Instrucciones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349500" y="1689100"/>
            <a:ext cx="1892300" cy="241300"/>
          </a:xfrm>
          <a:prstGeom prst="rect">
            <a:avLst/>
          </a:prstGeom>
          <a:noFill/>
        </p:spPr>
        <p:txBody>
          <a:bodyPr wrap="none" lIns="0" tIns="0" rIns="0" rtlCol="0">
            <a:spAutoFit/>
          </a:bodyPr>
          <a:lstStyle/>
          <a:p>
            <a:pPr>
              <a:lnSpc>
                <a:spcPts val="1900"/>
              </a:lnSpc>
              <a:tabLst/>
            </a:pPr>
            <a:r>
              <a:rPr lang="en-US" altLang="zh-CN" sz="2502" b="1" dirty="0">
                <a:solidFill>
                  <a:srgbClr val="FF9A9A"/>
                </a:solidFill>
                <a:latin typeface="Courier New" pitchFamily="18" charset="0"/>
                <a:cs typeface="Courier New" pitchFamily="18" charset="0"/>
              </a:rPr>
              <a:t>addwf</a:t>
            </a:r>
            <a:r>
              <a:rPr lang="en-US" altLang="zh-CN" sz="2502" dirty="0">
                <a:latin typeface="Times New Roman" pitchFamily="18" charset="0"/>
                <a:cs typeface="Times New Roman" pitchFamily="18" charset="0"/>
              </a:rPr>
              <a:t>  </a:t>
            </a:r>
            <a:r>
              <a:rPr lang="en-US" altLang="zh-CN" sz="2502" b="1" dirty="0">
                <a:solidFill>
                  <a:srgbClr val="FF9A9A"/>
                </a:solidFill>
                <a:latin typeface="Courier New" pitchFamily="18" charset="0"/>
                <a:cs typeface="Courier New" pitchFamily="18" charset="0"/>
              </a:rPr>
              <a:t>REG2</a:t>
            </a:r>
          </a:p>
        </p:txBody>
      </p:sp>
      <p:sp>
        <p:nvSpPr>
          <p:cNvPr id="3" name="TextBox 1"/>
          <p:cNvSpPr txBox="1"/>
          <p:nvPr/>
        </p:nvSpPr>
        <p:spPr>
          <a:xfrm>
            <a:off x="2413000" y="1219200"/>
            <a:ext cx="5753100" cy="317500"/>
          </a:xfrm>
          <a:prstGeom prst="rect">
            <a:avLst/>
          </a:prstGeom>
          <a:noFill/>
        </p:spPr>
        <p:txBody>
          <a:bodyPr wrap="none" lIns="0" tIns="0" rIns="0" rtlCol="0">
            <a:spAutoFit/>
          </a:bodyPr>
          <a:lstStyle/>
          <a:p>
            <a:pPr>
              <a:lnSpc>
                <a:spcPts val="2500"/>
              </a:lnSpc>
              <a:tabLst/>
            </a:pPr>
            <a:r>
              <a:rPr lang="en-US" altLang="zh-CN" sz="1602" b="1" dirty="0">
                <a:solidFill>
                  <a:srgbClr val="000000"/>
                </a:solidFill>
                <a:latin typeface="Times New Roman" pitchFamily="18" charset="0"/>
                <a:cs typeface="Times New Roman" pitchFamily="18" charset="0"/>
              </a:rPr>
              <a:t>Búsca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Instruccion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Ejecuta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Instrucción</a:t>
            </a:r>
          </a:p>
        </p:txBody>
      </p:sp>
      <p:sp>
        <p:nvSpPr>
          <p:cNvPr id="4" name="TextBox 1"/>
          <p:cNvSpPr txBox="1"/>
          <p:nvPr/>
        </p:nvSpPr>
        <p:spPr>
          <a:xfrm>
            <a:off x="5168900" y="1714500"/>
            <a:ext cx="2819400" cy="889000"/>
          </a:xfrm>
          <a:prstGeom prst="rect">
            <a:avLst/>
          </a:prstGeom>
          <a:noFill/>
        </p:spPr>
        <p:txBody>
          <a:bodyPr wrap="none" lIns="0" tIns="0" rIns="0" rtlCol="0">
            <a:spAutoFit/>
          </a:bodyPr>
          <a:lstStyle/>
          <a:p>
            <a:pPr>
              <a:lnSpc>
                <a:spcPts val="1900"/>
              </a:lnSpc>
              <a:tabLst>
                <a:tab pos="1511300" algn="l"/>
              </a:tabLst>
            </a:pPr>
            <a:r>
              <a:rPr lang="en-US" altLang="zh-CN" dirty="0"/>
              <a:t>	</a:t>
            </a:r>
            <a:r>
              <a:rPr lang="en-US" altLang="zh-CN" sz="2502" b="1" dirty="0">
                <a:solidFill>
                  <a:srgbClr val="FFFF9A"/>
                </a:solidFill>
                <a:latin typeface="Courier New" pitchFamily="18" charset="0"/>
                <a:cs typeface="Courier New" pitchFamily="18" charset="0"/>
              </a:rPr>
              <a:t>return</a:t>
            </a:r>
          </a:p>
          <a:p>
            <a:pPr>
              <a:lnSpc>
                <a:spcPts val="1000"/>
              </a:lnSpc>
            </a:pPr>
            <a:endParaRPr lang="en-US" altLang="zh-CN" dirty="0"/>
          </a:p>
          <a:p>
            <a:pPr>
              <a:lnSpc>
                <a:spcPts val="1000"/>
              </a:lnSpc>
            </a:pPr>
            <a:endParaRPr lang="en-US" altLang="zh-CN" dirty="0"/>
          </a:p>
          <a:p>
            <a:pPr>
              <a:lnSpc>
                <a:spcPts val="3100"/>
              </a:lnSpc>
              <a:tabLst>
                <a:tab pos="1511300" algn="l"/>
              </a:tabLst>
            </a:pPr>
            <a:r>
              <a:rPr lang="en-US" altLang="zh-CN" sz="2202" b="1" dirty="0">
                <a:solidFill>
                  <a:srgbClr val="000000"/>
                </a:solidFill>
                <a:latin typeface="Times New Roman" pitchFamily="18" charset="0"/>
                <a:cs typeface="Times New Roman" pitchFamily="18" charset="0"/>
              </a:rPr>
              <a:t>Ciclos</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de</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Instrucción</a:t>
            </a:r>
          </a:p>
        </p:txBody>
      </p:sp>
      <p:sp>
        <p:nvSpPr>
          <p:cNvPr id="5" name="TextBox 1"/>
          <p:cNvSpPr txBox="1"/>
          <p:nvPr/>
        </p:nvSpPr>
        <p:spPr>
          <a:xfrm>
            <a:off x="1104900" y="3429000"/>
            <a:ext cx="25273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MAIN</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0x05</a:t>
            </a:r>
          </a:p>
        </p:txBody>
      </p:sp>
      <p:sp>
        <p:nvSpPr>
          <p:cNvPr id="6" name="TextBox 1"/>
          <p:cNvSpPr txBox="1"/>
          <p:nvPr/>
        </p:nvSpPr>
        <p:spPr>
          <a:xfrm>
            <a:off x="1295400" y="3009900"/>
            <a:ext cx="2463800" cy="381000"/>
          </a:xfrm>
          <a:prstGeom prst="rect">
            <a:avLst/>
          </a:prstGeom>
          <a:noFill/>
        </p:spPr>
        <p:txBody>
          <a:bodyPr wrap="none" lIns="0" tIns="0" rIns="0" rtlCol="0">
            <a:spAutoFit/>
          </a:bodyPr>
          <a:lstStyle/>
          <a:p>
            <a:pPr>
              <a:lnSpc>
                <a:spcPts val="3000"/>
              </a:lnSpc>
              <a:tabLst/>
            </a:pPr>
            <a:r>
              <a:rPr lang="en-US" altLang="zh-CN" sz="2202" b="1" dirty="0">
                <a:solidFill>
                  <a:srgbClr val="000000"/>
                </a:solidFill>
                <a:latin typeface="Times New Roman" pitchFamily="18" charset="0"/>
                <a:cs typeface="Times New Roman" pitchFamily="18" charset="0"/>
              </a:rPr>
              <a:t>Programa</a:t>
            </a:r>
            <a:r>
              <a:rPr lang="en-US" altLang="zh-CN" sz="2202" dirty="0">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Ejemplo</a:t>
            </a:r>
          </a:p>
        </p:txBody>
      </p:sp>
      <p:sp>
        <p:nvSpPr>
          <p:cNvPr id="7" name="TextBox 1"/>
          <p:cNvSpPr txBox="1"/>
          <p:nvPr/>
        </p:nvSpPr>
        <p:spPr>
          <a:xfrm>
            <a:off x="4394200" y="34163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8" name="TextBox 1"/>
          <p:cNvSpPr txBox="1"/>
          <p:nvPr/>
        </p:nvSpPr>
        <p:spPr>
          <a:xfrm>
            <a:off x="45085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T0</a:t>
            </a:r>
          </a:p>
        </p:txBody>
      </p:sp>
      <p:sp>
        <p:nvSpPr>
          <p:cNvPr id="9" name="TextBox 1"/>
          <p:cNvSpPr txBox="1"/>
          <p:nvPr/>
        </p:nvSpPr>
        <p:spPr>
          <a:xfrm>
            <a:off x="51308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T1</a:t>
            </a:r>
          </a:p>
        </p:txBody>
      </p:sp>
      <p:sp>
        <p:nvSpPr>
          <p:cNvPr id="10" name="TextBox 1"/>
          <p:cNvSpPr txBox="1"/>
          <p:nvPr/>
        </p:nvSpPr>
        <p:spPr>
          <a:xfrm>
            <a:off x="57531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T2</a:t>
            </a:r>
          </a:p>
        </p:txBody>
      </p:sp>
      <p:sp>
        <p:nvSpPr>
          <p:cNvPr id="11" name="TextBox 1"/>
          <p:cNvSpPr txBox="1"/>
          <p:nvPr/>
        </p:nvSpPr>
        <p:spPr>
          <a:xfrm>
            <a:off x="63754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T3</a:t>
            </a:r>
          </a:p>
        </p:txBody>
      </p:sp>
      <p:sp>
        <p:nvSpPr>
          <p:cNvPr id="12" name="TextBox 1"/>
          <p:cNvSpPr txBox="1"/>
          <p:nvPr/>
        </p:nvSpPr>
        <p:spPr>
          <a:xfrm>
            <a:off x="69977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T4</a:t>
            </a:r>
          </a:p>
        </p:txBody>
      </p:sp>
      <p:sp>
        <p:nvSpPr>
          <p:cNvPr id="13" name="TextBox 1"/>
          <p:cNvSpPr txBox="1"/>
          <p:nvPr/>
        </p:nvSpPr>
        <p:spPr>
          <a:xfrm>
            <a:off x="76327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T5</a:t>
            </a:r>
          </a:p>
        </p:txBody>
      </p:sp>
      <p:sp>
        <p:nvSpPr>
          <p:cNvPr id="14" name="TextBox 1"/>
          <p:cNvSpPr txBox="1"/>
          <p:nvPr/>
        </p:nvSpPr>
        <p:spPr>
          <a:xfrm>
            <a:off x="82550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T6</a:t>
            </a:r>
          </a:p>
        </p:txBody>
      </p:sp>
      <p:sp>
        <p:nvSpPr>
          <p:cNvPr id="15" name="TextBox 1"/>
          <p:cNvSpPr txBox="1"/>
          <p:nvPr/>
        </p:nvSpPr>
        <p:spPr>
          <a:xfrm>
            <a:off x="8877300" y="2997200"/>
            <a:ext cx="2032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T7</a:t>
            </a:r>
          </a:p>
        </p:txBody>
      </p:sp>
      <p:sp>
        <p:nvSpPr>
          <p:cNvPr id="16" name="TextBox 1"/>
          <p:cNvSpPr txBox="1"/>
          <p:nvPr/>
        </p:nvSpPr>
        <p:spPr>
          <a:xfrm>
            <a:off x="2171700" y="4445000"/>
            <a:ext cx="14605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addwf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REG2</a:t>
            </a:r>
          </a:p>
        </p:txBody>
      </p:sp>
      <p:sp>
        <p:nvSpPr>
          <p:cNvPr id="17" name="TextBox 1"/>
          <p:cNvSpPr txBox="1"/>
          <p:nvPr/>
        </p:nvSpPr>
        <p:spPr>
          <a:xfrm>
            <a:off x="2171700" y="3784600"/>
            <a:ext cx="1460500" cy="5080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movwf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REG1</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call</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p>
        </p:txBody>
      </p:sp>
      <p:sp>
        <p:nvSpPr>
          <p:cNvPr id="18" name="TextBox 1"/>
          <p:cNvSpPr txBox="1"/>
          <p:nvPr/>
        </p:nvSpPr>
        <p:spPr>
          <a:xfrm>
            <a:off x="1104900" y="3784600"/>
            <a:ext cx="127000" cy="5080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2</a:t>
            </a:r>
          </a:p>
          <a:p>
            <a:pPr>
              <a:lnSpc>
                <a:spcPts val="1000"/>
              </a:lnSpc>
            </a:pPr>
            <a:endParaRPr lang="en-US" altLang="zh-CN" dirty="0"/>
          </a:p>
          <a:p>
            <a:pPr>
              <a:lnSpc>
                <a:spcPts val="1600"/>
              </a:lnSpc>
              <a:tabLst/>
            </a:pPr>
            <a:r>
              <a:rPr lang="en-US" altLang="zh-CN" sz="1800" b="1" dirty="0">
                <a:solidFill>
                  <a:srgbClr val="000000"/>
                </a:solidFill>
                <a:latin typeface="Courier New" pitchFamily="18" charset="0"/>
                <a:cs typeface="Courier New" pitchFamily="18" charset="0"/>
              </a:rPr>
              <a:t>3</a:t>
            </a:r>
          </a:p>
        </p:txBody>
      </p:sp>
      <p:sp>
        <p:nvSpPr>
          <p:cNvPr id="19" name="TextBox 1"/>
          <p:cNvSpPr txBox="1"/>
          <p:nvPr/>
        </p:nvSpPr>
        <p:spPr>
          <a:xfrm>
            <a:off x="1104900" y="4445000"/>
            <a:ext cx="1270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4</a:t>
            </a:r>
          </a:p>
        </p:txBody>
      </p:sp>
      <p:sp>
        <p:nvSpPr>
          <p:cNvPr id="20" name="TextBox 1"/>
          <p:cNvSpPr txBox="1"/>
          <p:nvPr/>
        </p:nvSpPr>
        <p:spPr>
          <a:xfrm>
            <a:off x="6908800" y="4419600"/>
            <a:ext cx="381000" cy="203200"/>
          </a:xfrm>
          <a:prstGeom prst="rect">
            <a:avLst/>
          </a:prstGeom>
          <a:noFill/>
        </p:spPr>
        <p:txBody>
          <a:bodyPr wrap="none" lIns="0" tIns="0" rIns="0" rtlCol="0">
            <a:spAutoFit/>
          </a:bodyPr>
          <a:lstStyle/>
          <a:p>
            <a:pPr>
              <a:lnSpc>
                <a:spcPts val="1600"/>
              </a:lnSpc>
              <a:tabLst/>
            </a:pPr>
            <a:r>
              <a:rPr lang="en-US" altLang="zh-CN" sz="1397" b="1" dirty="0">
                <a:solidFill>
                  <a:srgbClr val="CC0000"/>
                </a:solidFill>
                <a:latin typeface="Arial Narrow" pitchFamily="18" charset="0"/>
                <a:cs typeface="Arial Narrow" pitchFamily="18" charset="0"/>
              </a:rPr>
              <a:t>Flush</a:t>
            </a:r>
          </a:p>
        </p:txBody>
      </p:sp>
      <p:sp>
        <p:nvSpPr>
          <p:cNvPr id="21" name="TextBox 1"/>
          <p:cNvSpPr txBox="1"/>
          <p:nvPr/>
        </p:nvSpPr>
        <p:spPr>
          <a:xfrm>
            <a:off x="5016500" y="3759200"/>
            <a:ext cx="1714500" cy="533400"/>
          </a:xfrm>
          <a:prstGeom prst="rect">
            <a:avLst/>
          </a:prstGeom>
          <a:noFill/>
        </p:spPr>
        <p:txBody>
          <a:bodyPr wrap="none" lIns="0" tIns="0" rIns="0" rtlCol="0">
            <a:spAutoFit/>
          </a:bodyPr>
          <a:lstStyle/>
          <a:p>
            <a:pPr>
              <a:lnSpc>
                <a:spcPts val="1600"/>
              </a:lnSpc>
              <a:tabLst>
                <a:tab pos="622300" algn="l"/>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a:p>
            <a:pPr>
              <a:lnSpc>
                <a:spcPts val="1000"/>
              </a:lnSpc>
            </a:pPr>
            <a:endParaRPr lang="en-US" altLang="zh-CN" dirty="0"/>
          </a:p>
          <a:p>
            <a:pPr>
              <a:lnSpc>
                <a:spcPts val="1600"/>
              </a:lnSpc>
              <a:tabLst>
                <a:tab pos="622300" algn="l"/>
              </a:tabLst>
            </a:pPr>
            <a:r>
              <a:rPr lang="en-US" altLang="zh-CN" dirty="0"/>
              <a:t>	</a:t>
            </a: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22" name="TextBox 1"/>
          <p:cNvSpPr txBox="1"/>
          <p:nvPr/>
        </p:nvSpPr>
        <p:spPr>
          <a:xfrm>
            <a:off x="6261100" y="4419600"/>
            <a:ext cx="4318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p>
        </p:txBody>
      </p:sp>
      <p:sp>
        <p:nvSpPr>
          <p:cNvPr id="23" name="TextBox 1"/>
          <p:cNvSpPr txBox="1"/>
          <p:nvPr/>
        </p:nvSpPr>
        <p:spPr>
          <a:xfrm>
            <a:off x="8763000" y="4419600"/>
            <a:ext cx="4318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p>
        </p:txBody>
      </p:sp>
      <p:sp>
        <p:nvSpPr>
          <p:cNvPr id="24" name="TextBox 1"/>
          <p:cNvSpPr txBox="1"/>
          <p:nvPr/>
        </p:nvSpPr>
        <p:spPr>
          <a:xfrm>
            <a:off x="965200" y="5308600"/>
            <a:ext cx="30734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PORTB,w</a:t>
            </a:r>
          </a:p>
        </p:txBody>
      </p:sp>
      <p:sp>
        <p:nvSpPr>
          <p:cNvPr id="25" name="TextBox 1"/>
          <p:cNvSpPr txBox="1"/>
          <p:nvPr/>
        </p:nvSpPr>
        <p:spPr>
          <a:xfrm>
            <a:off x="6883400" y="52959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26" name="TextBox 1"/>
          <p:cNvSpPr txBox="1"/>
          <p:nvPr/>
        </p:nvSpPr>
        <p:spPr>
          <a:xfrm>
            <a:off x="2171700" y="56515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p:txBody>
      </p:sp>
      <p:sp>
        <p:nvSpPr>
          <p:cNvPr id="27" name="TextBox 1"/>
          <p:cNvSpPr txBox="1"/>
          <p:nvPr/>
        </p:nvSpPr>
        <p:spPr>
          <a:xfrm>
            <a:off x="965200" y="56515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52</a:t>
            </a:r>
          </a:p>
        </p:txBody>
      </p:sp>
      <p:sp>
        <p:nvSpPr>
          <p:cNvPr id="28" name="TextBox 1"/>
          <p:cNvSpPr txBox="1"/>
          <p:nvPr/>
        </p:nvSpPr>
        <p:spPr>
          <a:xfrm>
            <a:off x="7518400" y="5626100"/>
            <a:ext cx="10922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r>
              <a:rPr lang="en-US" altLang="zh-CN" sz="1397" dirty="0">
                <a:latin typeface="Times New Roman" pitchFamily="18" charset="0"/>
                <a:cs typeface="Times New Roman" pitchFamily="18" charset="0"/>
              </a:rPr>
              <a:t>    </a:t>
            </a:r>
            <a:r>
              <a:rPr lang="en-US" altLang="zh-CN" sz="1397" b="1" dirty="0">
                <a:solidFill>
                  <a:srgbClr val="000000"/>
                </a:solidFill>
                <a:latin typeface="Arial Narrow" pitchFamily="18" charset="0"/>
                <a:cs typeface="Arial Narrow" pitchFamily="18" charset="0"/>
              </a:rPr>
              <a:t>Ejecuta</a:t>
            </a:r>
          </a:p>
        </p:txBody>
      </p:sp>
      <p:sp>
        <p:nvSpPr>
          <p:cNvPr id="29" name="TextBox 1"/>
          <p:cNvSpPr txBox="1"/>
          <p:nvPr/>
        </p:nvSpPr>
        <p:spPr>
          <a:xfrm>
            <a:off x="8140700" y="5969000"/>
            <a:ext cx="431800" cy="203200"/>
          </a:xfrm>
          <a:prstGeom prst="rect">
            <a:avLst/>
          </a:prstGeom>
          <a:noFill/>
        </p:spPr>
        <p:txBody>
          <a:bodyPr wrap="none" lIns="0" tIns="0" rIns="0" rtlCol="0">
            <a:spAutoFit/>
          </a:bodyPr>
          <a:lstStyle/>
          <a:p>
            <a:pPr>
              <a:lnSpc>
                <a:spcPts val="1600"/>
              </a:lnSpc>
              <a:tabLst/>
            </a:pPr>
            <a:r>
              <a:rPr lang="en-US" altLang="zh-CN" sz="1397" b="1" dirty="0">
                <a:solidFill>
                  <a:srgbClr val="000000"/>
                </a:solidFill>
                <a:latin typeface="Arial Narrow" pitchFamily="18" charset="0"/>
                <a:cs typeface="Arial Narrow" pitchFamily="18" charset="0"/>
              </a:rPr>
              <a:t>Busca</a:t>
            </a:r>
          </a:p>
        </p:txBody>
      </p:sp>
      <p:sp>
        <p:nvSpPr>
          <p:cNvPr id="30" name="TextBox 1"/>
          <p:cNvSpPr txBox="1"/>
          <p:nvPr/>
        </p:nvSpPr>
        <p:spPr>
          <a:xfrm>
            <a:off x="8788400" y="5969000"/>
            <a:ext cx="381000" cy="203200"/>
          </a:xfrm>
          <a:prstGeom prst="rect">
            <a:avLst/>
          </a:prstGeom>
          <a:noFill/>
        </p:spPr>
        <p:txBody>
          <a:bodyPr wrap="none" lIns="0" tIns="0" rIns="0" rtlCol="0">
            <a:spAutoFit/>
          </a:bodyPr>
          <a:lstStyle/>
          <a:p>
            <a:pPr>
              <a:lnSpc>
                <a:spcPts val="1600"/>
              </a:lnSpc>
              <a:tabLst/>
            </a:pPr>
            <a:r>
              <a:rPr lang="en-US" altLang="zh-CN" sz="1397" b="1" dirty="0">
                <a:solidFill>
                  <a:srgbClr val="CC0000"/>
                </a:solidFill>
                <a:latin typeface="Arial Narrow" pitchFamily="18" charset="0"/>
                <a:cs typeface="Arial Narrow" pitchFamily="18" charset="0"/>
              </a:rPr>
              <a:t>Flush</a:t>
            </a:r>
          </a:p>
        </p:txBody>
      </p:sp>
      <p:sp>
        <p:nvSpPr>
          <p:cNvPr id="31" name="TextBox 1"/>
          <p:cNvSpPr txBox="1"/>
          <p:nvPr/>
        </p:nvSpPr>
        <p:spPr>
          <a:xfrm>
            <a:off x="965200" y="5994400"/>
            <a:ext cx="3073400" cy="508000"/>
          </a:xfrm>
          <a:prstGeom prst="rect">
            <a:avLst/>
          </a:prstGeom>
          <a:noFill/>
        </p:spPr>
        <p:txBody>
          <a:bodyPr wrap="none" lIns="0" tIns="0" rIns="0" rtlCol="0">
            <a:spAutoFit/>
          </a:bodyPr>
          <a:lstStyle/>
          <a:p>
            <a:pPr>
              <a:lnSpc>
                <a:spcPts val="1400"/>
              </a:lnSpc>
              <a:tabLst>
                <a:tab pos="1206500" algn="l"/>
              </a:tabLst>
            </a:pPr>
            <a:r>
              <a:rPr lang="en-US" altLang="zh-CN" sz="1800" b="1" dirty="0">
                <a:solidFill>
                  <a:srgbClr val="000000"/>
                </a:solidFill>
                <a:latin typeface="Courier New" pitchFamily="18" charset="0"/>
                <a:cs typeface="Courier New" pitchFamily="18" charset="0"/>
              </a:rPr>
              <a:t>53</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SUB2</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movf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PORTC,w</a:t>
            </a:r>
          </a:p>
          <a:p>
            <a:pPr>
              <a:lnSpc>
                <a:spcPts val="1000"/>
              </a:lnSpc>
            </a:pPr>
            <a:endParaRPr lang="en-US" altLang="zh-CN" dirty="0"/>
          </a:p>
          <a:p>
            <a:pPr>
              <a:lnSpc>
                <a:spcPts val="1600"/>
              </a:lnSpc>
              <a:tabLst>
                <a:tab pos="1206500" algn="l"/>
              </a:tabLst>
            </a:pPr>
            <a:r>
              <a:rPr lang="en-US" altLang="zh-CN" sz="1800" b="1" dirty="0">
                <a:solidFill>
                  <a:srgbClr val="000000"/>
                </a:solidFill>
                <a:latin typeface="Courier New" pitchFamily="18" charset="0"/>
                <a:cs typeface="Courier New" pitchFamily="18" charset="0"/>
              </a:rPr>
              <a:t>54</a:t>
            </a:r>
          </a:p>
          <a:p>
            <a:pPr>
              <a:lnSpc>
                <a:spcPts val="0"/>
              </a:lnSpc>
              <a:tabLst>
                <a:tab pos="1206500" algn="l"/>
              </a:tabLst>
            </a:pPr>
            <a:r>
              <a:rPr lang="en-US" altLang="zh-CN" dirty="0"/>
              <a:t>	</a:t>
            </a:r>
            <a:r>
              <a:rPr lang="en-US" altLang="zh-CN" sz="1800" b="1" dirty="0">
                <a:solidFill>
                  <a:srgbClr val="000000"/>
                </a:solidFill>
                <a:latin typeface="Courier New" pitchFamily="18" charset="0"/>
                <a:cs typeface="Courier New" pitchFamily="18" charset="0"/>
              </a:rPr>
              <a:t>return</a:t>
            </a:r>
          </a:p>
        </p:txBody>
      </p:sp>
      <p:sp>
        <p:nvSpPr>
          <p:cNvPr id="33" name="TextBox 1"/>
          <p:cNvSpPr txBox="1"/>
          <p:nvPr/>
        </p:nvSpPr>
        <p:spPr>
          <a:xfrm>
            <a:off x="965200" y="350837"/>
            <a:ext cx="8966199"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a:t>Pipelining de Instrucciones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1308100" y="3148012"/>
            <a:ext cx="7772400" cy="1470025"/>
          </a:xfrm>
        </p:spPr>
        <p:txBody>
          <a:bodyPr/>
          <a:lstStyle/>
          <a:p>
            <a:r>
              <a:rPr lang="es-ES" dirty="0"/>
              <a:t>Clase 3</a:t>
            </a:r>
            <a:endParaRPr lang="es-AR" dirty="0"/>
          </a:p>
        </p:txBody>
      </p:sp>
    </p:spTree>
    <p:extLst>
      <p:ext uri="{BB962C8B-B14F-4D97-AF65-F5344CB8AC3E}">
        <p14:creationId xmlns:p14="http://schemas.microsoft.com/office/powerpoint/2010/main" val="4236701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50838"/>
            <a:ext cx="9690100" cy="1143000"/>
          </a:xfrm>
        </p:spPr>
        <p:txBody>
          <a:bodyPr>
            <a:normAutofit/>
          </a:bodyPr>
          <a:lstStyle/>
          <a:p>
            <a:pPr>
              <a:lnSpc>
                <a:spcPts val="6100"/>
              </a:lnSpc>
            </a:pPr>
            <a:r>
              <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Arquitectura de Computadoras</a:t>
            </a:r>
          </a:p>
        </p:txBody>
      </p:sp>
      <p:sp>
        <p:nvSpPr>
          <p:cNvPr id="4" name="Título 1"/>
          <p:cNvSpPr txBox="1">
            <a:spLocks/>
          </p:cNvSpPr>
          <p:nvPr/>
        </p:nvSpPr>
        <p:spPr>
          <a:xfrm>
            <a:off x="457200" y="2027237"/>
            <a:ext cx="96901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6100"/>
              </a:lnSpc>
            </a:pPr>
            <a:r>
              <a:rPr lang="es-AR"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Organización y gestión de la memoria</a:t>
            </a:r>
            <a:endPar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5" name="Subtítulo 2"/>
          <p:cNvSpPr txBox="1">
            <a:spLocks/>
          </p:cNvSpPr>
          <p:nvPr/>
        </p:nvSpPr>
        <p:spPr>
          <a:xfrm>
            <a:off x="1079500" y="3475037"/>
            <a:ext cx="87630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r>
              <a:rPr lang="es-ES" i="1" dirty="0">
                <a:solidFill>
                  <a:srgbClr val="0070C0"/>
                </a:solidFill>
                <a:effectLst>
                  <a:outerShdw blurRad="38100" dist="38100" dir="2700000" algn="tl">
                    <a:srgbClr val="000000">
                      <a:alpha val="43137"/>
                    </a:srgbClr>
                  </a:outerShdw>
                </a:effectLst>
              </a:rPr>
              <a:t>Memoria RAM</a:t>
            </a:r>
          </a:p>
          <a:p>
            <a:pPr marL="457200" indent="-457200"/>
            <a:r>
              <a:rPr lang="es-ES" i="1" dirty="0">
                <a:solidFill>
                  <a:srgbClr val="0070C0"/>
                </a:solidFill>
                <a:effectLst>
                  <a:outerShdw blurRad="38100" dist="38100" dir="2700000" algn="tl">
                    <a:srgbClr val="000000">
                      <a:alpha val="43137"/>
                    </a:srgbClr>
                  </a:outerShdw>
                </a:effectLst>
              </a:rPr>
              <a:t>Registros de Trabajo</a:t>
            </a:r>
          </a:p>
        </p:txBody>
      </p:sp>
    </p:spTree>
    <p:extLst>
      <p:ext uri="{BB962C8B-B14F-4D97-AF65-F5344CB8AC3E}">
        <p14:creationId xmlns:p14="http://schemas.microsoft.com/office/powerpoint/2010/main" val="2650403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31922"/>
            <a:ext cx="9690100" cy="828432"/>
          </a:xfrm>
          <a:noFill/>
        </p:spPr>
        <p:txBody>
          <a:bodyPr vert="horz" wrap="square" lIns="0" tIns="0" rIns="0" bIns="45720" rtlCol="0" anchor="ctr">
            <a:spAutoFit/>
          </a:bodyPr>
          <a:lstStyle/>
          <a:p>
            <a:pPr>
              <a:lnSpc>
                <a:spcPts val="6100"/>
              </a:lnSpc>
            </a:pPr>
            <a:r>
              <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Memoria de Datos</a:t>
            </a:r>
          </a:p>
        </p:txBody>
      </p:sp>
      <p:sp>
        <p:nvSpPr>
          <p:cNvPr id="3" name="Marcador de contenido 2"/>
          <p:cNvSpPr>
            <a:spLocks noGrp="1"/>
          </p:cNvSpPr>
          <p:nvPr>
            <p:ph idx="1"/>
          </p:nvPr>
        </p:nvSpPr>
        <p:spPr>
          <a:xfrm>
            <a:off x="457200" y="1600200"/>
            <a:ext cx="9918700" cy="4525963"/>
          </a:xfrm>
        </p:spPr>
        <p:txBody>
          <a:bodyPr>
            <a:normAutofit/>
          </a:bodyPr>
          <a:lstStyle/>
          <a:p>
            <a:pPr marL="0" indent="0">
              <a:buNone/>
            </a:pPr>
            <a:r>
              <a:rPr lang="es-AR" dirty="0"/>
              <a:t>  Almacena los datos variables y los resultados temporales. Debe permitir lectura y escritura. En un microcontrolador se suele encontrar:</a:t>
            </a:r>
            <a:endParaRPr lang="es-ES" dirty="0"/>
          </a:p>
          <a:p>
            <a:r>
              <a:rPr lang="es-AR" b="1" dirty="0">
                <a:solidFill>
                  <a:srgbClr val="FF0000"/>
                </a:solidFill>
                <a:effectLst>
                  <a:outerShdw blurRad="38100" dist="38100" dir="2700000" algn="tl">
                    <a:srgbClr val="000000">
                      <a:alpha val="43137"/>
                    </a:srgbClr>
                  </a:outerShdw>
                </a:effectLst>
              </a:rPr>
              <a:t>RAM: </a:t>
            </a:r>
            <a:r>
              <a:rPr lang="es-AR" dirty="0"/>
              <a:t>Memoria de lectura y escritura muy rápida y volátil. </a:t>
            </a:r>
            <a:r>
              <a:rPr lang="es-AR" u="sng" dirty="0">
                <a:effectLst>
                  <a:outerShdw blurRad="38100" dist="38100" dir="2700000" algn="tl">
                    <a:srgbClr val="000000">
                      <a:alpha val="43137"/>
                    </a:srgbClr>
                  </a:outerShdw>
                </a:effectLst>
              </a:rPr>
              <a:t>Algunas posiciones de la memoria se tratan como registros.</a:t>
            </a:r>
            <a:endParaRPr lang="es-ES" u="sng" dirty="0">
              <a:effectLst>
                <a:outerShdw blurRad="38100" dist="38100" dir="2700000" algn="tl">
                  <a:srgbClr val="000000">
                    <a:alpha val="43137"/>
                  </a:srgbClr>
                </a:outerShdw>
              </a:effectLst>
            </a:endParaRPr>
          </a:p>
          <a:p>
            <a:r>
              <a:rPr lang="es-AR" b="1" dirty="0">
                <a:solidFill>
                  <a:srgbClr val="FF0000"/>
                </a:solidFill>
                <a:effectLst>
                  <a:outerShdw blurRad="38100" dist="38100" dir="2700000" algn="tl">
                    <a:srgbClr val="000000">
                      <a:alpha val="43137"/>
                    </a:srgbClr>
                  </a:outerShdw>
                </a:effectLst>
              </a:rPr>
              <a:t>EEPROM:</a:t>
            </a:r>
            <a:r>
              <a:rPr lang="es-AR" dirty="0"/>
              <a:t> Memoria de lectura y escritura lenta pero no volátil.</a:t>
            </a:r>
            <a:endParaRPr lang="es-ES" dirty="0"/>
          </a:p>
          <a:p>
            <a:endParaRPr lang="es-ES" dirty="0"/>
          </a:p>
        </p:txBody>
      </p:sp>
    </p:spTree>
    <p:extLst>
      <p:ext uri="{BB962C8B-B14F-4D97-AF65-F5344CB8AC3E}">
        <p14:creationId xmlns:p14="http://schemas.microsoft.com/office/powerpoint/2010/main" val="2870289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31922"/>
            <a:ext cx="9766300" cy="828432"/>
          </a:xfrm>
          <a:noFill/>
        </p:spPr>
        <p:txBody>
          <a:bodyPr vert="horz" wrap="square" lIns="0" tIns="0" rIns="0" bIns="45720" rtlCol="0" anchor="ctr">
            <a:spAutoFit/>
          </a:bodyPr>
          <a:lstStyle/>
          <a:p>
            <a:pPr>
              <a:lnSpc>
                <a:spcPts val="6100"/>
              </a:lnSpc>
            </a:pPr>
            <a:r>
              <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Unidad Aritmético Lógica</a:t>
            </a:r>
          </a:p>
        </p:txBody>
      </p:sp>
      <p:pic>
        <p:nvPicPr>
          <p:cNvPr id="4" name="Imagen 3" descr="http://perso.wanadoo.es/pictob/imagenes/alu1.gif"/>
          <p:cNvPicPr/>
          <p:nvPr/>
        </p:nvPicPr>
        <p:blipFill>
          <a:blip r:embed="rId3">
            <a:extLst>
              <a:ext uri="{28A0092B-C50C-407E-A947-70E740481C1C}">
                <a14:useLocalDpi xmlns:a14="http://schemas.microsoft.com/office/drawing/2010/main" val="0"/>
              </a:ext>
            </a:extLst>
          </a:blip>
          <a:srcRect/>
          <a:stretch>
            <a:fillRect/>
          </a:stretch>
        </p:blipFill>
        <p:spPr bwMode="auto">
          <a:xfrm>
            <a:off x="317500" y="1189037"/>
            <a:ext cx="8915400" cy="6024683"/>
          </a:xfrm>
          <a:prstGeom prst="rect">
            <a:avLst/>
          </a:prstGeom>
          <a:noFill/>
          <a:ln>
            <a:noFill/>
          </a:ln>
        </p:spPr>
      </p:pic>
      <p:sp>
        <p:nvSpPr>
          <p:cNvPr id="6" name="CuadroTexto 5"/>
          <p:cNvSpPr txBox="1"/>
          <p:nvPr/>
        </p:nvSpPr>
        <p:spPr>
          <a:xfrm flipH="1">
            <a:off x="5499100" y="1766371"/>
            <a:ext cx="3383281" cy="369332"/>
          </a:xfrm>
          <a:prstGeom prst="rect">
            <a:avLst/>
          </a:prstGeom>
          <a:noFill/>
        </p:spPr>
        <p:txBody>
          <a:bodyPr wrap="square" rtlCol="0">
            <a:spAutoFit/>
          </a:bodyPr>
          <a:lstStyle/>
          <a:p>
            <a:r>
              <a:rPr lang="es-ES" b="1" dirty="0"/>
              <a:t>F    Registros</a:t>
            </a:r>
          </a:p>
        </p:txBody>
      </p:sp>
      <p:sp>
        <p:nvSpPr>
          <p:cNvPr id="7" name="Rectángulo 6"/>
          <p:cNvSpPr/>
          <p:nvPr/>
        </p:nvSpPr>
        <p:spPr>
          <a:xfrm>
            <a:off x="4113840" y="4705905"/>
            <a:ext cx="394660" cy="369332"/>
          </a:xfrm>
          <a:prstGeom prst="rect">
            <a:avLst/>
          </a:prstGeom>
        </p:spPr>
        <p:txBody>
          <a:bodyPr wrap="none">
            <a:spAutoFit/>
          </a:bodyPr>
          <a:lstStyle/>
          <a:p>
            <a:r>
              <a:rPr lang="es-ES" b="1" dirty="0"/>
              <a:t>W</a:t>
            </a:r>
          </a:p>
        </p:txBody>
      </p:sp>
      <p:sp>
        <p:nvSpPr>
          <p:cNvPr id="8" name="CuadroTexto 7"/>
          <p:cNvSpPr txBox="1"/>
          <p:nvPr/>
        </p:nvSpPr>
        <p:spPr>
          <a:xfrm>
            <a:off x="4182900" y="6218237"/>
            <a:ext cx="73631" cy="369332"/>
          </a:xfrm>
          <a:prstGeom prst="rect">
            <a:avLst/>
          </a:prstGeom>
          <a:noFill/>
        </p:spPr>
        <p:txBody>
          <a:bodyPr wrap="square" rtlCol="0">
            <a:spAutoFit/>
          </a:bodyPr>
          <a:lstStyle/>
          <a:p>
            <a:r>
              <a:rPr lang="es-ES" b="1" dirty="0"/>
              <a:t>W</a:t>
            </a:r>
          </a:p>
        </p:txBody>
      </p:sp>
      <p:sp>
        <p:nvSpPr>
          <p:cNvPr id="9" name="CuadroTexto 8"/>
          <p:cNvSpPr txBox="1"/>
          <p:nvPr/>
        </p:nvSpPr>
        <p:spPr>
          <a:xfrm>
            <a:off x="2908300" y="1951037"/>
            <a:ext cx="73631" cy="369332"/>
          </a:xfrm>
          <a:prstGeom prst="rect">
            <a:avLst/>
          </a:prstGeom>
          <a:noFill/>
        </p:spPr>
        <p:txBody>
          <a:bodyPr wrap="square" rtlCol="0">
            <a:spAutoFit/>
          </a:bodyPr>
          <a:lstStyle/>
          <a:p>
            <a:r>
              <a:rPr lang="es-ES" b="1" dirty="0"/>
              <a:t>W</a:t>
            </a:r>
          </a:p>
        </p:txBody>
      </p:sp>
      <p:sp>
        <p:nvSpPr>
          <p:cNvPr id="3" name="2 CuadroTexto"/>
          <p:cNvSpPr txBox="1"/>
          <p:nvPr/>
        </p:nvSpPr>
        <p:spPr>
          <a:xfrm>
            <a:off x="5118101" y="4541837"/>
            <a:ext cx="5181599" cy="2970044"/>
          </a:xfrm>
          <a:prstGeom prst="rect">
            <a:avLst/>
          </a:prstGeom>
          <a:noFill/>
        </p:spPr>
        <p:txBody>
          <a:bodyPr wrap="square" rtlCol="0">
            <a:spAutoFit/>
          </a:bodyPr>
          <a:lstStyle/>
          <a:p>
            <a:r>
              <a:rPr lang="es-AR" sz="1100" b="1" dirty="0"/>
              <a:t>La ALU</a:t>
            </a:r>
            <a:endParaRPr lang="es-ES" sz="1100" b="1" dirty="0"/>
          </a:p>
          <a:p>
            <a:r>
              <a:rPr lang="es-AR" sz="1100" dirty="0"/>
              <a:t>    El PIC16F84A posee una ALU (Unidad Aritmético Lógica) de 8 bits capaz de realizar operaciones de desplazamientos, lógicas, sumas y restas. </a:t>
            </a:r>
          </a:p>
          <a:p>
            <a:r>
              <a:rPr lang="es-AR" sz="1100" dirty="0"/>
              <a:t>Su salida va al </a:t>
            </a:r>
            <a:r>
              <a:rPr lang="es-AR" sz="1100" b="1" u="sng" dirty="0"/>
              <a:t>registro de trabajo W </a:t>
            </a:r>
            <a:r>
              <a:rPr lang="es-AR" sz="1100" dirty="0"/>
              <a:t>y también a la </a:t>
            </a:r>
            <a:r>
              <a:rPr lang="es-AR" sz="1100" b="1" u="sng" dirty="0"/>
              <a:t>memoria de datos</a:t>
            </a:r>
            <a:r>
              <a:rPr lang="es-AR" sz="1100" dirty="0"/>
              <a:t>, por lo tanto el resultado puede guardarse en cualquiera de los dos destinos. </a:t>
            </a:r>
            <a:r>
              <a:rPr lang="es-AR" sz="1100" b="1" dirty="0">
                <a:solidFill>
                  <a:srgbClr val="FF0000"/>
                </a:solidFill>
                <a:effectLst>
                  <a:outerShdw blurRad="38100" dist="38100" dir="2700000" algn="tl">
                    <a:srgbClr val="000000">
                      <a:alpha val="43137"/>
                    </a:srgbClr>
                  </a:outerShdw>
                </a:effectLst>
              </a:rPr>
              <a:t>Dependiendo de la instrucción ejecutada</a:t>
            </a:r>
            <a:r>
              <a:rPr lang="es-AR" sz="1100" dirty="0"/>
              <a:t>,.</a:t>
            </a:r>
          </a:p>
          <a:p>
            <a:r>
              <a:rPr lang="es-AR" sz="1100" dirty="0"/>
              <a:t>La ALU puede afectar a los bits de </a:t>
            </a:r>
            <a:r>
              <a:rPr lang="es-AR" sz="1100" b="1" u="sng" dirty="0">
                <a:solidFill>
                  <a:srgbClr val="FF0000"/>
                </a:solidFill>
                <a:effectLst>
                  <a:outerShdw blurRad="38100" dist="38100" dir="2700000" algn="tl">
                    <a:srgbClr val="000000">
                      <a:alpha val="43137"/>
                    </a:srgbClr>
                  </a:outerShdw>
                </a:effectLst>
              </a:rPr>
              <a:t>Acarreo , Acarreo Digital (DC) y Cero (Z) del Registro de Estado</a:t>
            </a:r>
            <a:r>
              <a:rPr lang="es-AR" sz="1100" b="1" u="sng" dirty="0">
                <a:effectLst>
                  <a:outerShdw blurRad="38100" dist="38100" dir="2700000" algn="tl">
                    <a:srgbClr val="000000">
                      <a:alpha val="43137"/>
                    </a:srgbClr>
                  </a:outerShdw>
                </a:effectLst>
              </a:rPr>
              <a:t> (</a:t>
            </a:r>
            <a:r>
              <a:rPr lang="es-AR" sz="1100" b="1" u="sng" dirty="0">
                <a:effectLst>
                  <a:outerShdw blurRad="38100" dist="38100" dir="2700000" algn="tl">
                    <a:srgbClr val="000000">
                      <a:alpha val="43137"/>
                    </a:srgbClr>
                  </a:outerShdw>
                </a:effectLst>
                <a:hlinkClick r:id="rId4"/>
              </a:rPr>
              <a:t>STATUS</a:t>
            </a:r>
            <a:r>
              <a:rPr lang="es-AR" sz="1100" b="1" u="sng" dirty="0">
                <a:effectLst>
                  <a:outerShdw blurRad="38100" dist="38100" dir="2700000" algn="tl">
                    <a:srgbClr val="000000">
                      <a:alpha val="43137"/>
                    </a:srgbClr>
                  </a:outerShdw>
                </a:effectLst>
              </a:rPr>
              <a:t>)</a:t>
            </a:r>
            <a:r>
              <a:rPr lang="es-AR" sz="1100" dirty="0"/>
              <a:t>.</a:t>
            </a:r>
            <a:endParaRPr lang="es-ES" sz="1100" dirty="0"/>
          </a:p>
          <a:p>
            <a:r>
              <a:rPr lang="es-AR" sz="1100" dirty="0"/>
              <a:t> </a:t>
            </a:r>
            <a:endParaRPr lang="es-ES" sz="1100" dirty="0"/>
          </a:p>
          <a:p>
            <a:r>
              <a:rPr lang="es-AR" sz="1100" b="1" dirty="0">
                <a:solidFill>
                  <a:srgbClr val="FF0000"/>
                </a:solidFill>
              </a:rPr>
              <a:t>Registro de trabajo</a:t>
            </a:r>
            <a:endParaRPr lang="es-ES" sz="1100" b="1" dirty="0">
              <a:solidFill>
                <a:srgbClr val="FF0000"/>
              </a:solidFill>
            </a:endParaRPr>
          </a:p>
          <a:p>
            <a:r>
              <a:rPr lang="es-AR" sz="1100" dirty="0"/>
              <a:t>    El acumulador o registro de trabajo (W) </a:t>
            </a:r>
            <a:r>
              <a:rPr lang="es-AR" sz="1100" b="1" u="sng" dirty="0"/>
              <a:t>es el registro mas utilizado de todos</a:t>
            </a:r>
            <a:r>
              <a:rPr lang="es-AR" sz="1100" dirty="0"/>
              <a:t>. </a:t>
            </a:r>
          </a:p>
          <a:p>
            <a:r>
              <a:rPr lang="es-AR" sz="1100" dirty="0"/>
              <a:t>No se trata de un registro de la RAM ya que </a:t>
            </a:r>
            <a:r>
              <a:rPr lang="es-AR" sz="1100" b="1" u="sng" dirty="0"/>
              <a:t>no tiene dirección</a:t>
            </a:r>
            <a:r>
              <a:rPr lang="es-AR" sz="1100" dirty="0"/>
              <a:t> pero se usa constantemente para mover datos y dar valores a las variables (registros). </a:t>
            </a:r>
          </a:p>
          <a:p>
            <a:r>
              <a:rPr lang="es-AR" sz="1100" dirty="0"/>
              <a:t>Por ejemplo, si queremos copiar la información del registro 0Ch en el registro 0Dh </a:t>
            </a:r>
            <a:r>
              <a:rPr lang="es-AR" sz="1100" b="1" dirty="0">
                <a:effectLst>
                  <a:outerShdw blurRad="38100" dist="38100" dir="2700000" algn="tl">
                    <a:srgbClr val="000000">
                      <a:alpha val="43137"/>
                    </a:srgbClr>
                  </a:outerShdw>
                </a:effectLst>
              </a:rPr>
              <a:t>no podremos hacerlo directamente</a:t>
            </a:r>
            <a:r>
              <a:rPr lang="es-AR" sz="1100" dirty="0"/>
              <a:t>, deberemos usar una instrucción para cargar el valor del registro 0Ch en el acumulador y después otra instrucción para cargar el valor del acumulador en el registro 0Bh.</a:t>
            </a:r>
          </a:p>
        </p:txBody>
      </p:sp>
      <p:sp>
        <p:nvSpPr>
          <p:cNvPr id="5" name="4 CuadroTexto"/>
          <p:cNvSpPr txBox="1"/>
          <p:nvPr/>
        </p:nvSpPr>
        <p:spPr>
          <a:xfrm>
            <a:off x="5074797" y="4084637"/>
            <a:ext cx="3773597" cy="369332"/>
          </a:xfrm>
          <a:prstGeom prst="rect">
            <a:avLst/>
          </a:prstGeom>
          <a:noFill/>
        </p:spPr>
        <p:txBody>
          <a:bodyPr wrap="none" rtlCol="0">
            <a:spAutoFit/>
          </a:bodyPr>
          <a:lstStyle/>
          <a:p>
            <a:r>
              <a:rPr lang="es-ES" i="1" dirty="0">
                <a:solidFill>
                  <a:schemeClr val="tx2">
                    <a:lumMod val="60000"/>
                    <a:lumOff val="40000"/>
                  </a:schemeClr>
                </a:solidFill>
                <a:effectLst>
                  <a:outerShdw blurRad="38100" dist="38100" dir="2700000" algn="tl">
                    <a:srgbClr val="000000">
                      <a:alpha val="43137"/>
                    </a:srgbClr>
                  </a:outerShdw>
                </a:effectLst>
              </a:rPr>
              <a:t>A Memoria de Datos (RAM / EEPROM)</a:t>
            </a:r>
            <a:endParaRPr lang="es-AR" i="1" dirty="0">
              <a:solidFill>
                <a:schemeClr val="tx2">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68790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50837"/>
            <a:ext cx="9169400" cy="6870700"/>
          </a:xfrm>
          <a:prstGeom prst="rect">
            <a:avLst/>
          </a:prstGeom>
          <a:noFill/>
        </p:spPr>
      </p:pic>
      <p:sp>
        <p:nvSpPr>
          <p:cNvPr id="2" name="TextBox 1"/>
          <p:cNvSpPr txBox="1"/>
          <p:nvPr/>
        </p:nvSpPr>
        <p:spPr>
          <a:xfrm rot="16200000">
            <a:off x="3771900" y="3124200"/>
            <a:ext cx="863600" cy="241300"/>
          </a:xfrm>
          <a:prstGeom prst="rect">
            <a:avLst/>
          </a:prstGeom>
          <a:noFill/>
        </p:spPr>
        <p:txBody>
          <a:bodyPr wrap="none" lIns="0" tIns="0" rIns="0" rtlCol="0">
            <a:spAutoFit/>
          </a:bodyPr>
          <a:lstStyle/>
          <a:p>
            <a:pPr>
              <a:lnSpc>
                <a:spcPts val="1900"/>
              </a:lnSpc>
              <a:tabLst/>
            </a:pPr>
            <a:r>
              <a:rPr lang="en-US" altLang="zh-CN" sz="1397" dirty="0">
                <a:solidFill>
                  <a:srgbClr val="000000"/>
                </a:solidFill>
                <a:latin typeface="Arial Black" pitchFamily="18" charset="0"/>
                <a:cs typeface="Arial Black" pitchFamily="18" charset="0"/>
              </a:rPr>
              <a:t>s</a:t>
            </a:r>
            <a:r>
              <a:rPr lang="en-US" altLang="zh-CN" sz="1397" dirty="0">
                <a:latin typeface="Times New Roman" pitchFamily="18" charset="0"/>
                <a:cs typeface="Times New Roman" pitchFamily="18" charset="0"/>
              </a:rPr>
              <a:t> </a:t>
            </a:r>
            <a:r>
              <a:rPr lang="en-US" altLang="zh-CN" sz="1397" dirty="0">
                <a:solidFill>
                  <a:srgbClr val="000000"/>
                </a:solidFill>
                <a:latin typeface="Arial Black" pitchFamily="18" charset="0"/>
                <a:cs typeface="Arial Black" pitchFamily="18" charset="0"/>
              </a:rPr>
              <a:t>Data</a:t>
            </a:r>
            <a:r>
              <a:rPr lang="en-US" altLang="zh-CN" sz="1397" dirty="0">
                <a:latin typeface="Times New Roman" pitchFamily="18" charset="0"/>
                <a:cs typeface="Times New Roman" pitchFamily="18" charset="0"/>
              </a:rPr>
              <a:t> </a:t>
            </a:r>
            <a:r>
              <a:rPr lang="en-US" altLang="zh-CN" sz="1397" dirty="0">
                <a:solidFill>
                  <a:srgbClr val="000000"/>
                </a:solidFill>
                <a:latin typeface="Arial Black" pitchFamily="18" charset="0"/>
                <a:cs typeface="Arial Black" pitchFamily="18" charset="0"/>
              </a:rPr>
              <a:t>Bu</a:t>
            </a:r>
          </a:p>
        </p:txBody>
      </p:sp>
      <p:sp>
        <p:nvSpPr>
          <p:cNvPr id="3" name="TextBox 1"/>
          <p:cNvSpPr txBox="1"/>
          <p:nvPr/>
        </p:nvSpPr>
        <p:spPr>
          <a:xfrm>
            <a:off x="2959100" y="5537200"/>
            <a:ext cx="736600" cy="241300"/>
          </a:xfrm>
          <a:prstGeom prst="rect">
            <a:avLst/>
          </a:prstGeom>
          <a:noFill/>
        </p:spPr>
        <p:txBody>
          <a:bodyPr wrap="none" lIns="0" tIns="0" rIns="0" rtlCol="0">
            <a:spAutoFit/>
          </a:bodyPr>
          <a:lstStyle/>
          <a:p>
            <a:pPr>
              <a:lnSpc>
                <a:spcPts val="1900"/>
              </a:lnSpc>
              <a:tabLst/>
            </a:pPr>
            <a:r>
              <a:rPr lang="en-US" altLang="zh-CN" sz="1397" dirty="0">
                <a:solidFill>
                  <a:srgbClr val="00279F"/>
                </a:solidFill>
                <a:latin typeface="Arial Black" pitchFamily="18" charset="0"/>
                <a:cs typeface="Arial Black" pitchFamily="18" charset="0"/>
              </a:rPr>
              <a:t>Opcode</a:t>
            </a:r>
          </a:p>
        </p:txBody>
      </p:sp>
      <p:sp>
        <p:nvSpPr>
          <p:cNvPr id="4" name="TextBox 1"/>
          <p:cNvSpPr txBox="1"/>
          <p:nvPr/>
        </p:nvSpPr>
        <p:spPr>
          <a:xfrm>
            <a:off x="3898900" y="5537200"/>
            <a:ext cx="114300" cy="241300"/>
          </a:xfrm>
          <a:prstGeom prst="rect">
            <a:avLst/>
          </a:prstGeom>
          <a:noFill/>
        </p:spPr>
        <p:txBody>
          <a:bodyPr wrap="none" lIns="0" tIns="0" rIns="0" rtlCol="0">
            <a:spAutoFit/>
          </a:bodyPr>
          <a:lstStyle/>
          <a:p>
            <a:pPr>
              <a:lnSpc>
                <a:spcPts val="1900"/>
              </a:lnSpc>
              <a:tabLst/>
            </a:pPr>
            <a:r>
              <a:rPr lang="en-US" altLang="zh-CN" sz="1397" dirty="0">
                <a:solidFill>
                  <a:srgbClr val="CC0000"/>
                </a:solidFill>
                <a:latin typeface="Arial Black" pitchFamily="18" charset="0"/>
                <a:cs typeface="Arial Black" pitchFamily="18" charset="0"/>
              </a:rPr>
              <a:t>d</a:t>
            </a:r>
          </a:p>
        </p:txBody>
      </p:sp>
      <p:sp>
        <p:nvSpPr>
          <p:cNvPr id="5" name="TextBox 1"/>
          <p:cNvSpPr txBox="1"/>
          <p:nvPr/>
        </p:nvSpPr>
        <p:spPr>
          <a:xfrm>
            <a:off x="546100" y="198437"/>
            <a:ext cx="9601200" cy="828432"/>
          </a:xfrm>
          <a:prstGeom prst="rect">
            <a:avLst/>
          </a:prstGeom>
          <a:noFill/>
        </p:spPr>
        <p:txBody>
          <a:bodyPr wrap="square" lIns="0" tIns="0" rIns="0" rtlCol="0">
            <a:spAutoFit/>
          </a:bodyPr>
          <a:lstStyle>
            <a:defPPr>
              <a:defRPr lang="en-US"/>
            </a:defPPr>
            <a:lvl1pPr algn="ctr">
              <a:lnSpc>
                <a:spcPts val="6100"/>
              </a:lnSpc>
              <a:tabLst/>
              <a:defRPr sz="2800"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n-US" altLang="zh-CN" dirty="0"/>
              <a:t>Concepto del Archivo de Registros</a:t>
            </a:r>
          </a:p>
        </p:txBody>
      </p:sp>
      <p:sp>
        <p:nvSpPr>
          <p:cNvPr id="6" name="TextBox 1"/>
          <p:cNvSpPr txBox="1"/>
          <p:nvPr/>
        </p:nvSpPr>
        <p:spPr>
          <a:xfrm>
            <a:off x="5257800" y="1384300"/>
            <a:ext cx="1092200" cy="419100"/>
          </a:xfrm>
          <a:prstGeom prst="rect">
            <a:avLst/>
          </a:prstGeom>
          <a:noFill/>
        </p:spPr>
        <p:txBody>
          <a:bodyPr wrap="none" lIns="0" tIns="0" rIns="0" rtlCol="0">
            <a:spAutoFit/>
          </a:bodyPr>
          <a:lstStyle/>
          <a:p>
            <a:pPr>
              <a:lnSpc>
                <a:spcPts val="1800"/>
              </a:lnSpc>
              <a:tabLst>
                <a:tab pos="38100" algn="l"/>
              </a:tabLst>
            </a:pPr>
            <a:r>
              <a:rPr lang="en-US" altLang="zh-CN" dirty="0"/>
              <a:t>	</a:t>
            </a:r>
            <a:r>
              <a:rPr lang="en-US" altLang="zh-CN" sz="1302" b="1" dirty="0">
                <a:solidFill>
                  <a:srgbClr val="000000"/>
                </a:solidFill>
                <a:latin typeface="Times New Roman" pitchFamily="18" charset="0"/>
                <a:cs typeface="Times New Roman" pitchFamily="18" charset="0"/>
              </a:rPr>
              <a:t>Data</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Memory</a:t>
            </a:r>
          </a:p>
          <a:p>
            <a:pPr>
              <a:lnSpc>
                <a:spcPts val="1500"/>
              </a:lnSpc>
              <a:tabLst>
                <a:tab pos="38100" algn="l"/>
              </a:tabLst>
            </a:pPr>
            <a:r>
              <a:rPr lang="en-US" altLang="zh-CN" sz="1302" b="1" dirty="0">
                <a:solidFill>
                  <a:srgbClr val="000000"/>
                </a:solidFill>
                <a:latin typeface="Times New Roman" pitchFamily="18" charset="0"/>
                <a:cs typeface="Times New Roman" pitchFamily="18" charset="0"/>
              </a:rPr>
              <a:t>(Register</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File)</a:t>
            </a:r>
          </a:p>
        </p:txBody>
      </p:sp>
      <p:sp>
        <p:nvSpPr>
          <p:cNvPr id="7" name="TextBox 1"/>
          <p:cNvSpPr txBox="1"/>
          <p:nvPr/>
        </p:nvSpPr>
        <p:spPr>
          <a:xfrm>
            <a:off x="1981200" y="2108200"/>
            <a:ext cx="1524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w</a:t>
            </a:r>
          </a:p>
        </p:txBody>
      </p:sp>
      <p:sp>
        <p:nvSpPr>
          <p:cNvPr id="8" name="TextBox 1"/>
          <p:cNvSpPr txBox="1"/>
          <p:nvPr/>
        </p:nvSpPr>
        <p:spPr>
          <a:xfrm>
            <a:off x="3048000" y="2108200"/>
            <a:ext cx="635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f</a:t>
            </a:r>
          </a:p>
        </p:txBody>
      </p:sp>
      <p:sp>
        <p:nvSpPr>
          <p:cNvPr id="9" name="TextBox 1"/>
          <p:cNvSpPr txBox="1"/>
          <p:nvPr/>
        </p:nvSpPr>
        <p:spPr>
          <a:xfrm>
            <a:off x="2324100" y="2349500"/>
            <a:ext cx="457200" cy="279400"/>
          </a:xfrm>
          <a:prstGeom prst="rect">
            <a:avLst/>
          </a:prstGeom>
          <a:noFill/>
        </p:spPr>
        <p:txBody>
          <a:bodyPr wrap="none" lIns="0" tIns="0" rIns="0" rtlCol="0">
            <a:spAutoFit/>
          </a:bodyPr>
          <a:lstStyle/>
          <a:p>
            <a:pPr>
              <a:lnSpc>
                <a:spcPts val="2200"/>
              </a:lnSpc>
              <a:tabLst/>
            </a:pPr>
            <a:r>
              <a:rPr lang="en-US" altLang="zh-CN" sz="1602" dirty="0">
                <a:solidFill>
                  <a:srgbClr val="000000"/>
                </a:solidFill>
                <a:latin typeface="Arial Black" pitchFamily="18" charset="0"/>
                <a:cs typeface="Arial Black" pitchFamily="18" charset="0"/>
              </a:rPr>
              <a:t>ALU</a:t>
            </a:r>
          </a:p>
        </p:txBody>
      </p:sp>
      <p:sp>
        <p:nvSpPr>
          <p:cNvPr id="10" name="TextBox 1"/>
          <p:cNvSpPr txBox="1"/>
          <p:nvPr/>
        </p:nvSpPr>
        <p:spPr>
          <a:xfrm>
            <a:off x="1765300" y="3187700"/>
            <a:ext cx="114300" cy="241300"/>
          </a:xfrm>
          <a:prstGeom prst="rect">
            <a:avLst/>
          </a:prstGeom>
          <a:noFill/>
        </p:spPr>
        <p:txBody>
          <a:bodyPr wrap="none" lIns="0" tIns="0" rIns="0" rtlCol="0">
            <a:spAutoFit/>
          </a:bodyPr>
          <a:lstStyle/>
          <a:p>
            <a:pPr>
              <a:lnSpc>
                <a:spcPts val="1900"/>
              </a:lnSpc>
              <a:tabLst/>
            </a:pPr>
            <a:r>
              <a:rPr lang="en-US" altLang="zh-CN" sz="1397" dirty="0">
                <a:solidFill>
                  <a:srgbClr val="CC0000"/>
                </a:solidFill>
                <a:latin typeface="Arial Black" pitchFamily="18" charset="0"/>
                <a:cs typeface="Arial Black" pitchFamily="18" charset="0"/>
              </a:rPr>
              <a:t>d</a:t>
            </a:r>
          </a:p>
        </p:txBody>
      </p:sp>
      <p:sp>
        <p:nvSpPr>
          <p:cNvPr id="12" name="TextBox 1"/>
          <p:cNvSpPr txBox="1"/>
          <p:nvPr/>
        </p:nvSpPr>
        <p:spPr>
          <a:xfrm>
            <a:off x="7505700" y="1341437"/>
            <a:ext cx="1942840" cy="2367315"/>
          </a:xfrm>
          <a:prstGeom prst="rect">
            <a:avLst/>
          </a:prstGeom>
          <a:noFill/>
        </p:spPr>
        <p:txBody>
          <a:bodyPr wrap="none" lIns="0" tIns="0" rIns="0" rtlCol="0">
            <a:spAutoFit/>
          </a:bodyPr>
          <a:lstStyle/>
          <a:p>
            <a:pPr>
              <a:lnSpc>
                <a:spcPts val="1900"/>
              </a:lnSpc>
              <a:tabLst/>
            </a:pPr>
            <a:r>
              <a:rPr lang="en-US" altLang="zh-CN" sz="1397" b="1" u="sng" dirty="0">
                <a:solidFill>
                  <a:srgbClr val="000000"/>
                </a:solidFill>
                <a:latin typeface="Times New Roman" pitchFamily="18" charset="0"/>
                <a:cs typeface="Times New Roman" pitchFamily="18" charset="0"/>
              </a:rPr>
              <a:t>Concepto de Archivo de</a:t>
            </a:r>
          </a:p>
          <a:p>
            <a:pPr>
              <a:lnSpc>
                <a:spcPts val="1700"/>
              </a:lnSpc>
              <a:tabLst/>
            </a:pPr>
            <a:r>
              <a:rPr lang="en-US" altLang="zh-CN" sz="1397" b="1" dirty="0">
                <a:solidFill>
                  <a:srgbClr val="000000"/>
                </a:solidFill>
                <a:latin typeface="Times New Roman" pitchFamily="18" charset="0"/>
                <a:cs typeface="Times New Roman" pitchFamily="18" charset="0"/>
              </a:rPr>
              <a:t>Registro: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Todos</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los</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datos</a:t>
            </a:r>
          </a:p>
          <a:p>
            <a:pPr>
              <a:lnSpc>
                <a:spcPts val="1800"/>
              </a:lnSpc>
              <a:tabLst/>
            </a:pP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memoria</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son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parte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del</a:t>
            </a:r>
          </a:p>
          <a:p>
            <a:pPr>
              <a:lnSpc>
                <a:spcPts val="1700"/>
              </a:lnSpc>
              <a:tabLst/>
            </a:pPr>
            <a:r>
              <a:rPr lang="en-US" altLang="zh-CN" sz="1397" b="1" dirty="0">
                <a:solidFill>
                  <a:srgbClr val="000000"/>
                </a:solidFill>
                <a:latin typeface="Times New Roman" pitchFamily="18" charset="0"/>
                <a:cs typeface="Times New Roman" pitchFamily="18" charset="0"/>
              </a:rPr>
              <a:t>archivo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registro,</a:t>
            </a:r>
          </a:p>
          <a:p>
            <a:pPr>
              <a:lnSpc>
                <a:spcPts val="1700"/>
              </a:lnSpc>
              <a:tabLst/>
            </a:pPr>
            <a:r>
              <a:rPr lang="en-US" altLang="zh-CN" sz="1397" b="1" dirty="0">
                <a:solidFill>
                  <a:srgbClr val="000000"/>
                </a:solidFill>
                <a:latin typeface="Times New Roman" pitchFamily="18" charset="0"/>
                <a:cs typeface="Times New Roman" pitchFamily="18" charset="0"/>
              </a:rPr>
              <a:t>cualquier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localización</a:t>
            </a:r>
          </a:p>
          <a:p>
            <a:pPr>
              <a:lnSpc>
                <a:spcPts val="1800"/>
              </a:lnSpc>
              <a:tabLst/>
            </a:pPr>
            <a:r>
              <a:rPr lang="en-US" altLang="zh-CN" sz="1397" b="1" dirty="0">
                <a:solidFill>
                  <a:srgbClr val="000000"/>
                </a:solidFill>
                <a:latin typeface="Times New Roman" pitchFamily="18" charset="0"/>
                <a:cs typeface="Times New Roman" pitchFamily="18" charset="0"/>
              </a:rPr>
              <a:t>puede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ser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operada</a:t>
            </a:r>
          </a:p>
          <a:p>
            <a:pPr>
              <a:lnSpc>
                <a:spcPts val="1700"/>
              </a:lnSpc>
              <a:tabLst/>
            </a:pPr>
            <a:r>
              <a:rPr lang="en-US" altLang="zh-CN" sz="1397" b="1" dirty="0">
                <a:solidFill>
                  <a:srgbClr val="000000"/>
                </a:solidFill>
                <a:latin typeface="Times New Roman" pitchFamily="18" charset="0"/>
                <a:cs typeface="Times New Roman" pitchFamily="18" charset="0"/>
              </a:rPr>
              <a:t>directamente</a:t>
            </a:r>
          </a:p>
          <a:p>
            <a:pPr>
              <a:lnSpc>
                <a:spcPts val="2300"/>
              </a:lnSpc>
              <a:tabLst/>
            </a:pPr>
            <a:r>
              <a:rPr lang="en-US" altLang="zh-CN" sz="1397" b="1" dirty="0">
                <a:solidFill>
                  <a:srgbClr val="000000"/>
                </a:solidFill>
                <a:latin typeface="Times New Roman" pitchFamily="18" charset="0"/>
                <a:cs typeface="Times New Roman" pitchFamily="18" charset="0"/>
              </a:rPr>
              <a:t>Todos</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los</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periféricos</a:t>
            </a:r>
          </a:p>
          <a:p>
            <a:pPr>
              <a:lnSpc>
                <a:spcPts val="1700"/>
              </a:lnSpc>
              <a:tabLst/>
            </a:pPr>
            <a:r>
              <a:rPr lang="en-US" altLang="zh-CN" sz="1397" b="1" dirty="0">
                <a:solidFill>
                  <a:srgbClr val="000000"/>
                </a:solidFill>
                <a:latin typeface="Times New Roman" pitchFamily="18" charset="0"/>
                <a:cs typeface="Times New Roman" pitchFamily="18" charset="0"/>
              </a:rPr>
              <a:t>estan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mapeados</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como</a:t>
            </a:r>
          </a:p>
          <a:p>
            <a:pPr>
              <a:lnSpc>
                <a:spcPts val="1800"/>
              </a:lnSpc>
              <a:tabLst/>
            </a:pPr>
            <a:r>
              <a:rPr lang="en-US" altLang="zh-CN" sz="1397" b="1" dirty="0">
                <a:solidFill>
                  <a:srgbClr val="000000"/>
                </a:solidFill>
                <a:latin typeface="Times New Roman" pitchFamily="18" charset="0"/>
                <a:cs typeface="Times New Roman" pitchFamily="18" charset="0"/>
              </a:rPr>
              <a:t>una</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serie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err="1">
                <a:solidFill>
                  <a:srgbClr val="000000"/>
                </a:solidFill>
                <a:latin typeface="Times New Roman" pitchFamily="18" charset="0"/>
                <a:cs typeface="Times New Roman" pitchFamily="18" charset="0"/>
              </a:rPr>
              <a:t>registros</a:t>
            </a:r>
            <a:endParaRPr lang="en-US" altLang="zh-CN" sz="1397" b="1" dirty="0">
              <a:solidFill>
                <a:srgbClr val="000000"/>
              </a:solidFill>
              <a:latin typeface="Times New Roman" pitchFamily="18" charset="0"/>
              <a:cs typeface="Times New Roman" pitchFamily="18" charset="0"/>
            </a:endParaRPr>
          </a:p>
        </p:txBody>
      </p:sp>
      <p:sp>
        <p:nvSpPr>
          <p:cNvPr id="13" name="TextBox 1"/>
          <p:cNvSpPr txBox="1"/>
          <p:nvPr/>
        </p:nvSpPr>
        <p:spPr>
          <a:xfrm>
            <a:off x="2146300" y="3352800"/>
            <a:ext cx="1524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w</a:t>
            </a:r>
          </a:p>
        </p:txBody>
      </p:sp>
      <p:sp>
        <p:nvSpPr>
          <p:cNvPr id="14" name="TextBox 1"/>
          <p:cNvSpPr txBox="1"/>
          <p:nvPr/>
        </p:nvSpPr>
        <p:spPr>
          <a:xfrm>
            <a:off x="2882900" y="3352800"/>
            <a:ext cx="63500" cy="228600"/>
          </a:xfrm>
          <a:prstGeom prst="rect">
            <a:avLst/>
          </a:prstGeom>
          <a:noFill/>
        </p:spPr>
        <p:txBody>
          <a:bodyPr wrap="none" lIns="0" tIns="0" rIns="0" rtlCol="0">
            <a:spAutoFit/>
          </a:bodyPr>
          <a:lstStyle/>
          <a:p>
            <a:pPr>
              <a:lnSpc>
                <a:spcPts val="1800"/>
              </a:lnSpc>
              <a:tabLst/>
            </a:pPr>
            <a:r>
              <a:rPr lang="en-US" altLang="zh-CN" sz="1302" dirty="0">
                <a:solidFill>
                  <a:srgbClr val="000000"/>
                </a:solidFill>
                <a:latin typeface="Arial Black" pitchFamily="18" charset="0"/>
                <a:cs typeface="Arial Black" pitchFamily="18" charset="0"/>
              </a:rPr>
              <a:t>f</a:t>
            </a:r>
          </a:p>
        </p:txBody>
      </p:sp>
      <p:sp>
        <p:nvSpPr>
          <p:cNvPr id="15" name="TextBox 1"/>
          <p:cNvSpPr txBox="1"/>
          <p:nvPr/>
        </p:nvSpPr>
        <p:spPr>
          <a:xfrm>
            <a:off x="6464300" y="2171700"/>
            <a:ext cx="203200" cy="1651000"/>
          </a:xfrm>
          <a:prstGeom prst="rect">
            <a:avLst/>
          </a:prstGeom>
          <a:noFill/>
        </p:spPr>
        <p:txBody>
          <a:bodyPr wrap="none" lIns="0" tIns="0" rIns="0" rtlCol="0">
            <a:spAutoFit/>
          </a:bodyPr>
          <a:lstStyle/>
          <a:p>
            <a:pPr>
              <a:lnSpc>
                <a:spcPts val="1200"/>
              </a:lnSpc>
              <a:tabLst/>
            </a:pPr>
            <a:r>
              <a:rPr lang="en-US" altLang="zh-CN" sz="900" b="1" dirty="0">
                <a:solidFill>
                  <a:srgbClr val="000000"/>
                </a:solidFill>
                <a:latin typeface="Times New Roman" pitchFamily="18" charset="0"/>
                <a:cs typeface="Times New Roman" pitchFamily="18" charset="0"/>
              </a:rPr>
              <a:t>07h</a:t>
            </a:r>
          </a:p>
          <a:p>
            <a:pPr>
              <a:lnSpc>
                <a:spcPts val="1900"/>
              </a:lnSpc>
              <a:tabLst/>
            </a:pPr>
            <a:r>
              <a:rPr lang="en-US" altLang="zh-CN" sz="900" b="1" dirty="0">
                <a:solidFill>
                  <a:srgbClr val="000000"/>
                </a:solidFill>
                <a:latin typeface="Times New Roman" pitchFamily="18" charset="0"/>
                <a:cs typeface="Times New Roman" pitchFamily="18" charset="0"/>
              </a:rPr>
              <a:t>08h</a:t>
            </a:r>
          </a:p>
          <a:p>
            <a:pPr>
              <a:lnSpc>
                <a:spcPts val="1900"/>
              </a:lnSpc>
              <a:tabLst/>
            </a:pPr>
            <a:r>
              <a:rPr lang="en-US" altLang="zh-CN" sz="900" b="1" dirty="0">
                <a:solidFill>
                  <a:srgbClr val="000000"/>
                </a:solidFill>
                <a:latin typeface="Times New Roman" pitchFamily="18" charset="0"/>
                <a:cs typeface="Times New Roman" pitchFamily="18" charset="0"/>
              </a:rPr>
              <a:t>09h</a:t>
            </a:r>
          </a:p>
          <a:p>
            <a:pPr>
              <a:lnSpc>
                <a:spcPts val="1900"/>
              </a:lnSpc>
              <a:tabLst/>
            </a:pPr>
            <a:r>
              <a:rPr lang="en-US" altLang="zh-CN" sz="900" b="1" dirty="0">
                <a:solidFill>
                  <a:srgbClr val="000000"/>
                </a:solidFill>
                <a:latin typeface="Times New Roman" pitchFamily="18" charset="0"/>
                <a:cs typeface="Times New Roman" pitchFamily="18" charset="0"/>
              </a:rPr>
              <a:t>0Ah</a:t>
            </a:r>
          </a:p>
          <a:p>
            <a:pPr>
              <a:lnSpc>
                <a:spcPts val="1900"/>
              </a:lnSpc>
              <a:tabLst/>
            </a:pPr>
            <a:r>
              <a:rPr lang="en-US" altLang="zh-CN" sz="900" b="1" dirty="0">
                <a:solidFill>
                  <a:srgbClr val="000000"/>
                </a:solidFill>
                <a:latin typeface="Times New Roman" pitchFamily="18" charset="0"/>
                <a:cs typeface="Times New Roman" pitchFamily="18" charset="0"/>
              </a:rPr>
              <a:t>0Bh</a:t>
            </a:r>
          </a:p>
          <a:p>
            <a:pPr>
              <a:lnSpc>
                <a:spcPts val="1900"/>
              </a:lnSpc>
              <a:tabLst/>
            </a:pPr>
            <a:r>
              <a:rPr lang="en-US" altLang="zh-CN" sz="900" b="1" dirty="0">
                <a:solidFill>
                  <a:srgbClr val="000000"/>
                </a:solidFill>
                <a:latin typeface="Times New Roman" pitchFamily="18" charset="0"/>
                <a:cs typeface="Times New Roman" pitchFamily="18" charset="0"/>
              </a:rPr>
              <a:t>0Ch</a:t>
            </a:r>
          </a:p>
          <a:p>
            <a:pPr>
              <a:lnSpc>
                <a:spcPts val="1900"/>
              </a:lnSpc>
              <a:tabLst/>
            </a:pPr>
            <a:r>
              <a:rPr lang="en-US" altLang="zh-CN" sz="900" b="1" dirty="0">
                <a:solidFill>
                  <a:srgbClr val="000000"/>
                </a:solidFill>
                <a:latin typeface="Times New Roman" pitchFamily="18" charset="0"/>
                <a:cs typeface="Times New Roman" pitchFamily="18" charset="0"/>
              </a:rPr>
              <a:t>0Dh</a:t>
            </a:r>
          </a:p>
        </p:txBody>
      </p:sp>
      <p:sp>
        <p:nvSpPr>
          <p:cNvPr id="16" name="TextBox 1"/>
          <p:cNvSpPr txBox="1"/>
          <p:nvPr/>
        </p:nvSpPr>
        <p:spPr>
          <a:xfrm>
            <a:off x="6464300" y="3886200"/>
            <a:ext cx="203200" cy="647700"/>
          </a:xfrm>
          <a:prstGeom prst="rect">
            <a:avLst/>
          </a:prstGeom>
          <a:noFill/>
        </p:spPr>
        <p:txBody>
          <a:bodyPr wrap="none" lIns="0" tIns="0" rIns="0" rtlCol="0">
            <a:spAutoFit/>
          </a:bodyPr>
          <a:lstStyle/>
          <a:p>
            <a:pPr>
              <a:lnSpc>
                <a:spcPts val="1200"/>
              </a:lnSpc>
              <a:tabLst/>
            </a:pPr>
            <a:r>
              <a:rPr lang="en-US" altLang="zh-CN" sz="900" b="1" dirty="0">
                <a:solidFill>
                  <a:srgbClr val="000000"/>
                </a:solidFill>
                <a:latin typeface="Times New Roman" pitchFamily="18" charset="0"/>
                <a:cs typeface="Times New Roman" pitchFamily="18" charset="0"/>
              </a:rPr>
              <a:t>0Eh</a:t>
            </a:r>
          </a:p>
          <a:p>
            <a:pPr>
              <a:lnSpc>
                <a:spcPts val="1900"/>
              </a:lnSpc>
              <a:tabLst/>
            </a:pPr>
            <a:r>
              <a:rPr lang="en-US" altLang="zh-CN" sz="900" b="1" dirty="0">
                <a:solidFill>
                  <a:srgbClr val="000000"/>
                </a:solidFill>
                <a:latin typeface="Times New Roman" pitchFamily="18" charset="0"/>
                <a:cs typeface="Times New Roman" pitchFamily="18" charset="0"/>
              </a:rPr>
              <a:t>0Fh</a:t>
            </a:r>
          </a:p>
          <a:p>
            <a:pPr>
              <a:lnSpc>
                <a:spcPts val="1900"/>
              </a:lnSpc>
              <a:tabLst/>
            </a:pPr>
            <a:r>
              <a:rPr lang="en-US" altLang="zh-CN" sz="900" b="1" dirty="0">
                <a:solidFill>
                  <a:srgbClr val="000000"/>
                </a:solidFill>
                <a:latin typeface="Times New Roman" pitchFamily="18" charset="0"/>
                <a:cs typeface="Times New Roman" pitchFamily="18" charset="0"/>
              </a:rPr>
              <a:t>10h</a:t>
            </a:r>
          </a:p>
        </p:txBody>
      </p:sp>
      <p:sp>
        <p:nvSpPr>
          <p:cNvPr id="18" name="TextBox 1"/>
          <p:cNvSpPr txBox="1"/>
          <p:nvPr/>
        </p:nvSpPr>
        <p:spPr>
          <a:xfrm>
            <a:off x="7505700" y="3779837"/>
            <a:ext cx="2095500" cy="2590800"/>
          </a:xfrm>
          <a:prstGeom prst="rect">
            <a:avLst/>
          </a:prstGeom>
          <a:noFill/>
        </p:spPr>
        <p:txBody>
          <a:bodyPr wrap="none" lIns="0" tIns="0" rIns="0" rtlCol="0">
            <a:spAutoFit/>
          </a:bodyPr>
          <a:lstStyle/>
          <a:p>
            <a:pPr>
              <a:lnSpc>
                <a:spcPts val="1900"/>
              </a:lnSpc>
              <a:tabLst/>
            </a:pPr>
            <a:r>
              <a:rPr lang="en-US" altLang="zh-CN" sz="1397" b="1" u="sng" dirty="0">
                <a:solidFill>
                  <a:srgbClr val="000000"/>
                </a:solidFill>
                <a:latin typeface="Times New Roman" pitchFamily="18" charset="0"/>
                <a:cs typeface="Times New Roman" pitchFamily="18" charset="0"/>
              </a:rPr>
              <a:t>Set de instrucciones</a:t>
            </a:r>
          </a:p>
          <a:p>
            <a:pPr>
              <a:lnSpc>
                <a:spcPts val="1700"/>
              </a:lnSpc>
              <a:tabLst/>
            </a:pPr>
            <a:r>
              <a:rPr lang="en-US" altLang="zh-CN" sz="1397" b="1" dirty="0">
                <a:solidFill>
                  <a:srgbClr val="000000"/>
                </a:solidFill>
                <a:latin typeface="Times New Roman" pitchFamily="18" charset="0"/>
                <a:cs typeface="Times New Roman" pitchFamily="18" charset="0"/>
              </a:rPr>
              <a:t>Ortogonal: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Todas</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las</a:t>
            </a:r>
          </a:p>
          <a:p>
            <a:pPr>
              <a:lnSpc>
                <a:spcPts val="1800"/>
              </a:lnSpc>
              <a:tabLst/>
            </a:pPr>
            <a:r>
              <a:rPr lang="en-US" altLang="zh-CN" sz="1397" b="1" dirty="0">
                <a:solidFill>
                  <a:srgbClr val="000000"/>
                </a:solidFill>
                <a:latin typeface="Times New Roman" pitchFamily="18" charset="0"/>
                <a:cs typeface="Times New Roman" pitchFamily="18" charset="0"/>
              </a:rPr>
              <a:t>instrucciones</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pueden</a:t>
            </a:r>
          </a:p>
          <a:p>
            <a:pPr>
              <a:lnSpc>
                <a:spcPts val="1700"/>
              </a:lnSpc>
              <a:tabLst/>
            </a:pPr>
            <a:r>
              <a:rPr lang="en-US" altLang="zh-CN" sz="1397" b="1" dirty="0">
                <a:solidFill>
                  <a:srgbClr val="000000"/>
                </a:solidFill>
                <a:latin typeface="Times New Roman" pitchFamily="18" charset="0"/>
                <a:cs typeface="Times New Roman" pitchFamily="18" charset="0"/>
              </a:rPr>
              <a:t>operar</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sobre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cualquier</a:t>
            </a:r>
          </a:p>
          <a:p>
            <a:pPr>
              <a:lnSpc>
                <a:spcPts val="1800"/>
              </a:lnSpc>
              <a:tabLst/>
            </a:pPr>
            <a:r>
              <a:rPr lang="en-US" altLang="zh-CN" sz="1397" b="1" dirty="0">
                <a:solidFill>
                  <a:srgbClr val="000000"/>
                </a:solidFill>
                <a:latin typeface="Times New Roman" pitchFamily="18" charset="0"/>
                <a:cs typeface="Times New Roman" pitchFamily="18" charset="0"/>
              </a:rPr>
              <a:t>localización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memoria</a:t>
            </a:r>
          </a:p>
          <a:p>
            <a:pPr>
              <a:lnSpc>
                <a:spcPts val="1800"/>
              </a:lnSpc>
              <a:tabLst/>
            </a:pP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datos</a:t>
            </a:r>
          </a:p>
          <a:p>
            <a:pPr>
              <a:lnSpc>
                <a:spcPts val="2200"/>
              </a:lnSpc>
              <a:tabLst/>
            </a:pPr>
            <a:r>
              <a:rPr lang="en-US" altLang="zh-CN" sz="1397" b="1" dirty="0">
                <a:solidFill>
                  <a:srgbClr val="000000"/>
                </a:solidFill>
                <a:latin typeface="Times New Roman" pitchFamily="18" charset="0"/>
                <a:cs typeface="Times New Roman" pitchFamily="18" charset="0"/>
              </a:rPr>
              <a:t>La</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longitud</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formato</a:t>
            </a:r>
          </a:p>
          <a:p>
            <a:pPr>
              <a:lnSpc>
                <a:spcPts val="1800"/>
              </a:lnSpc>
              <a:tabLst/>
            </a:pP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la</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palabras</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p>
          <a:p>
            <a:pPr>
              <a:lnSpc>
                <a:spcPts val="1700"/>
              </a:lnSpc>
              <a:tabLst/>
            </a:pPr>
            <a:r>
              <a:rPr lang="en-US" altLang="zh-CN" sz="1397" b="1" dirty="0">
                <a:solidFill>
                  <a:srgbClr val="000000"/>
                </a:solidFill>
                <a:latin typeface="Times New Roman" pitchFamily="18" charset="0"/>
                <a:cs typeface="Times New Roman" pitchFamily="18" charset="0"/>
              </a:rPr>
              <a:t>instrucción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permite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un</a:t>
            </a:r>
          </a:p>
          <a:p>
            <a:pPr>
              <a:lnSpc>
                <a:spcPts val="1800"/>
              </a:lnSpc>
              <a:tabLst/>
            </a:pPr>
            <a:r>
              <a:rPr lang="en-US" altLang="zh-CN" sz="1397" b="1" dirty="0">
                <a:solidFill>
                  <a:srgbClr val="000000"/>
                </a:solidFill>
                <a:latin typeface="Times New Roman" pitchFamily="18" charset="0"/>
                <a:cs typeface="Times New Roman" pitchFamily="18" charset="0"/>
              </a:rPr>
              <a:t>direccionamiento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directo</a:t>
            </a:r>
          </a:p>
          <a:p>
            <a:pPr>
              <a:lnSpc>
                <a:spcPts val="1700"/>
              </a:lnSpc>
              <a:tabLst/>
            </a:pPr>
            <a:r>
              <a:rPr lang="en-US" altLang="zh-CN" sz="1397" b="1" dirty="0">
                <a:solidFill>
                  <a:srgbClr val="000000"/>
                </a:solidFill>
                <a:latin typeface="Times New Roman" pitchFamily="18" charset="0"/>
                <a:cs typeface="Times New Roman" pitchFamily="18" charset="0"/>
              </a:rPr>
              <a:t>del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archivo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registros</a:t>
            </a:r>
          </a:p>
        </p:txBody>
      </p:sp>
      <p:sp>
        <p:nvSpPr>
          <p:cNvPr id="19" name="TextBox 1"/>
          <p:cNvSpPr txBox="1"/>
          <p:nvPr/>
        </p:nvSpPr>
        <p:spPr>
          <a:xfrm>
            <a:off x="1181100" y="4495800"/>
            <a:ext cx="2984500" cy="2108200"/>
          </a:xfrm>
          <a:prstGeom prst="rect">
            <a:avLst/>
          </a:prstGeom>
          <a:noFill/>
        </p:spPr>
        <p:txBody>
          <a:bodyPr wrap="none" lIns="0" tIns="0" rIns="0" rtlCol="0">
            <a:spAutoFit/>
          </a:bodyPr>
          <a:lstStyle/>
          <a:p>
            <a:pPr>
              <a:lnSpc>
                <a:spcPts val="2200"/>
              </a:lnSpc>
              <a:tabLst>
                <a:tab pos="254000" algn="l"/>
                <a:tab pos="508000" algn="l"/>
                <a:tab pos="850900" algn="l"/>
                <a:tab pos="914400" algn="l"/>
                <a:tab pos="1270000" algn="l"/>
              </a:tabLst>
            </a:pPr>
            <a:r>
              <a:rPr lang="en-US" altLang="zh-CN" dirty="0"/>
              <a:t>					</a:t>
            </a:r>
            <a:r>
              <a:rPr lang="en-US" altLang="zh-CN" sz="1602" dirty="0">
                <a:solidFill>
                  <a:srgbClr val="000000"/>
                </a:solidFill>
                <a:latin typeface="Arial Black" pitchFamily="18" charset="0"/>
                <a:cs typeface="Arial Black" pitchFamily="18" charset="0"/>
              </a:rPr>
              <a:t>W</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254000" algn="l"/>
                <a:tab pos="508000" algn="l"/>
                <a:tab pos="850900" algn="l"/>
                <a:tab pos="914400" algn="l"/>
                <a:tab pos="1270000" algn="l"/>
              </a:tabLst>
            </a:pPr>
            <a:r>
              <a:rPr lang="en-US" altLang="zh-CN" sz="1302" b="1" dirty="0">
                <a:solidFill>
                  <a:srgbClr val="000000"/>
                </a:solidFill>
                <a:latin typeface="Times New Roman" pitchFamily="18" charset="0"/>
                <a:cs typeface="Times New Roman" pitchFamily="18" charset="0"/>
              </a:rPr>
              <a:t>Decoded</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Instruction</a:t>
            </a:r>
          </a:p>
          <a:p>
            <a:pPr>
              <a:lnSpc>
                <a:spcPts val="1500"/>
              </a:lnSpc>
              <a:tabLst>
                <a:tab pos="254000" algn="l"/>
                <a:tab pos="508000" algn="l"/>
                <a:tab pos="850900" algn="l"/>
                <a:tab pos="914400" algn="l"/>
                <a:tab pos="1270000" algn="l"/>
              </a:tabLst>
            </a:pPr>
            <a:r>
              <a:rPr lang="en-US" altLang="zh-CN" dirty="0"/>
              <a:t>		</a:t>
            </a:r>
            <a:r>
              <a:rPr lang="en-US" altLang="zh-CN" sz="1302" b="1" dirty="0">
                <a:solidFill>
                  <a:srgbClr val="000000"/>
                </a:solidFill>
                <a:latin typeface="Times New Roman" pitchFamily="18" charset="0"/>
                <a:cs typeface="Times New Roman" pitchFamily="18" charset="0"/>
              </a:rPr>
              <a:t>from</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Program</a:t>
            </a:r>
          </a:p>
          <a:p>
            <a:pPr>
              <a:lnSpc>
                <a:spcPts val="1500"/>
              </a:lnSpc>
              <a:tabLst>
                <a:tab pos="254000" algn="l"/>
                <a:tab pos="508000" algn="l"/>
                <a:tab pos="850900" algn="l"/>
                <a:tab pos="914400" algn="l"/>
                <a:tab pos="1270000" algn="l"/>
              </a:tabLst>
            </a:pPr>
            <a:r>
              <a:rPr lang="en-US" altLang="zh-CN" dirty="0"/>
              <a:t>				</a:t>
            </a:r>
            <a:r>
              <a:rPr lang="en-US" altLang="zh-CN" sz="1302" b="1" dirty="0">
                <a:solidFill>
                  <a:srgbClr val="000000"/>
                </a:solidFill>
                <a:latin typeface="Times New Roman" pitchFamily="18" charset="0"/>
                <a:cs typeface="Times New Roman" pitchFamily="18" charset="0"/>
              </a:rPr>
              <a:t>Memory:</a:t>
            </a:r>
          </a:p>
          <a:p>
            <a:pPr>
              <a:lnSpc>
                <a:spcPts val="2100"/>
              </a:lnSpc>
              <a:tabLst>
                <a:tab pos="254000" algn="l"/>
                <a:tab pos="508000" algn="l"/>
                <a:tab pos="850900" algn="l"/>
                <a:tab pos="914400" algn="l"/>
                <a:tab pos="1270000" algn="l"/>
              </a:tabLst>
            </a:pPr>
            <a:r>
              <a:rPr lang="en-US" altLang="zh-CN" dirty="0"/>
              <a:t>			</a:t>
            </a:r>
            <a:r>
              <a:rPr lang="en-US" altLang="zh-CN" sz="1097" b="1" dirty="0">
                <a:solidFill>
                  <a:srgbClr val="000000"/>
                </a:solidFill>
                <a:latin typeface="Times New Roman" pitchFamily="18" charset="0"/>
                <a:cs typeface="Times New Roman" pitchFamily="18" charset="0"/>
              </a:rPr>
              <a:t>Arithmetic/Logic</a:t>
            </a:r>
          </a:p>
          <a:p>
            <a:pPr>
              <a:lnSpc>
                <a:spcPts val="1500"/>
              </a:lnSpc>
              <a:tabLst>
                <a:tab pos="254000" algn="l"/>
                <a:tab pos="508000" algn="l"/>
                <a:tab pos="850900" algn="l"/>
                <a:tab pos="914400" algn="l"/>
                <a:tab pos="1270000" algn="l"/>
              </a:tabLst>
            </a:pPr>
            <a:r>
              <a:rPr lang="en-US" altLang="zh-CN" dirty="0"/>
              <a:t>	</a:t>
            </a:r>
            <a:r>
              <a:rPr lang="en-US" altLang="zh-CN" sz="1097" b="1" dirty="0">
                <a:solidFill>
                  <a:srgbClr val="000000"/>
                </a:solidFill>
                <a:latin typeface="Times New Roman" pitchFamily="18" charset="0"/>
                <a:cs typeface="Times New Roman" pitchFamily="18" charset="0"/>
              </a:rPr>
              <a:t>Function</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to</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be</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Performed</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Result</a:t>
            </a:r>
          </a:p>
        </p:txBody>
      </p:sp>
      <p:sp>
        <p:nvSpPr>
          <p:cNvPr id="20" name="TextBox 1"/>
          <p:cNvSpPr txBox="1"/>
          <p:nvPr/>
        </p:nvSpPr>
        <p:spPr>
          <a:xfrm>
            <a:off x="3568700" y="6515100"/>
            <a:ext cx="7493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Destination</a:t>
            </a:r>
          </a:p>
        </p:txBody>
      </p:sp>
      <p:sp>
        <p:nvSpPr>
          <p:cNvPr id="21" name="TextBox 1"/>
          <p:cNvSpPr txBox="1"/>
          <p:nvPr/>
        </p:nvSpPr>
        <p:spPr>
          <a:xfrm>
            <a:off x="4394200" y="5562600"/>
            <a:ext cx="1879600" cy="965200"/>
          </a:xfrm>
          <a:prstGeom prst="rect">
            <a:avLst/>
          </a:prstGeom>
          <a:noFill/>
        </p:spPr>
        <p:txBody>
          <a:bodyPr wrap="none" lIns="0" tIns="0" rIns="0" rtlCol="0">
            <a:spAutoFit/>
          </a:bodyPr>
          <a:lstStyle/>
          <a:p>
            <a:pPr>
              <a:lnSpc>
                <a:spcPts val="1900"/>
              </a:lnSpc>
              <a:tabLst>
                <a:tab pos="609600" algn="l"/>
              </a:tabLst>
            </a:pPr>
            <a:r>
              <a:rPr lang="en-US" altLang="zh-CN" sz="1397" dirty="0">
                <a:solidFill>
                  <a:srgbClr val="CC0000"/>
                </a:solidFill>
                <a:latin typeface="Arial Black" pitchFamily="18" charset="0"/>
                <a:cs typeface="Arial Black" pitchFamily="18" charset="0"/>
              </a:rPr>
              <a:t>Address</a:t>
            </a:r>
          </a:p>
          <a:p>
            <a:pPr>
              <a:lnSpc>
                <a:spcPts val="1000"/>
              </a:lnSpc>
            </a:pPr>
            <a:endParaRPr lang="en-US" altLang="zh-CN" dirty="0"/>
          </a:p>
          <a:p>
            <a:pPr>
              <a:lnSpc>
                <a:spcPts val="1000"/>
              </a:lnSpc>
            </a:pPr>
            <a:endParaRPr lang="en-US" altLang="zh-CN" dirty="0"/>
          </a:p>
          <a:p>
            <a:pPr>
              <a:lnSpc>
                <a:spcPts val="2300"/>
              </a:lnSpc>
              <a:tabLst>
                <a:tab pos="609600" algn="l"/>
              </a:tabLst>
            </a:pPr>
            <a:r>
              <a:rPr lang="en-US" altLang="zh-CN" dirty="0"/>
              <a:t>	</a:t>
            </a:r>
            <a:r>
              <a:rPr lang="en-US" altLang="zh-CN" sz="1097" b="1" dirty="0">
                <a:solidFill>
                  <a:srgbClr val="000000"/>
                </a:solidFill>
                <a:latin typeface="Times New Roman" pitchFamily="18" charset="0"/>
                <a:cs typeface="Times New Roman" pitchFamily="18" charset="0"/>
              </a:rPr>
              <a:t>Address</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of</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Second</a:t>
            </a:r>
          </a:p>
          <a:p>
            <a:pPr>
              <a:lnSpc>
                <a:spcPts val="1300"/>
              </a:lnSpc>
              <a:tabLst>
                <a:tab pos="609600" algn="l"/>
              </a:tabLst>
            </a:pPr>
            <a:r>
              <a:rPr lang="en-US" altLang="zh-CN" dirty="0"/>
              <a:t>	</a:t>
            </a:r>
            <a:r>
              <a:rPr lang="en-US" altLang="zh-CN" sz="1097" b="1" dirty="0">
                <a:solidFill>
                  <a:srgbClr val="000000"/>
                </a:solidFill>
                <a:latin typeface="Times New Roman" pitchFamily="18" charset="0"/>
                <a:cs typeface="Times New Roman" pitchFamily="18" charset="0"/>
              </a:rPr>
              <a:t>Source</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Operand</a:t>
            </a:r>
          </a:p>
        </p:txBody>
      </p:sp>
    </p:spTree>
    <p:extLst>
      <p:ext uri="{BB962C8B-B14F-4D97-AF65-F5344CB8AC3E}">
        <p14:creationId xmlns:p14="http://schemas.microsoft.com/office/powerpoint/2010/main" val="3489755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717800" y="584200"/>
            <a:ext cx="63881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Instérprete</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Visual</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PIC16</a:t>
            </a:r>
          </a:p>
        </p:txBody>
      </p:sp>
      <p:sp>
        <p:nvSpPr>
          <p:cNvPr id="3" name="TextBox 1"/>
          <p:cNvSpPr txBox="1"/>
          <p:nvPr/>
        </p:nvSpPr>
        <p:spPr>
          <a:xfrm>
            <a:off x="5092700" y="2425700"/>
            <a:ext cx="355600" cy="419100"/>
          </a:xfrm>
          <a:prstGeom prst="rect">
            <a:avLst/>
          </a:prstGeom>
          <a:noFill/>
        </p:spPr>
        <p:txBody>
          <a:bodyPr wrap="none" lIns="0" tIns="0" rIns="0" rtlCol="0">
            <a:spAutoFit/>
          </a:bodyPr>
          <a:lstStyle/>
          <a:p>
            <a:pPr>
              <a:lnSpc>
                <a:spcPts val="1800"/>
              </a:lnSpc>
              <a:tabLst>
                <a:tab pos="25400" algn="l"/>
              </a:tabLst>
            </a:pPr>
            <a:r>
              <a:rPr lang="en-US" altLang="zh-CN" sz="1302" b="1" dirty="0">
                <a:solidFill>
                  <a:srgbClr val="000000"/>
                </a:solidFill>
                <a:latin typeface="Times New Roman" pitchFamily="18" charset="0"/>
                <a:cs typeface="Times New Roman" pitchFamily="18" charset="0"/>
              </a:rPr>
              <a:t>Data</a:t>
            </a:r>
          </a:p>
          <a:p>
            <a:pPr>
              <a:lnSpc>
                <a:spcPts val="1500"/>
              </a:lnSpc>
              <a:tabLst>
                <a:tab pos="25400" algn="l"/>
              </a:tabLst>
            </a:pPr>
            <a:r>
              <a:rPr lang="en-US" altLang="zh-CN" dirty="0"/>
              <a:t>	</a:t>
            </a:r>
            <a:r>
              <a:rPr lang="en-US" altLang="zh-CN" sz="1302" b="1" dirty="0">
                <a:solidFill>
                  <a:srgbClr val="000000"/>
                </a:solidFill>
                <a:latin typeface="Times New Roman" pitchFamily="18" charset="0"/>
                <a:cs typeface="Times New Roman" pitchFamily="18" charset="0"/>
              </a:rPr>
              <a:t>Bus</a:t>
            </a:r>
          </a:p>
        </p:txBody>
      </p:sp>
      <p:sp>
        <p:nvSpPr>
          <p:cNvPr id="4" name="TextBox 1"/>
          <p:cNvSpPr txBox="1"/>
          <p:nvPr/>
        </p:nvSpPr>
        <p:spPr>
          <a:xfrm>
            <a:off x="8636000" y="3302000"/>
            <a:ext cx="901700" cy="1346200"/>
          </a:xfrm>
          <a:prstGeom prst="rect">
            <a:avLst/>
          </a:prstGeom>
          <a:noFill/>
        </p:spPr>
        <p:txBody>
          <a:bodyPr wrap="none" lIns="0" tIns="0" rIns="0" rtlCol="0">
            <a:spAutoFit/>
          </a:bodyPr>
          <a:lstStyle/>
          <a:p>
            <a:pPr>
              <a:lnSpc>
                <a:spcPts val="2500"/>
              </a:lnSpc>
              <a:tabLst>
                <a:tab pos="38100" algn="l"/>
                <a:tab pos="50800" algn="l"/>
                <a:tab pos="63500" algn="l"/>
              </a:tabLst>
            </a:pPr>
            <a:r>
              <a:rPr lang="en-US" altLang="zh-CN" sz="1800" b="1" dirty="0">
                <a:solidFill>
                  <a:srgbClr val="000000"/>
                </a:solidFill>
                <a:latin typeface="Times New Roman" pitchFamily="18" charset="0"/>
                <a:cs typeface="Times New Roman" pitchFamily="18" charset="0"/>
              </a:rPr>
              <a:t>STATUS</a:t>
            </a:r>
          </a:p>
          <a:p>
            <a:pPr>
              <a:lnSpc>
                <a:spcPts val="2000"/>
              </a:lnSpc>
              <a:tabLst>
                <a:tab pos="38100" algn="l"/>
                <a:tab pos="50800" algn="l"/>
                <a:tab pos="63500" algn="l"/>
              </a:tabLst>
            </a:pPr>
            <a:r>
              <a:rPr lang="en-US" altLang="zh-CN" dirty="0"/>
              <a:t>			</a:t>
            </a:r>
            <a:r>
              <a:rPr lang="en-US" altLang="zh-CN" sz="1800" dirty="0">
                <a:solidFill>
                  <a:srgbClr val="000000"/>
                </a:solidFill>
                <a:latin typeface="Times New Roman" pitchFamily="18" charset="0"/>
                <a:cs typeface="Times New Roman" pitchFamily="18" charset="0"/>
              </a:rPr>
              <a:t>2</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1</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0</a:t>
            </a:r>
          </a:p>
          <a:p>
            <a:pPr>
              <a:lnSpc>
                <a:spcPts val="3300"/>
              </a:lnSpc>
              <a:tabLst>
                <a:tab pos="38100" algn="l"/>
                <a:tab pos="50800" algn="l"/>
                <a:tab pos="63500" algn="l"/>
              </a:tabLst>
            </a:pPr>
            <a:r>
              <a:rPr lang="en-US" altLang="zh-CN" dirty="0"/>
              <a:t>		</a:t>
            </a:r>
            <a:r>
              <a:rPr lang="en-US" altLang="zh-CN" sz="2502" b="1" dirty="0">
                <a:solidFill>
                  <a:srgbClr val="000000"/>
                </a:solidFill>
                <a:latin typeface="Times New Roman" pitchFamily="18" charset="0"/>
                <a:cs typeface="Times New Roman" pitchFamily="18" charset="0"/>
              </a:rPr>
              <a:t>1</a:t>
            </a:r>
            <a:r>
              <a:rPr lang="en-US" altLang="zh-CN" sz="2502" dirty="0">
                <a:latin typeface="Times New Roman" pitchFamily="18" charset="0"/>
                <a:cs typeface="Times New Roman" pitchFamily="18" charset="0"/>
              </a:rPr>
              <a:t>  </a:t>
            </a:r>
            <a:r>
              <a:rPr lang="en-US" altLang="zh-CN" sz="2502" b="1" dirty="0">
                <a:solidFill>
                  <a:srgbClr val="B2B2B2"/>
                </a:solidFill>
                <a:latin typeface="Times New Roman" pitchFamily="18" charset="0"/>
                <a:cs typeface="Times New Roman" pitchFamily="18" charset="0"/>
              </a:rPr>
              <a:t>0</a:t>
            </a:r>
            <a:r>
              <a:rPr lang="en-US" altLang="zh-CN" sz="2502" dirty="0">
                <a:latin typeface="Times New Roman" pitchFamily="18" charset="0"/>
                <a:cs typeface="Times New Roman" pitchFamily="18" charset="0"/>
              </a:rPr>
              <a:t>  </a:t>
            </a:r>
            <a:r>
              <a:rPr lang="en-US" altLang="zh-CN" sz="2502" b="1" dirty="0">
                <a:solidFill>
                  <a:srgbClr val="000000"/>
                </a:solidFill>
                <a:latin typeface="Times New Roman" pitchFamily="18" charset="0"/>
                <a:cs typeface="Times New Roman" pitchFamily="18" charset="0"/>
              </a:rPr>
              <a:t>0</a:t>
            </a:r>
          </a:p>
          <a:p>
            <a:pPr>
              <a:lnSpc>
                <a:spcPts val="2700"/>
              </a:lnSpc>
              <a:tabLst>
                <a:tab pos="38100" algn="l"/>
                <a:tab pos="50800" algn="l"/>
                <a:tab pos="63500" algn="l"/>
              </a:tabLst>
            </a:pPr>
            <a:r>
              <a:rPr lang="en-US" altLang="zh-CN" dirty="0"/>
              <a:t>	</a:t>
            </a:r>
            <a:r>
              <a:rPr lang="en-US" altLang="zh-CN" sz="1800" b="1" dirty="0">
                <a:solidFill>
                  <a:srgbClr val="000000"/>
                </a:solidFill>
                <a:latin typeface="Times New Roman" pitchFamily="18" charset="0"/>
                <a:cs typeface="Times New Roman" pitchFamily="18" charset="0"/>
              </a:rPr>
              <a:t>Z</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DC</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C</a:t>
            </a:r>
          </a:p>
        </p:txBody>
      </p:sp>
      <p:sp>
        <p:nvSpPr>
          <p:cNvPr id="5" name="TextBox 1"/>
          <p:cNvSpPr txBox="1"/>
          <p:nvPr/>
        </p:nvSpPr>
        <p:spPr>
          <a:xfrm>
            <a:off x="2552700" y="2484437"/>
            <a:ext cx="2260600" cy="4254500"/>
          </a:xfrm>
          <a:prstGeom prst="rect">
            <a:avLst/>
          </a:prstGeom>
          <a:noFill/>
        </p:spPr>
        <p:txBody>
          <a:bodyPr wrap="none" lIns="0" tIns="0" rIns="0" rtlCol="0">
            <a:spAutoFit/>
          </a:bodyPr>
          <a:lstStyle/>
          <a:p>
            <a:pPr>
              <a:lnSpc>
                <a:spcPts val="1800"/>
              </a:lnSpc>
              <a:tabLst>
                <a:tab pos="241300" algn="l"/>
                <a:tab pos="787400" algn="l"/>
                <a:tab pos="952500" algn="l"/>
                <a:tab pos="1041400" algn="l"/>
                <a:tab pos="1143000" algn="l"/>
              </a:tabLst>
            </a:pPr>
            <a:r>
              <a:rPr lang="en-US" altLang="zh-CN" sz="1302" b="1" dirty="0">
                <a:solidFill>
                  <a:srgbClr val="000000"/>
                </a:solidFill>
                <a:latin typeface="Times New Roman" pitchFamily="18" charset="0"/>
                <a:cs typeface="Times New Roman" pitchFamily="18" charset="0"/>
              </a:rPr>
              <a:t>Literal</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Data</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from</a:t>
            </a:r>
          </a:p>
          <a:p>
            <a:pPr>
              <a:lnSpc>
                <a:spcPts val="1500"/>
              </a:lnSpc>
              <a:tabLst>
                <a:tab pos="241300" algn="l"/>
                <a:tab pos="787400" algn="l"/>
                <a:tab pos="952500" algn="l"/>
                <a:tab pos="1041400" algn="l"/>
                <a:tab pos="1143000" algn="l"/>
              </a:tabLst>
            </a:pPr>
            <a:r>
              <a:rPr lang="en-US" altLang="zh-CN" sz="1302" b="1" dirty="0">
                <a:solidFill>
                  <a:srgbClr val="000000"/>
                </a:solidFill>
                <a:latin typeface="Times New Roman" pitchFamily="18" charset="0"/>
                <a:cs typeface="Times New Roman" pitchFamily="18" charset="0"/>
              </a:rPr>
              <a:t>Instruction</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Word</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600"/>
              </a:lnSpc>
              <a:tabLst>
                <a:tab pos="241300" algn="l"/>
                <a:tab pos="787400" algn="l"/>
                <a:tab pos="952500" algn="l"/>
                <a:tab pos="1041400" algn="l"/>
                <a:tab pos="1143000" algn="l"/>
              </a:tabLst>
            </a:pPr>
            <a:r>
              <a:rPr lang="en-US" altLang="zh-CN" dirty="0"/>
              <a:t>		</a:t>
            </a:r>
            <a:r>
              <a:rPr lang="en-US" altLang="zh-CN" sz="1800" dirty="0">
                <a:solidFill>
                  <a:srgbClr val="000000"/>
                </a:solidFill>
                <a:latin typeface="Arial Black" pitchFamily="18" charset="0"/>
                <a:cs typeface="Arial Black" pitchFamily="18" charset="0"/>
              </a:rPr>
              <a:t>w</a:t>
            </a:r>
            <a:r>
              <a:rPr lang="en-US" altLang="zh-CN" sz="1800" dirty="0">
                <a:latin typeface="Times New Roman" pitchFamily="18" charset="0"/>
                <a:cs typeface="Times New Roman" pitchFamily="18" charset="0"/>
              </a:rPr>
              <a:t>             </a:t>
            </a:r>
            <a:r>
              <a:rPr lang="en-US" altLang="zh-CN" sz="1800" dirty="0">
                <a:solidFill>
                  <a:srgbClr val="000000"/>
                </a:solidFill>
                <a:latin typeface="Arial Black" pitchFamily="18" charset="0"/>
                <a:cs typeface="Arial Black" pitchFamily="18" charset="0"/>
              </a:rPr>
              <a:t>f</a:t>
            </a:r>
          </a:p>
          <a:p>
            <a:pPr>
              <a:lnSpc>
                <a:spcPts val="2600"/>
              </a:lnSpc>
              <a:tabLst>
                <a:tab pos="241300" algn="l"/>
                <a:tab pos="787400" algn="l"/>
                <a:tab pos="952500" algn="l"/>
                <a:tab pos="1041400" algn="l"/>
                <a:tab pos="1143000" algn="l"/>
              </a:tabLst>
            </a:pPr>
            <a:r>
              <a:rPr lang="en-US" altLang="zh-CN" dirty="0"/>
              <a:t>			</a:t>
            </a:r>
            <a:r>
              <a:rPr lang="en-US" altLang="zh-CN" sz="2202" dirty="0">
                <a:solidFill>
                  <a:srgbClr val="000000"/>
                </a:solidFill>
                <a:latin typeface="Arial Black" pitchFamily="18" charset="0"/>
                <a:cs typeface="Arial Black" pitchFamily="18" charset="0"/>
              </a:rPr>
              <a:t>ALU</a:t>
            </a:r>
          </a:p>
          <a:p>
            <a:pPr>
              <a:lnSpc>
                <a:spcPts val="1000"/>
              </a:lnSpc>
            </a:pPr>
            <a:endParaRPr lang="en-US" altLang="zh-CN" dirty="0"/>
          </a:p>
          <a:p>
            <a:pPr>
              <a:lnSpc>
                <a:spcPts val="3300"/>
              </a:lnSpc>
              <a:tabLst>
                <a:tab pos="241300" algn="l"/>
                <a:tab pos="787400" algn="l"/>
                <a:tab pos="952500" algn="l"/>
                <a:tab pos="1041400" algn="l"/>
                <a:tab pos="1143000" algn="l"/>
              </a:tabLst>
            </a:pPr>
            <a:r>
              <a:rPr lang="en-US" altLang="zh-CN" dirty="0"/>
              <a:t>	</a:t>
            </a:r>
            <a:r>
              <a:rPr lang="en-US" altLang="zh-CN" sz="1800" dirty="0">
                <a:solidFill>
                  <a:srgbClr val="000000"/>
                </a:solidFill>
                <a:latin typeface="Arial Black" pitchFamily="18" charset="0"/>
                <a:cs typeface="Arial Black" pitchFamily="18" charset="0"/>
              </a:rPr>
              <a:t>d</a:t>
            </a:r>
          </a:p>
          <a:p>
            <a:pPr>
              <a:lnSpc>
                <a:spcPts val="1500"/>
              </a:lnSpc>
              <a:tabLst>
                <a:tab pos="241300" algn="l"/>
                <a:tab pos="787400" algn="l"/>
                <a:tab pos="952500" algn="l"/>
                <a:tab pos="1041400" algn="l"/>
                <a:tab pos="1143000" algn="l"/>
              </a:tabLst>
            </a:pPr>
            <a:r>
              <a:rPr lang="en-US" altLang="zh-CN" dirty="0"/>
              <a:t>		</a:t>
            </a:r>
            <a:r>
              <a:rPr lang="en-US" altLang="zh-CN" sz="1800" dirty="0">
                <a:solidFill>
                  <a:srgbClr val="000000"/>
                </a:solidFill>
                <a:latin typeface="Arial Black" pitchFamily="18" charset="0"/>
                <a:cs typeface="Arial Black" pitchFamily="18" charset="0"/>
              </a:rPr>
              <a:t>w</a:t>
            </a:r>
            <a:r>
              <a:rPr lang="en-US" altLang="zh-CN" sz="1800" dirty="0">
                <a:latin typeface="Times New Roman" pitchFamily="18" charset="0"/>
                <a:cs typeface="Times New Roman" pitchFamily="18" charset="0"/>
              </a:rPr>
              <a:t>             </a:t>
            </a:r>
            <a:r>
              <a:rPr lang="en-US" altLang="zh-CN" sz="1800" dirty="0">
                <a:solidFill>
                  <a:srgbClr val="000000"/>
                </a:solidFill>
                <a:latin typeface="Arial Black" pitchFamily="18" charset="0"/>
                <a:cs typeface="Arial Black" pitchFamily="18" charset="0"/>
              </a:rPr>
              <a:t>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700"/>
              </a:lnSpc>
              <a:tabLst>
                <a:tab pos="241300" algn="l"/>
                <a:tab pos="787400" algn="l"/>
                <a:tab pos="952500" algn="l"/>
                <a:tab pos="1041400" algn="l"/>
                <a:tab pos="1143000" algn="l"/>
              </a:tabLst>
            </a:pPr>
            <a:r>
              <a:rPr lang="en-US" altLang="zh-CN" dirty="0"/>
              <a:t>				</a:t>
            </a:r>
            <a:r>
              <a:rPr lang="en-US" altLang="zh-CN" sz="2502" b="1" dirty="0">
                <a:solidFill>
                  <a:srgbClr val="000000"/>
                </a:solidFill>
                <a:latin typeface="Times New Roman" pitchFamily="18" charset="0"/>
                <a:cs typeface="Times New Roman" pitchFamily="18" charset="0"/>
              </a:rPr>
              <a:t>FF</a:t>
            </a:r>
          </a:p>
          <a:p>
            <a:pPr>
              <a:lnSpc>
                <a:spcPts val="2200"/>
              </a:lnSpc>
              <a:tabLst>
                <a:tab pos="241300" algn="l"/>
                <a:tab pos="787400" algn="l"/>
                <a:tab pos="952500" algn="l"/>
                <a:tab pos="1041400" algn="l"/>
                <a:tab pos="1143000" algn="l"/>
              </a:tabLst>
            </a:pPr>
            <a:r>
              <a:rPr lang="en-US" altLang="zh-CN" dirty="0"/>
              <a:t>					</a:t>
            </a:r>
            <a:r>
              <a:rPr lang="en-US" altLang="zh-CN" sz="1800" dirty="0">
                <a:solidFill>
                  <a:srgbClr val="000000"/>
                </a:solidFill>
                <a:latin typeface="Arial Black" pitchFamily="18" charset="0"/>
                <a:cs typeface="Arial Black" pitchFamily="18" charset="0"/>
              </a:rPr>
              <a:t>W</a:t>
            </a:r>
            <a:r>
              <a:rPr lang="en-US" altLang="zh-CN" sz="1397" dirty="0">
                <a:latin typeface="Times New Roman" pitchFamily="18" charset="0"/>
                <a:cs typeface="Times New Roman" pitchFamily="18" charset="0"/>
              </a:rPr>
              <a:t>  </a:t>
            </a:r>
            <a:r>
              <a:rPr lang="en-US" altLang="zh-CN" sz="1397" dirty="0">
                <a:solidFill>
                  <a:srgbClr val="000000"/>
                </a:solidFill>
                <a:latin typeface="Arial Black" pitchFamily="18" charset="0"/>
                <a:cs typeface="Arial Black" pitchFamily="18" charset="0"/>
              </a:rPr>
              <a:t>Register</a:t>
            </a:r>
          </a:p>
        </p:txBody>
      </p:sp>
      <p:sp>
        <p:nvSpPr>
          <p:cNvPr id="6" name="TextBox 1"/>
          <p:cNvSpPr txBox="1"/>
          <p:nvPr/>
        </p:nvSpPr>
        <p:spPr>
          <a:xfrm>
            <a:off x="6400800" y="2649537"/>
            <a:ext cx="990600" cy="4330700"/>
          </a:xfrm>
          <a:prstGeom prst="rect">
            <a:avLst/>
          </a:prstGeom>
          <a:noFill/>
        </p:spPr>
        <p:txBody>
          <a:bodyPr wrap="none" lIns="0" tIns="0" rIns="0" rtlCol="0">
            <a:spAutoFit/>
          </a:bodyPr>
          <a:lstStyle/>
          <a:p>
            <a:pPr>
              <a:lnSpc>
                <a:spcPts val="1800"/>
              </a:lnSpc>
              <a:tabLst>
                <a:tab pos="304800" algn="l"/>
                <a:tab pos="317500" algn="l"/>
              </a:tabLst>
            </a:pPr>
            <a:r>
              <a:rPr lang="en-US" altLang="zh-CN" sz="1302" b="1" dirty="0">
                <a:solidFill>
                  <a:srgbClr val="000000"/>
                </a:solidFill>
                <a:latin typeface="Times New Roman" pitchFamily="18" charset="0"/>
                <a:cs typeface="Times New Roman" pitchFamily="18" charset="0"/>
              </a:rPr>
              <a:t>Register</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File</a:t>
            </a:r>
          </a:p>
          <a:p>
            <a:pPr>
              <a:lnSpc>
                <a:spcPts val="3200"/>
              </a:lnSpc>
              <a:tabLst>
                <a:tab pos="304800" algn="l"/>
                <a:tab pos="317500" algn="l"/>
              </a:tabLst>
            </a:pPr>
            <a:r>
              <a:rPr lang="en-US" altLang="zh-CN" dirty="0"/>
              <a:t>	</a:t>
            </a:r>
            <a:r>
              <a:rPr lang="en-US" altLang="zh-CN" sz="2502" b="1" dirty="0">
                <a:solidFill>
                  <a:srgbClr val="000000"/>
                </a:solidFill>
                <a:latin typeface="Times New Roman" pitchFamily="18" charset="0"/>
                <a:cs typeface="Times New Roman" pitchFamily="18" charset="0"/>
              </a:rPr>
              <a:t>FF</a:t>
            </a:r>
          </a:p>
          <a:p>
            <a:pPr>
              <a:lnSpc>
                <a:spcPts val="2600"/>
              </a:lnSpc>
              <a:tabLst>
                <a:tab pos="304800" algn="l"/>
                <a:tab pos="317500" algn="l"/>
              </a:tabLst>
            </a:pPr>
            <a:r>
              <a:rPr lang="en-US" altLang="zh-CN" dirty="0"/>
              <a:t>	</a:t>
            </a:r>
            <a:r>
              <a:rPr lang="en-US" altLang="zh-CN" sz="2502" b="1" dirty="0">
                <a:solidFill>
                  <a:srgbClr val="000000"/>
                </a:solidFill>
                <a:latin typeface="Times New Roman" pitchFamily="18" charset="0"/>
                <a:cs typeface="Times New Roman" pitchFamily="18" charset="0"/>
              </a:rPr>
              <a:t>FF</a:t>
            </a:r>
          </a:p>
          <a:p>
            <a:pPr>
              <a:lnSpc>
                <a:spcPts val="2600"/>
              </a:lnSpc>
              <a:tabLst>
                <a:tab pos="304800" algn="l"/>
                <a:tab pos="317500" algn="l"/>
              </a:tabLst>
            </a:pPr>
            <a:r>
              <a:rPr lang="en-US" altLang="zh-CN" dirty="0"/>
              <a:t>	</a:t>
            </a:r>
            <a:r>
              <a:rPr lang="en-US" altLang="zh-CN" sz="2502" b="1" dirty="0">
                <a:solidFill>
                  <a:srgbClr val="000000"/>
                </a:solidFill>
                <a:latin typeface="Times New Roman" pitchFamily="18" charset="0"/>
                <a:cs typeface="Times New Roman" pitchFamily="18" charset="0"/>
              </a:rPr>
              <a:t>FF</a:t>
            </a:r>
          </a:p>
          <a:p>
            <a:pPr>
              <a:lnSpc>
                <a:spcPts val="2600"/>
              </a:lnSpc>
              <a:tabLst>
                <a:tab pos="304800" algn="l"/>
                <a:tab pos="317500" algn="l"/>
              </a:tabLst>
            </a:pPr>
            <a:r>
              <a:rPr lang="en-US" altLang="zh-CN" dirty="0"/>
              <a:t>		</a:t>
            </a:r>
            <a:r>
              <a:rPr lang="en-US" altLang="zh-CN" sz="2502" b="1" dirty="0">
                <a:solidFill>
                  <a:srgbClr val="000000"/>
                </a:solidFill>
                <a:latin typeface="Times New Roman" pitchFamily="18" charset="0"/>
                <a:cs typeface="Times New Roman" pitchFamily="18" charset="0"/>
              </a:rPr>
              <a:t>18</a:t>
            </a:r>
          </a:p>
          <a:p>
            <a:pPr>
              <a:lnSpc>
                <a:spcPts val="2600"/>
              </a:lnSpc>
              <a:tabLst>
                <a:tab pos="304800" algn="l"/>
                <a:tab pos="317500" algn="l"/>
              </a:tabLst>
            </a:pPr>
            <a:r>
              <a:rPr lang="en-US" altLang="zh-CN" dirty="0"/>
              <a:t>	</a:t>
            </a:r>
            <a:r>
              <a:rPr lang="en-US" altLang="zh-CN" sz="2502" b="1" dirty="0">
                <a:solidFill>
                  <a:srgbClr val="000000"/>
                </a:solidFill>
                <a:latin typeface="Times New Roman" pitchFamily="18" charset="0"/>
                <a:cs typeface="Times New Roman" pitchFamily="18" charset="0"/>
              </a:rPr>
              <a:t>FF</a:t>
            </a:r>
          </a:p>
          <a:p>
            <a:pPr>
              <a:lnSpc>
                <a:spcPts val="2600"/>
              </a:lnSpc>
              <a:tabLst>
                <a:tab pos="304800" algn="l"/>
                <a:tab pos="317500" algn="l"/>
              </a:tabLst>
            </a:pPr>
            <a:r>
              <a:rPr lang="en-US" altLang="zh-CN" dirty="0"/>
              <a:t>	</a:t>
            </a:r>
            <a:r>
              <a:rPr lang="en-US" altLang="zh-CN" sz="2502" b="1" dirty="0">
                <a:solidFill>
                  <a:srgbClr val="000000"/>
                </a:solidFill>
                <a:latin typeface="Times New Roman" pitchFamily="18" charset="0"/>
                <a:cs typeface="Times New Roman" pitchFamily="18" charset="0"/>
              </a:rPr>
              <a:t>FF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900"/>
              </a:lnSpc>
              <a:tabLst>
                <a:tab pos="304800" algn="l"/>
                <a:tab pos="317500" algn="l"/>
              </a:tabLst>
            </a:pPr>
            <a:r>
              <a:rPr lang="en-US" altLang="zh-CN" dirty="0"/>
              <a:t>	</a:t>
            </a:r>
            <a:r>
              <a:rPr lang="en-US" altLang="zh-CN" sz="2502" b="1" dirty="0">
                <a:solidFill>
                  <a:srgbClr val="000000"/>
                </a:solidFill>
                <a:latin typeface="Times New Roman" pitchFamily="18" charset="0"/>
                <a:cs typeface="Times New Roman" pitchFamily="18" charset="0"/>
              </a:rPr>
              <a:t>FF</a:t>
            </a:r>
          </a:p>
          <a:p>
            <a:pPr>
              <a:lnSpc>
                <a:spcPts val="2600"/>
              </a:lnSpc>
              <a:tabLst>
                <a:tab pos="304800" algn="l"/>
                <a:tab pos="317500" algn="l"/>
              </a:tabLst>
            </a:pPr>
            <a:r>
              <a:rPr lang="en-US" altLang="zh-CN" dirty="0"/>
              <a:t>	</a:t>
            </a:r>
            <a:r>
              <a:rPr lang="en-US" altLang="zh-CN" sz="2502" b="1" dirty="0">
                <a:solidFill>
                  <a:srgbClr val="000000"/>
                </a:solidFill>
                <a:latin typeface="Times New Roman" pitchFamily="18" charset="0"/>
                <a:cs typeface="Times New Roman" pitchFamily="18" charset="0"/>
              </a:rPr>
              <a:t>FF</a:t>
            </a:r>
          </a:p>
          <a:p>
            <a:pPr>
              <a:lnSpc>
                <a:spcPts val="2600"/>
              </a:lnSpc>
              <a:tabLst>
                <a:tab pos="304800" algn="l"/>
                <a:tab pos="317500" algn="l"/>
              </a:tabLst>
            </a:pPr>
            <a:r>
              <a:rPr lang="en-US" altLang="zh-CN" dirty="0"/>
              <a:t>	</a:t>
            </a:r>
            <a:r>
              <a:rPr lang="en-US" altLang="zh-CN" sz="2502" b="1" dirty="0">
                <a:solidFill>
                  <a:srgbClr val="000000"/>
                </a:solidFill>
                <a:latin typeface="Times New Roman" pitchFamily="18" charset="0"/>
                <a:cs typeface="Times New Roman" pitchFamily="18" charset="0"/>
              </a:rPr>
              <a:t>FF</a:t>
            </a:r>
          </a:p>
          <a:p>
            <a:pPr>
              <a:lnSpc>
                <a:spcPts val="2600"/>
              </a:lnSpc>
              <a:tabLst>
                <a:tab pos="304800" algn="l"/>
                <a:tab pos="317500" algn="l"/>
              </a:tabLst>
            </a:pPr>
            <a:r>
              <a:rPr lang="en-US" altLang="zh-CN" dirty="0"/>
              <a:t>	</a:t>
            </a:r>
            <a:r>
              <a:rPr lang="en-US" altLang="zh-CN" sz="2502" b="1" dirty="0">
                <a:solidFill>
                  <a:srgbClr val="000000"/>
                </a:solidFill>
                <a:latin typeface="Times New Roman" pitchFamily="18" charset="0"/>
                <a:cs typeface="Times New Roman" pitchFamily="18" charset="0"/>
              </a:rPr>
              <a:t>FF</a:t>
            </a:r>
          </a:p>
        </p:txBody>
      </p:sp>
      <p:sp>
        <p:nvSpPr>
          <p:cNvPr id="7" name="TextBox 1"/>
          <p:cNvSpPr txBox="1"/>
          <p:nvPr/>
        </p:nvSpPr>
        <p:spPr>
          <a:xfrm>
            <a:off x="7772400" y="2768600"/>
            <a:ext cx="660400" cy="4267200"/>
          </a:xfrm>
          <a:prstGeom prst="rect">
            <a:avLst/>
          </a:prstGeom>
          <a:noFill/>
        </p:spPr>
        <p:txBody>
          <a:bodyPr wrap="none" lIns="0" tIns="0" rIns="0" rtlCol="0">
            <a:spAutoFit/>
          </a:bodyPr>
          <a:lstStyle/>
          <a:p>
            <a:pPr>
              <a:lnSpc>
                <a:spcPts val="1800"/>
              </a:lnSpc>
              <a:tabLst/>
            </a:pPr>
            <a:r>
              <a:rPr lang="en-US" altLang="zh-CN" sz="1302" b="1" dirty="0">
                <a:solidFill>
                  <a:srgbClr val="000000"/>
                </a:solidFill>
                <a:latin typeface="Times New Roman" pitchFamily="18" charset="0"/>
                <a:cs typeface="Times New Roman" pitchFamily="18" charset="0"/>
              </a:rPr>
              <a:t>Address</a:t>
            </a:r>
          </a:p>
          <a:p>
            <a:pPr>
              <a:lnSpc>
                <a:spcPts val="2600"/>
              </a:lnSpc>
              <a:tabLst/>
            </a:pPr>
            <a:r>
              <a:rPr lang="en-US" altLang="zh-CN" sz="1800" dirty="0">
                <a:solidFill>
                  <a:srgbClr val="000000"/>
                </a:solidFill>
                <a:latin typeface="Times New Roman" pitchFamily="18" charset="0"/>
                <a:cs typeface="Times New Roman" pitchFamily="18" charset="0"/>
              </a:rPr>
              <a:t>00h</a:t>
            </a:r>
          </a:p>
          <a:p>
            <a:pPr>
              <a:lnSpc>
                <a:spcPts val="2600"/>
              </a:lnSpc>
              <a:tabLst/>
            </a:pPr>
            <a:r>
              <a:rPr lang="en-US" altLang="zh-CN" sz="1800" dirty="0">
                <a:solidFill>
                  <a:srgbClr val="000000"/>
                </a:solidFill>
                <a:latin typeface="Times New Roman" pitchFamily="18" charset="0"/>
                <a:cs typeface="Times New Roman" pitchFamily="18" charset="0"/>
              </a:rPr>
              <a:t>01h</a:t>
            </a:r>
          </a:p>
          <a:p>
            <a:pPr>
              <a:lnSpc>
                <a:spcPts val="2600"/>
              </a:lnSpc>
              <a:tabLst/>
            </a:pPr>
            <a:r>
              <a:rPr lang="en-US" altLang="zh-CN" sz="1800" dirty="0">
                <a:solidFill>
                  <a:srgbClr val="000000"/>
                </a:solidFill>
                <a:latin typeface="Times New Roman" pitchFamily="18" charset="0"/>
                <a:cs typeface="Times New Roman" pitchFamily="18" charset="0"/>
              </a:rPr>
              <a:t>02h</a:t>
            </a:r>
          </a:p>
          <a:p>
            <a:pPr>
              <a:lnSpc>
                <a:spcPts val="2600"/>
              </a:lnSpc>
              <a:tabLst/>
            </a:pPr>
            <a:r>
              <a:rPr lang="en-US" altLang="zh-CN" sz="1800" dirty="0">
                <a:solidFill>
                  <a:srgbClr val="000000"/>
                </a:solidFill>
                <a:latin typeface="Times New Roman" pitchFamily="18" charset="0"/>
                <a:cs typeface="Times New Roman" pitchFamily="18" charset="0"/>
              </a:rPr>
              <a:t>03h</a:t>
            </a:r>
          </a:p>
          <a:p>
            <a:pPr>
              <a:lnSpc>
                <a:spcPts val="2600"/>
              </a:lnSpc>
              <a:tabLst/>
            </a:pPr>
            <a:r>
              <a:rPr lang="en-US" altLang="zh-CN" sz="1800" dirty="0">
                <a:solidFill>
                  <a:srgbClr val="000000"/>
                </a:solidFill>
                <a:latin typeface="Times New Roman" pitchFamily="18" charset="0"/>
                <a:cs typeface="Times New Roman" pitchFamily="18" charset="0"/>
              </a:rPr>
              <a:t>04h</a:t>
            </a:r>
          </a:p>
          <a:p>
            <a:pPr>
              <a:lnSpc>
                <a:spcPts val="2600"/>
              </a:lnSpc>
              <a:tabLst/>
            </a:pPr>
            <a:r>
              <a:rPr lang="en-US" altLang="zh-CN" sz="1800" dirty="0">
                <a:solidFill>
                  <a:srgbClr val="000000"/>
                </a:solidFill>
                <a:latin typeface="Times New Roman" pitchFamily="18" charset="0"/>
                <a:cs typeface="Times New Roman" pitchFamily="18" charset="0"/>
              </a:rPr>
              <a:t>05h</a:t>
            </a:r>
          </a:p>
          <a:p>
            <a:pPr>
              <a:lnSpc>
                <a:spcPts val="2600"/>
              </a:lnSpc>
              <a:tabLst/>
            </a:pPr>
            <a:r>
              <a:rPr lang="en-US" altLang="zh-CN" sz="1800" dirty="0">
                <a:solidFill>
                  <a:srgbClr val="000000"/>
                </a:solidFill>
                <a:latin typeface="Times New Roman" pitchFamily="18" charset="0"/>
                <a:cs typeface="Times New Roman" pitchFamily="18" charset="0"/>
              </a:rPr>
              <a:t>06h</a:t>
            </a:r>
          </a:p>
          <a:p>
            <a:pPr>
              <a:lnSpc>
                <a:spcPts val="2600"/>
              </a:lnSpc>
              <a:tabLst/>
            </a:pPr>
            <a:r>
              <a:rPr lang="en-US" altLang="zh-CN" sz="1800" dirty="0">
                <a:solidFill>
                  <a:srgbClr val="000000"/>
                </a:solidFill>
                <a:latin typeface="Times New Roman" pitchFamily="18" charset="0"/>
                <a:cs typeface="Times New Roman" pitchFamily="18" charset="0"/>
              </a:rPr>
              <a:t>07h</a:t>
            </a:r>
          </a:p>
          <a:p>
            <a:pPr>
              <a:lnSpc>
                <a:spcPts val="2600"/>
              </a:lnSpc>
              <a:tabLst/>
            </a:pPr>
            <a:r>
              <a:rPr lang="en-US" altLang="zh-CN" sz="1800" dirty="0">
                <a:solidFill>
                  <a:srgbClr val="000000"/>
                </a:solidFill>
                <a:latin typeface="Times New Roman" pitchFamily="18" charset="0"/>
                <a:cs typeface="Times New Roman" pitchFamily="18" charset="0"/>
              </a:rPr>
              <a:t>08h</a:t>
            </a:r>
          </a:p>
          <a:p>
            <a:pPr>
              <a:lnSpc>
                <a:spcPts val="2600"/>
              </a:lnSpc>
              <a:tabLst/>
            </a:pPr>
            <a:r>
              <a:rPr lang="en-US" altLang="zh-CN" sz="1800" dirty="0">
                <a:solidFill>
                  <a:srgbClr val="000000"/>
                </a:solidFill>
                <a:latin typeface="Times New Roman" pitchFamily="18" charset="0"/>
                <a:cs typeface="Times New Roman" pitchFamily="18" charset="0"/>
              </a:rPr>
              <a:t>09h</a:t>
            </a:r>
          </a:p>
          <a:p>
            <a:pPr>
              <a:lnSpc>
                <a:spcPts val="2600"/>
              </a:lnSpc>
              <a:tabLst/>
            </a:pPr>
            <a:r>
              <a:rPr lang="en-US" altLang="zh-CN" sz="1800" dirty="0">
                <a:solidFill>
                  <a:srgbClr val="000000"/>
                </a:solidFill>
                <a:latin typeface="Times New Roman" pitchFamily="18" charset="0"/>
                <a:cs typeface="Times New Roman" pitchFamily="18" charset="0"/>
              </a:rPr>
              <a:t>0Ah</a:t>
            </a:r>
          </a:p>
          <a:p>
            <a:pPr>
              <a:lnSpc>
                <a:spcPts val="2600"/>
              </a:lnSpc>
              <a:tabLst/>
            </a:pPr>
            <a:r>
              <a:rPr lang="en-US" altLang="zh-CN" sz="1800" dirty="0">
                <a:solidFill>
                  <a:srgbClr val="000000"/>
                </a:solidFill>
                <a:latin typeface="Times New Roman" pitchFamily="18" charset="0"/>
                <a:cs typeface="Times New Roman" pitchFamily="18" charset="0"/>
              </a:rPr>
              <a:t>0Bh</a:t>
            </a:r>
          </a:p>
        </p:txBody>
      </p:sp>
      <p:sp>
        <p:nvSpPr>
          <p:cNvPr id="8" name="TextBox 1"/>
          <p:cNvSpPr txBox="1"/>
          <p:nvPr/>
        </p:nvSpPr>
        <p:spPr>
          <a:xfrm>
            <a:off x="1155700" y="1689100"/>
            <a:ext cx="1320800" cy="469900"/>
          </a:xfrm>
          <a:prstGeom prst="rect">
            <a:avLst/>
          </a:prstGeom>
          <a:noFill/>
        </p:spPr>
        <p:txBody>
          <a:bodyPr wrap="none" lIns="0" tIns="0" rIns="0" rtlCol="0">
            <a:spAutoFit/>
          </a:bodyPr>
          <a:lstStyle/>
          <a:p>
            <a:pPr>
              <a:lnSpc>
                <a:spcPts val="3700"/>
              </a:lnSpc>
              <a:tabLst/>
            </a:pPr>
            <a:r>
              <a:rPr lang="en-US" altLang="zh-CN" sz="2639" dirty="0">
                <a:solidFill>
                  <a:srgbClr val="000000"/>
                </a:solidFill>
                <a:latin typeface="Arial Black" pitchFamily="18" charset="0"/>
                <a:cs typeface="Arial Black" pitchFamily="18" charset="0"/>
              </a:rPr>
              <a:t>ADDLW</a:t>
            </a:r>
          </a:p>
        </p:txBody>
      </p:sp>
      <p:sp>
        <p:nvSpPr>
          <p:cNvPr id="9" name="TextBox 1"/>
          <p:cNvSpPr txBox="1"/>
          <p:nvPr/>
        </p:nvSpPr>
        <p:spPr>
          <a:xfrm>
            <a:off x="7988300" y="1790700"/>
            <a:ext cx="698500" cy="241300"/>
          </a:xfrm>
          <a:prstGeom prst="rect">
            <a:avLst/>
          </a:prstGeom>
          <a:noFill/>
        </p:spPr>
        <p:txBody>
          <a:bodyPr wrap="none" lIns="0" tIns="0" rIns="0" rtlCol="0">
            <a:spAutoFit/>
          </a:bodyPr>
          <a:lstStyle/>
          <a:p>
            <a:pPr>
              <a:lnSpc>
                <a:spcPts val="1900"/>
              </a:lnSpc>
              <a:tabLst/>
            </a:pPr>
            <a:r>
              <a:rPr lang="en-US" altLang="zh-CN" sz="1433" b="1" dirty="0">
                <a:solidFill>
                  <a:srgbClr val="000000"/>
                </a:solidFill>
                <a:latin typeface="Times New Roman" pitchFamily="18" charset="0"/>
                <a:cs typeface="Times New Roman" pitchFamily="18" charset="0"/>
              </a:rPr>
              <a:t>Execute</a:t>
            </a:r>
          </a:p>
        </p:txBody>
      </p:sp>
      <p:sp>
        <p:nvSpPr>
          <p:cNvPr id="10" name="TextBox 1"/>
          <p:cNvSpPr txBox="1"/>
          <p:nvPr/>
        </p:nvSpPr>
        <p:spPr>
          <a:xfrm>
            <a:off x="8966200" y="1790700"/>
            <a:ext cx="495300" cy="241300"/>
          </a:xfrm>
          <a:prstGeom prst="rect">
            <a:avLst/>
          </a:prstGeom>
          <a:noFill/>
        </p:spPr>
        <p:txBody>
          <a:bodyPr wrap="none" lIns="0" tIns="0" rIns="0" rtlCol="0">
            <a:spAutoFit/>
          </a:bodyPr>
          <a:lstStyle/>
          <a:p>
            <a:pPr>
              <a:lnSpc>
                <a:spcPts val="1900"/>
              </a:lnSpc>
              <a:tabLst/>
            </a:pPr>
            <a:r>
              <a:rPr lang="en-US" altLang="zh-CN" sz="1433" b="1" dirty="0">
                <a:solidFill>
                  <a:srgbClr val="000000"/>
                </a:solidFill>
                <a:latin typeface="Times New Roman" pitchFamily="18" charset="0"/>
                <a:cs typeface="Times New Roman" pitchFamily="18" charset="0"/>
              </a:rPr>
              <a:t>Reset</a:t>
            </a:r>
          </a:p>
        </p:txBody>
      </p:sp>
      <p:sp>
        <p:nvSpPr>
          <p:cNvPr id="11" name="TextBox 1"/>
          <p:cNvSpPr txBox="1"/>
          <p:nvPr/>
        </p:nvSpPr>
        <p:spPr>
          <a:xfrm>
            <a:off x="1155700" y="2616200"/>
            <a:ext cx="228600" cy="571500"/>
          </a:xfrm>
          <a:prstGeom prst="rect">
            <a:avLst/>
          </a:prstGeom>
          <a:noFill/>
        </p:spPr>
        <p:txBody>
          <a:bodyPr wrap="none" lIns="0" tIns="0" rIns="0" rtlCol="0">
            <a:spAutoFit/>
          </a:bodyPr>
          <a:lstStyle/>
          <a:p>
            <a:pPr>
              <a:lnSpc>
                <a:spcPts val="1300"/>
              </a:lnSpc>
              <a:tabLst/>
            </a:pPr>
            <a:r>
              <a:rPr lang="en-US" altLang="zh-CN" sz="984" b="1" dirty="0">
                <a:solidFill>
                  <a:srgbClr val="000000"/>
                </a:solidFill>
                <a:latin typeface="Times New Roman" pitchFamily="18" charset="0"/>
                <a:cs typeface="Times New Roman" pitchFamily="18" charset="0"/>
              </a:rPr>
              <a:t>Hex</a:t>
            </a:r>
          </a:p>
          <a:p>
            <a:pPr>
              <a:lnSpc>
                <a:spcPts val="1500"/>
              </a:lnSpc>
              <a:tabLst/>
            </a:pPr>
            <a:r>
              <a:rPr lang="en-US" altLang="zh-CN" sz="984" b="1" dirty="0">
                <a:solidFill>
                  <a:srgbClr val="000000"/>
                </a:solidFill>
                <a:latin typeface="Times New Roman" pitchFamily="18" charset="0"/>
                <a:cs typeface="Times New Roman" pitchFamily="18" charset="0"/>
              </a:rPr>
              <a:t>Dec</a:t>
            </a:r>
          </a:p>
          <a:p>
            <a:pPr>
              <a:lnSpc>
                <a:spcPts val="1500"/>
              </a:lnSpc>
              <a:tabLst/>
            </a:pPr>
            <a:r>
              <a:rPr lang="en-US" altLang="zh-CN" sz="984" b="1" dirty="0">
                <a:solidFill>
                  <a:srgbClr val="000000"/>
                </a:solidFill>
                <a:latin typeface="Times New Roman" pitchFamily="18" charset="0"/>
                <a:cs typeface="Times New Roman" pitchFamily="18" charset="0"/>
              </a:rPr>
              <a:t>Bin</a:t>
            </a:r>
          </a:p>
        </p:txBody>
      </p:sp>
      <p:sp>
        <p:nvSpPr>
          <p:cNvPr id="12" name="TextBox 1"/>
          <p:cNvSpPr txBox="1"/>
          <p:nvPr/>
        </p:nvSpPr>
        <p:spPr>
          <a:xfrm>
            <a:off x="4597400" y="1689100"/>
            <a:ext cx="1092200" cy="482600"/>
          </a:xfrm>
          <a:prstGeom prst="rect">
            <a:avLst/>
          </a:prstGeom>
          <a:noFill/>
        </p:spPr>
        <p:txBody>
          <a:bodyPr wrap="none" lIns="0" tIns="0" rIns="0" rtlCol="0">
            <a:spAutoFit/>
          </a:bodyPr>
          <a:lstStyle/>
          <a:p>
            <a:pPr>
              <a:lnSpc>
                <a:spcPts val="3800"/>
              </a:lnSpc>
              <a:tabLst/>
            </a:pPr>
            <a:r>
              <a:rPr lang="en-US" altLang="zh-CN" sz="2639" dirty="0">
                <a:solidFill>
                  <a:srgbClr val="000000"/>
                </a:solidFill>
                <a:latin typeface="Arial Black" pitchFamily="18" charset="0"/>
                <a:cs typeface="Arial Black" pitchFamily="18" charset="0"/>
              </a:rPr>
              <a:t>0x0A</a:t>
            </a:r>
            <a:r>
              <a:rPr lang="en-US" altLang="zh-CN" sz="2617" dirty="0">
                <a:latin typeface="Times New Roman" pitchFamily="18" charset="0"/>
                <a:cs typeface="Times New Roman" pitchFamily="18" charset="0"/>
              </a:rPr>
              <a:t> </a:t>
            </a:r>
            <a:r>
              <a:rPr lang="en-US" altLang="zh-CN" sz="2617" dirty="0">
                <a:solidFill>
                  <a:srgbClr val="ACA89A"/>
                </a:solidFill>
                <a:latin typeface="Arial Black" pitchFamily="18" charset="0"/>
                <a:cs typeface="Arial Black" pitchFamily="18" charset="0"/>
              </a:rPr>
              <a:t>,</a:t>
            </a:r>
          </a:p>
        </p:txBody>
      </p:sp>
    </p:spTree>
    <p:extLst>
      <p:ext uri="{BB962C8B-B14F-4D97-AF65-F5344CB8AC3E}">
        <p14:creationId xmlns:p14="http://schemas.microsoft.com/office/powerpoint/2010/main" val="4233382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381000" y="1505663"/>
            <a:ext cx="9613900" cy="5855574"/>
          </a:xfrm>
          <a:prstGeom prst="rect">
            <a:avLst/>
          </a:prstGeom>
        </p:spPr>
      </p:pic>
      <p:sp>
        <p:nvSpPr>
          <p:cNvPr id="6" name="Título 1"/>
          <p:cNvSpPr>
            <a:spLocks noGrp="1"/>
          </p:cNvSpPr>
          <p:nvPr>
            <p:ph type="title"/>
          </p:nvPr>
        </p:nvSpPr>
        <p:spPr>
          <a:xfrm>
            <a:off x="457200" y="274638"/>
            <a:ext cx="9385300" cy="1143000"/>
          </a:xfrm>
        </p:spPr>
        <p:txBody>
          <a:bodyPr>
            <a:normAutofit fontScale="90000"/>
          </a:bodyPr>
          <a:lstStyle/>
          <a:p>
            <a:r>
              <a:rPr lang="es-AR" dirty="0">
                <a:solidFill>
                  <a:schemeClr val="accent1"/>
                </a:solidFill>
              </a:rPr>
              <a:t>Web Personal</a:t>
            </a:r>
            <a:br>
              <a:rPr lang="es-AR" dirty="0">
                <a:solidFill>
                  <a:schemeClr val="accent1"/>
                </a:solidFill>
              </a:rPr>
            </a:br>
            <a:r>
              <a:rPr lang="es-AR" sz="3100" i="1" dirty="0">
                <a:solidFill>
                  <a:srgbClr val="FF0000"/>
                </a:solidFill>
                <a:effectLst>
                  <a:outerShdw blurRad="38100" dist="38100" dir="2700000" algn="tl">
                    <a:srgbClr val="000000">
                      <a:alpha val="43137"/>
                    </a:srgbClr>
                  </a:outerShdw>
                </a:effectLst>
              </a:rPr>
              <a:t>www.licrgarcia.wixsite.com.ar/misitio</a:t>
            </a:r>
          </a:p>
        </p:txBody>
      </p:sp>
    </p:spTree>
    <p:extLst>
      <p:ext uri="{BB962C8B-B14F-4D97-AF65-F5344CB8AC3E}">
        <p14:creationId xmlns:p14="http://schemas.microsoft.com/office/powerpoint/2010/main" val="1975084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1308100" y="3148012"/>
            <a:ext cx="7772400" cy="1470025"/>
          </a:xfrm>
        </p:spPr>
        <p:txBody>
          <a:bodyPr/>
          <a:lstStyle/>
          <a:p>
            <a:r>
              <a:rPr lang="es-ES" dirty="0"/>
              <a:t>Clase 4</a:t>
            </a:r>
            <a:endParaRPr lang="es-AR" dirty="0"/>
          </a:p>
        </p:txBody>
      </p:sp>
    </p:spTree>
    <p:extLst>
      <p:ext uri="{BB962C8B-B14F-4D97-AF65-F5344CB8AC3E}">
        <p14:creationId xmlns:p14="http://schemas.microsoft.com/office/powerpoint/2010/main" val="2509941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3 Imagen" descr="http://perso.wanadoo.es/pictob/imagenes/memdato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792" y="947927"/>
            <a:ext cx="4108308" cy="275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1 Título"/>
          <p:cNvSpPr txBox="1">
            <a:spLocks/>
          </p:cNvSpPr>
          <p:nvPr/>
        </p:nvSpPr>
        <p:spPr>
          <a:xfrm>
            <a:off x="999490" y="0"/>
            <a:ext cx="9071610" cy="828432"/>
          </a:xfrm>
          <a:prstGeom prst="rect">
            <a:avLst/>
          </a:prstGeom>
          <a:noFill/>
        </p:spPr>
        <p:txBody>
          <a:bodyPr wrap="square" lIns="0" tIns="0" rIns="0" rtlCol="0">
            <a:spAutoFit/>
          </a:bodyPr>
          <a:lstStyle>
            <a:defPPr>
              <a:defRPr lang="en-US"/>
            </a:defPPr>
            <a:lvl1pPr algn="ctr">
              <a:lnSpc>
                <a:spcPts val="6100"/>
              </a:lnSpc>
              <a:tabLst/>
              <a:defRPr sz="4397" b="1" i="1">
                <a:solidFill>
                  <a:srgbClr val="FF0000"/>
                </a:solidFill>
                <a:effectLst>
                  <a:outerShdw blurRad="38100" dist="38100" dir="2700000" algn="tl">
                    <a:srgbClr val="000000">
                      <a:alpha val="43137"/>
                    </a:srgbClr>
                  </a:outerShdw>
                </a:effectLst>
                <a:latin typeface="Times New Roman" pitchFamily="18" charset="0"/>
                <a:cs typeface="Times New Roman" pitchFamily="18" charset="0"/>
              </a:defRPr>
            </a:lvl1pPr>
          </a:lstStyle>
          <a:p>
            <a:r>
              <a:rPr lang="es-AR" sz="2800" dirty="0"/>
              <a:t>Arquitectura Interna PIC16Fxx - Memoria de Datos</a:t>
            </a:r>
            <a:endParaRPr lang="es-ES" sz="2800" dirty="0"/>
          </a:p>
        </p:txBody>
      </p:sp>
      <p:sp>
        <p:nvSpPr>
          <p:cNvPr id="3" name="CuadroTexto 2"/>
          <p:cNvSpPr txBox="1"/>
          <p:nvPr/>
        </p:nvSpPr>
        <p:spPr>
          <a:xfrm>
            <a:off x="810895" y="1504467"/>
            <a:ext cx="4916805" cy="923330"/>
          </a:xfrm>
          <a:prstGeom prst="rect">
            <a:avLst/>
          </a:prstGeom>
          <a:noFill/>
        </p:spPr>
        <p:txBody>
          <a:bodyPr wrap="square" rtlCol="0">
            <a:spAutoFit/>
          </a:bodyPr>
          <a:lstStyle/>
          <a:p>
            <a:pPr>
              <a:spcBef>
                <a:spcPct val="0"/>
              </a:spcBef>
            </a:pPr>
            <a:r>
              <a:rPr lang="es-AR" altLang="es-ES" b="1" dirty="0">
                <a:solidFill>
                  <a:srgbClr val="FF0000"/>
                </a:solidFill>
                <a:effectLst>
                  <a:outerShdw blurRad="38100" dist="38100" dir="2700000" algn="tl">
                    <a:srgbClr val="000000">
                      <a:alpha val="43137"/>
                    </a:srgbClr>
                  </a:outerShdw>
                </a:effectLst>
              </a:rPr>
              <a:t>Está organizada en páginas o bancos de registro. Para cambiar de página se utiliza un bit del registro STATUS (RP0).</a:t>
            </a:r>
          </a:p>
        </p:txBody>
      </p:sp>
      <p:sp>
        <p:nvSpPr>
          <p:cNvPr id="4" name="Rectángulo 3"/>
          <p:cNvSpPr/>
          <p:nvPr/>
        </p:nvSpPr>
        <p:spPr>
          <a:xfrm>
            <a:off x="4919203" y="5066307"/>
            <a:ext cx="5151897" cy="923330"/>
          </a:xfrm>
          <a:prstGeom prst="rect">
            <a:avLst/>
          </a:prstGeom>
          <a:noFill/>
        </p:spPr>
        <p:txBody>
          <a:bodyPr wrap="square" rtlCol="0">
            <a:spAutoFit/>
          </a:bodyPr>
          <a:lstStyle/>
          <a:p>
            <a:pPr>
              <a:spcBef>
                <a:spcPct val="0"/>
              </a:spcBef>
            </a:pPr>
            <a:r>
              <a:rPr lang="es-AR" altLang="es-ES" b="1" dirty="0">
                <a:solidFill>
                  <a:srgbClr val="FF0000"/>
                </a:solidFill>
                <a:effectLst>
                  <a:outerShdw blurRad="38100" dist="38100" dir="2700000" algn="tl">
                    <a:srgbClr val="000000">
                      <a:alpha val="43137"/>
                    </a:srgbClr>
                  </a:outerShdw>
                </a:effectLst>
              </a:rPr>
              <a:t>Cada banco se divide a su vez en dos áreas:</a:t>
            </a:r>
          </a:p>
          <a:p>
            <a:pPr marL="742950" lvl="1" indent="-285750">
              <a:spcBef>
                <a:spcPct val="0"/>
              </a:spcBef>
              <a:buFont typeface="Arial" pitchFamily="34" charset="0"/>
              <a:buChar char="•"/>
            </a:pPr>
            <a:r>
              <a:rPr lang="es-AR" altLang="es-ES" b="1" dirty="0">
                <a:solidFill>
                  <a:srgbClr val="FF0000"/>
                </a:solidFill>
                <a:effectLst>
                  <a:outerShdw blurRad="38100" dist="38100" dir="2700000" algn="tl">
                    <a:srgbClr val="000000">
                      <a:alpha val="43137"/>
                    </a:srgbClr>
                  </a:outerShdw>
                </a:effectLst>
              </a:rPr>
              <a:t>SFR (Registros de Funciones Especiales)</a:t>
            </a:r>
          </a:p>
          <a:p>
            <a:pPr marL="742950" lvl="1" indent="-285750">
              <a:spcBef>
                <a:spcPct val="0"/>
              </a:spcBef>
              <a:buFont typeface="Arial" pitchFamily="34" charset="0"/>
              <a:buChar char="•"/>
            </a:pPr>
            <a:r>
              <a:rPr lang="es-AR" altLang="es-ES" b="1" dirty="0">
                <a:solidFill>
                  <a:srgbClr val="FF0000"/>
                </a:solidFill>
                <a:effectLst>
                  <a:outerShdw blurRad="38100" dist="38100" dir="2700000" algn="tl">
                    <a:srgbClr val="000000">
                      <a:alpha val="43137"/>
                    </a:srgbClr>
                  </a:outerShdw>
                </a:effectLst>
              </a:rPr>
              <a:t>GPR (Registros de Propósito General)</a:t>
            </a:r>
            <a:endParaRPr lang="es-ES" b="1" dirty="0">
              <a:solidFill>
                <a:srgbClr val="FF0000"/>
              </a:solidFill>
              <a:effectLst>
                <a:outerShdw blurRad="38100" dist="38100" dir="2700000" algn="tl">
                  <a:srgbClr val="000000">
                    <a:alpha val="43137"/>
                  </a:srgbClr>
                </a:outerShdw>
              </a:effectLst>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72" y="2840204"/>
            <a:ext cx="4049326" cy="4719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8700" y="3756030"/>
            <a:ext cx="3378978" cy="111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lipse 1"/>
          <p:cNvSpPr/>
          <p:nvPr/>
        </p:nvSpPr>
        <p:spPr>
          <a:xfrm>
            <a:off x="7008249" y="4008437"/>
            <a:ext cx="472051" cy="9144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2222500" y="5151437"/>
            <a:ext cx="2286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49612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774" y="884237"/>
            <a:ext cx="4049326" cy="659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3" name="1 Título"/>
          <p:cNvSpPr txBox="1">
            <a:spLocks/>
          </p:cNvSpPr>
          <p:nvPr/>
        </p:nvSpPr>
        <p:spPr bwMode="auto">
          <a:xfrm>
            <a:off x="810895" y="122237"/>
            <a:ext cx="9071610" cy="6194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s-AR" altLang="es-ES" sz="2646" b="1" i="1" dirty="0">
                <a:solidFill>
                  <a:srgbClr val="FF0000"/>
                </a:solidFill>
                <a:effectLst>
                  <a:outerShdw blurRad="38100" dist="38100" dir="2700000" algn="tl">
                    <a:srgbClr val="000000">
                      <a:alpha val="43137"/>
                    </a:srgbClr>
                  </a:outerShdw>
                </a:effectLst>
                <a:latin typeface="Calibri" panose="020F0502020204030204" pitchFamily="34" charset="0"/>
              </a:rPr>
              <a:t>Memoria de Datos</a:t>
            </a:r>
          </a:p>
        </p:txBody>
      </p:sp>
      <p:sp>
        <p:nvSpPr>
          <p:cNvPr id="25604" name="3 CuadroTexto"/>
          <p:cNvSpPr txBox="1">
            <a:spLocks noChangeArrowheads="1"/>
          </p:cNvSpPr>
          <p:nvPr/>
        </p:nvSpPr>
        <p:spPr bwMode="auto">
          <a:xfrm>
            <a:off x="139482" y="3322637"/>
            <a:ext cx="4750018" cy="70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altLang="es-ES" sz="1984" b="1" i="1" dirty="0">
                <a:solidFill>
                  <a:srgbClr val="FF0000"/>
                </a:solidFill>
                <a:effectLst>
                  <a:outerShdw blurRad="38100" dist="38100" dir="2700000" algn="tl">
                    <a:srgbClr val="000000">
                      <a:alpha val="43137"/>
                    </a:srgbClr>
                  </a:outerShdw>
                </a:effectLst>
              </a:rPr>
              <a:t>SFR: Registros de Propósito Especial</a:t>
            </a:r>
          </a:p>
          <a:p>
            <a:pPr eaLnBrk="1" hangingPunct="1"/>
            <a:r>
              <a:rPr lang="es-AR" altLang="es-ES" sz="1984" b="1" i="1" dirty="0">
                <a:solidFill>
                  <a:srgbClr val="0070C0"/>
                </a:solidFill>
                <a:effectLst>
                  <a:outerShdw blurRad="38100" dist="38100" dir="2700000" algn="tl">
                    <a:srgbClr val="000000">
                      <a:alpha val="43137"/>
                    </a:srgbClr>
                  </a:outerShdw>
                </a:effectLst>
              </a:rPr>
              <a:t>GFR: Registros de Propósito General</a:t>
            </a:r>
          </a:p>
        </p:txBody>
      </p:sp>
      <p:sp>
        <p:nvSpPr>
          <p:cNvPr id="2" name="Rectángulo 1"/>
          <p:cNvSpPr/>
          <p:nvPr/>
        </p:nvSpPr>
        <p:spPr>
          <a:xfrm>
            <a:off x="6030892" y="4025650"/>
            <a:ext cx="306408" cy="17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20040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3300" y="2865437"/>
            <a:ext cx="8229600" cy="1143000"/>
          </a:xfrm>
        </p:spPr>
        <p:txBody>
          <a:bodyPr/>
          <a:lstStyle/>
          <a:p>
            <a:r>
              <a:rPr lang="es-ES" b="1" i="1" u="sng" dirty="0">
                <a:solidFill>
                  <a:srgbClr val="0070C0"/>
                </a:solidFill>
                <a:effectLst>
                  <a:outerShdw blurRad="38100" dist="38100" dir="2700000" algn="tl">
                    <a:srgbClr val="000000">
                      <a:alpha val="43137"/>
                    </a:srgbClr>
                  </a:outerShdw>
                </a:effectLst>
              </a:rPr>
              <a:t>Registros de Trabajo</a:t>
            </a:r>
          </a:p>
        </p:txBody>
      </p:sp>
    </p:spTree>
    <p:extLst>
      <p:ext uri="{BB962C8B-B14F-4D97-AF65-F5344CB8AC3E}">
        <p14:creationId xmlns:p14="http://schemas.microsoft.com/office/powerpoint/2010/main" val="89757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28980" y="414337"/>
            <a:ext cx="9169400" cy="6870700"/>
          </a:xfrm>
          <a:prstGeom prst="rect">
            <a:avLst/>
          </a:prstGeom>
          <a:noFill/>
        </p:spPr>
      </p:pic>
      <p:sp>
        <p:nvSpPr>
          <p:cNvPr id="3" name="TextBox 1"/>
          <p:cNvSpPr txBox="1"/>
          <p:nvPr/>
        </p:nvSpPr>
        <p:spPr>
          <a:xfrm>
            <a:off x="1999814" y="122237"/>
            <a:ext cx="5953938" cy="1379865"/>
          </a:xfrm>
          <a:prstGeom prst="rect">
            <a:avLst/>
          </a:prstGeom>
          <a:noFill/>
        </p:spPr>
        <p:txBody>
          <a:bodyPr wrap="none" lIns="0" tIns="0" rIns="0" rtlCol="0">
            <a:spAutoFit/>
          </a:bodyPr>
          <a:lstStyle/>
          <a:p>
            <a:pPr algn="ctr">
              <a:lnSpc>
                <a:spcPts val="6100"/>
              </a:lnSpc>
              <a:tabLst>
                <a:tab pos="254000" algn="l"/>
              </a:tabLst>
            </a:pPr>
            <a:r>
              <a:rPr lang="en-US" altLang="zh-CN" dirty="0"/>
              <a:t>	</a:t>
            </a:r>
            <a:r>
              <a:rPr lang="en-US" altLang="zh-CN" sz="2646" b="1" i="1" dirty="0">
                <a:solidFill>
                  <a:srgbClr val="FF0000"/>
                </a:solidFill>
                <a:effectLst>
                  <a:outerShdw blurRad="38100" dist="38100" dir="2700000" algn="tl">
                    <a:srgbClr val="000000">
                      <a:alpha val="43137"/>
                    </a:srgbClr>
                  </a:outerShdw>
                </a:effectLst>
                <a:latin typeface="Calibri" panose="020F0502020204030204" pitchFamily="34" charset="0"/>
              </a:rPr>
              <a:t>Organización de la </a:t>
            </a:r>
            <a:r>
              <a:rPr lang="en-US" altLang="zh-CN" sz="2646" b="1" i="1" dirty="0" err="1">
                <a:solidFill>
                  <a:srgbClr val="FF0000"/>
                </a:solidFill>
                <a:effectLst>
                  <a:outerShdw blurRad="38100" dist="38100" dir="2700000" algn="tl">
                    <a:srgbClr val="000000">
                      <a:alpha val="43137"/>
                    </a:srgbClr>
                  </a:outerShdw>
                </a:effectLst>
                <a:latin typeface="Calibri" panose="020F0502020204030204" pitchFamily="34" charset="0"/>
              </a:rPr>
              <a:t>Memoria</a:t>
            </a:r>
            <a:r>
              <a:rPr lang="en-US" altLang="zh-CN" sz="2646" b="1" i="1" dirty="0">
                <a:solidFill>
                  <a:srgbClr val="FF0000"/>
                </a:solidFill>
                <a:effectLst>
                  <a:outerShdw blurRad="38100" dist="38100" dir="2700000" algn="tl">
                    <a:srgbClr val="000000">
                      <a:alpha val="43137"/>
                    </a:srgbClr>
                  </a:outerShdw>
                </a:effectLst>
                <a:latin typeface="Calibri" panose="020F0502020204030204" pitchFamily="34" charset="0"/>
              </a:rPr>
              <a:t> de Datos</a:t>
            </a:r>
          </a:p>
          <a:p>
            <a:pPr>
              <a:lnSpc>
                <a:spcPts val="4300"/>
              </a:lnSpc>
              <a:tabLst>
                <a:tab pos="254000" algn="l"/>
              </a:tabLst>
            </a:pPr>
            <a:endParaRPr lang="en-US" altLang="zh-CN" sz="1397" b="1" dirty="0">
              <a:solidFill>
                <a:srgbClr val="000000"/>
              </a:solidFill>
              <a:latin typeface="Times New Roman" pitchFamily="18" charset="0"/>
              <a:cs typeface="Times New Roman" pitchFamily="18" charset="0"/>
            </a:endParaRPr>
          </a:p>
        </p:txBody>
      </p:sp>
      <p:sp>
        <p:nvSpPr>
          <p:cNvPr id="4" name="TextBox 1"/>
          <p:cNvSpPr txBox="1"/>
          <p:nvPr/>
        </p:nvSpPr>
        <p:spPr>
          <a:xfrm>
            <a:off x="3784600" y="1866900"/>
            <a:ext cx="1155700" cy="4737100"/>
          </a:xfrm>
          <a:prstGeom prst="rect">
            <a:avLst/>
          </a:prstGeom>
          <a:noFill/>
        </p:spPr>
        <p:txBody>
          <a:bodyPr wrap="none" lIns="0" tIns="0" rIns="0" rtlCol="0">
            <a:spAutoFit/>
          </a:bodyPr>
          <a:lstStyle/>
          <a:p>
            <a:pPr>
              <a:lnSpc>
                <a:spcPts val="19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CC0000"/>
                </a:solidFill>
                <a:latin typeface="Times New Roman" pitchFamily="18" charset="0"/>
                <a:cs typeface="Times New Roman" pitchFamily="18" charset="0"/>
              </a:rPr>
              <a:t>INDF</a:t>
            </a:r>
          </a:p>
          <a:p>
            <a:pPr>
              <a:lnSpc>
                <a:spcPts val="2700"/>
              </a:lnSpc>
              <a:tabLst>
                <a:tab pos="228600" algn="l"/>
                <a:tab pos="241300" algn="l"/>
                <a:tab pos="304800" algn="l"/>
                <a:tab pos="317500" algn="l"/>
                <a:tab pos="368300" algn="l"/>
                <a:tab pos="381000" algn="l"/>
                <a:tab pos="393700" algn="l"/>
              </a:tabLst>
            </a:pPr>
            <a:r>
              <a:rPr lang="en-US" altLang="zh-CN" sz="1397" b="1" dirty="0">
                <a:solidFill>
                  <a:srgbClr val="000000"/>
                </a:solidFill>
                <a:latin typeface="Times New Roman" pitchFamily="18" charset="0"/>
                <a:cs typeface="Times New Roman" pitchFamily="18" charset="0"/>
              </a:rPr>
              <a:t>OPTION_REG</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CC0000"/>
                </a:solidFill>
                <a:latin typeface="Times New Roman" pitchFamily="18" charset="0"/>
                <a:cs typeface="Times New Roman" pitchFamily="18" charset="0"/>
              </a:rPr>
              <a:t>PCL</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CC0000"/>
                </a:solidFill>
                <a:latin typeface="Times New Roman" pitchFamily="18" charset="0"/>
                <a:cs typeface="Times New Roman" pitchFamily="18" charset="0"/>
              </a:rPr>
              <a:t>STATUS</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CC0000"/>
                </a:solidFill>
                <a:latin typeface="Times New Roman" pitchFamily="18" charset="0"/>
                <a:cs typeface="Times New Roman" pitchFamily="18" charset="0"/>
              </a:rPr>
              <a:t>FSR</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000000"/>
                </a:solidFill>
                <a:latin typeface="Times New Roman" pitchFamily="18" charset="0"/>
                <a:cs typeface="Times New Roman" pitchFamily="18" charset="0"/>
              </a:rPr>
              <a:t>TRISA</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000000"/>
                </a:solidFill>
                <a:latin typeface="Times New Roman" pitchFamily="18" charset="0"/>
                <a:cs typeface="Times New Roman" pitchFamily="18" charset="0"/>
              </a:rPr>
              <a:t>TRISB</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000000"/>
                </a:solidFill>
                <a:latin typeface="Times New Roman" pitchFamily="18" charset="0"/>
                <a:cs typeface="Times New Roman" pitchFamily="18" charset="0"/>
              </a:rPr>
              <a:t>TRISC</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000000"/>
                </a:solidFill>
                <a:latin typeface="Times New Roman" pitchFamily="18" charset="0"/>
                <a:cs typeface="Times New Roman" pitchFamily="18" charset="0"/>
              </a:rPr>
              <a:t>TRISD</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000000"/>
                </a:solidFill>
                <a:latin typeface="Times New Roman" pitchFamily="18" charset="0"/>
                <a:cs typeface="Times New Roman" pitchFamily="18" charset="0"/>
              </a:rPr>
              <a:t>TRISE</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CC0000"/>
                </a:solidFill>
                <a:latin typeface="Times New Roman" pitchFamily="18" charset="0"/>
                <a:cs typeface="Times New Roman" pitchFamily="18" charset="0"/>
              </a:rPr>
              <a:t>PCLATH</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CC0000"/>
                </a:solidFill>
                <a:latin typeface="Times New Roman" pitchFamily="18" charset="0"/>
                <a:cs typeface="Times New Roman" pitchFamily="18" charset="0"/>
              </a:rPr>
              <a:t>INTCON</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000000"/>
                </a:solidFill>
                <a:latin typeface="Times New Roman" pitchFamily="18" charset="0"/>
                <a:cs typeface="Times New Roman" pitchFamily="18" charset="0"/>
              </a:rPr>
              <a:t>PIE1</a:t>
            </a:r>
          </a:p>
          <a:p>
            <a:pPr>
              <a:lnSpc>
                <a:spcPts val="2700"/>
              </a:lnSpc>
              <a:tabLst>
                <a:tab pos="228600" algn="l"/>
                <a:tab pos="241300" algn="l"/>
                <a:tab pos="304800" algn="l"/>
                <a:tab pos="317500" algn="l"/>
                <a:tab pos="368300" algn="l"/>
                <a:tab pos="381000" algn="l"/>
                <a:tab pos="393700" algn="l"/>
              </a:tabLst>
            </a:pPr>
            <a:r>
              <a:rPr lang="en-US" altLang="zh-CN" dirty="0"/>
              <a:t>						</a:t>
            </a:r>
            <a:r>
              <a:rPr lang="en-US" altLang="zh-CN" sz="1397" b="1" dirty="0">
                <a:solidFill>
                  <a:srgbClr val="000000"/>
                </a:solidFill>
                <a:latin typeface="Times New Roman" pitchFamily="18" charset="0"/>
                <a:cs typeface="Times New Roman" pitchFamily="18" charset="0"/>
              </a:rPr>
              <a:t>PIE2</a:t>
            </a:r>
          </a:p>
        </p:txBody>
      </p:sp>
      <p:sp>
        <p:nvSpPr>
          <p:cNvPr id="5" name="TextBox 1"/>
          <p:cNvSpPr txBox="1"/>
          <p:nvPr/>
        </p:nvSpPr>
        <p:spPr>
          <a:xfrm>
            <a:off x="6197600" y="1866900"/>
            <a:ext cx="698500" cy="4737100"/>
          </a:xfrm>
          <a:prstGeom prst="rect">
            <a:avLst/>
          </a:prstGeom>
          <a:noFill/>
        </p:spPr>
        <p:txBody>
          <a:bodyPr wrap="none" lIns="0" tIns="0" rIns="0" rtlCol="0">
            <a:spAutoFit/>
          </a:bodyPr>
          <a:lstStyle/>
          <a:p>
            <a:pPr>
              <a:lnSpc>
                <a:spcPts val="1900"/>
              </a:lnSpc>
              <a:tabLst>
                <a:tab pos="38100" algn="l"/>
                <a:tab pos="114300" algn="l"/>
                <a:tab pos="152400" algn="l"/>
                <a:tab pos="177800" algn="l"/>
              </a:tabLst>
            </a:pPr>
            <a:r>
              <a:rPr lang="en-US" altLang="zh-CN" dirty="0"/>
              <a:t>			</a:t>
            </a:r>
            <a:r>
              <a:rPr lang="en-US" altLang="zh-CN" sz="1397" b="1" dirty="0">
                <a:solidFill>
                  <a:srgbClr val="CC0000"/>
                </a:solidFill>
                <a:latin typeface="Times New Roman" pitchFamily="18" charset="0"/>
                <a:cs typeface="Times New Roman" pitchFamily="18" charset="0"/>
              </a:rPr>
              <a:t>INDF</a:t>
            </a:r>
          </a:p>
          <a:p>
            <a:pPr>
              <a:lnSpc>
                <a:spcPts val="2700"/>
              </a:lnSpc>
              <a:tabLst>
                <a:tab pos="38100" algn="l"/>
                <a:tab pos="114300" algn="l"/>
                <a:tab pos="152400" algn="l"/>
                <a:tab pos="177800" algn="l"/>
              </a:tabLst>
            </a:pPr>
            <a:r>
              <a:rPr lang="en-US" altLang="zh-CN" dirty="0"/>
              <a:t>		</a:t>
            </a:r>
            <a:r>
              <a:rPr lang="en-US" altLang="zh-CN" sz="1397" b="1" dirty="0">
                <a:solidFill>
                  <a:srgbClr val="000000"/>
                </a:solidFill>
                <a:latin typeface="Times New Roman" pitchFamily="18" charset="0"/>
                <a:cs typeface="Times New Roman" pitchFamily="18" charset="0"/>
              </a:rPr>
              <a:t>TMR0</a:t>
            </a:r>
          </a:p>
          <a:p>
            <a:pPr>
              <a:lnSpc>
                <a:spcPts val="2700"/>
              </a:lnSpc>
              <a:tabLst>
                <a:tab pos="38100" algn="l"/>
                <a:tab pos="114300" algn="l"/>
                <a:tab pos="152400" algn="l"/>
                <a:tab pos="177800" algn="l"/>
              </a:tabLst>
            </a:pPr>
            <a:r>
              <a:rPr lang="en-US" altLang="zh-CN" dirty="0"/>
              <a:t>				</a:t>
            </a:r>
            <a:r>
              <a:rPr lang="en-US" altLang="zh-CN" sz="1397" b="1" dirty="0">
                <a:solidFill>
                  <a:srgbClr val="CC0000"/>
                </a:solidFill>
                <a:latin typeface="Times New Roman" pitchFamily="18" charset="0"/>
                <a:cs typeface="Times New Roman" pitchFamily="18" charset="0"/>
              </a:rPr>
              <a:t>PCL</a:t>
            </a:r>
          </a:p>
          <a:p>
            <a:pPr>
              <a:lnSpc>
                <a:spcPts val="2700"/>
              </a:lnSpc>
              <a:tabLst>
                <a:tab pos="38100" algn="l"/>
                <a:tab pos="114300" algn="l"/>
                <a:tab pos="152400" algn="l"/>
                <a:tab pos="177800" algn="l"/>
              </a:tabLst>
            </a:pPr>
            <a:r>
              <a:rPr lang="en-US" altLang="zh-CN" sz="1397" b="1" dirty="0">
                <a:solidFill>
                  <a:srgbClr val="CC0000"/>
                </a:solidFill>
                <a:latin typeface="Times New Roman" pitchFamily="18" charset="0"/>
                <a:cs typeface="Times New Roman" pitchFamily="18" charset="0"/>
              </a:rPr>
              <a:t>STATUS</a:t>
            </a:r>
          </a:p>
          <a:p>
            <a:pPr>
              <a:lnSpc>
                <a:spcPts val="2700"/>
              </a:lnSpc>
              <a:tabLst>
                <a:tab pos="38100" algn="l"/>
                <a:tab pos="114300" algn="l"/>
                <a:tab pos="152400" algn="l"/>
                <a:tab pos="177800" algn="l"/>
              </a:tabLst>
            </a:pPr>
            <a:r>
              <a:rPr lang="en-US" altLang="zh-CN" dirty="0"/>
              <a:t>				</a:t>
            </a:r>
            <a:r>
              <a:rPr lang="en-US" altLang="zh-CN" sz="1397" b="1" dirty="0">
                <a:solidFill>
                  <a:srgbClr val="CC0000"/>
                </a:solidFill>
                <a:latin typeface="Times New Roman" pitchFamily="18" charset="0"/>
                <a:cs typeface="Times New Roman" pitchFamily="18" charset="0"/>
              </a:rPr>
              <a:t>FSR</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38100" algn="l"/>
                <a:tab pos="114300" algn="l"/>
                <a:tab pos="152400" algn="l"/>
                <a:tab pos="177800" algn="l"/>
              </a:tabLst>
            </a:pPr>
            <a:r>
              <a:rPr lang="en-US" altLang="zh-CN" dirty="0"/>
              <a:t>	</a:t>
            </a:r>
            <a:r>
              <a:rPr lang="en-US" altLang="zh-CN" sz="1397" b="1" dirty="0">
                <a:solidFill>
                  <a:srgbClr val="000000"/>
                </a:solidFill>
                <a:latin typeface="Times New Roman" pitchFamily="18" charset="0"/>
                <a:cs typeface="Times New Roman" pitchFamily="18" charset="0"/>
              </a:rPr>
              <a:t>PORTB</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38100" algn="l"/>
                <a:tab pos="114300" algn="l"/>
                <a:tab pos="152400" algn="l"/>
                <a:tab pos="177800" algn="l"/>
              </a:tabLst>
            </a:pPr>
            <a:r>
              <a:rPr lang="en-US" altLang="zh-CN" sz="1397" b="1" dirty="0">
                <a:solidFill>
                  <a:srgbClr val="CC0000"/>
                </a:solidFill>
                <a:latin typeface="Times New Roman" pitchFamily="18" charset="0"/>
                <a:cs typeface="Times New Roman" pitchFamily="18" charset="0"/>
              </a:rPr>
              <a:t>PCLATH</a:t>
            </a:r>
          </a:p>
          <a:p>
            <a:pPr>
              <a:lnSpc>
                <a:spcPts val="2700"/>
              </a:lnSpc>
              <a:tabLst>
                <a:tab pos="38100" algn="l"/>
                <a:tab pos="114300" algn="l"/>
                <a:tab pos="152400" algn="l"/>
                <a:tab pos="177800" algn="l"/>
              </a:tabLst>
            </a:pPr>
            <a:r>
              <a:rPr lang="en-US" altLang="zh-CN" sz="1397" b="1" dirty="0">
                <a:solidFill>
                  <a:srgbClr val="CC0000"/>
                </a:solidFill>
                <a:latin typeface="Times New Roman" pitchFamily="18" charset="0"/>
                <a:cs typeface="Times New Roman" pitchFamily="18" charset="0"/>
              </a:rPr>
              <a:t>INTCON</a:t>
            </a:r>
          </a:p>
          <a:p>
            <a:pPr>
              <a:lnSpc>
                <a:spcPts val="2700"/>
              </a:lnSpc>
              <a:tabLst>
                <a:tab pos="38100" algn="l"/>
                <a:tab pos="114300" algn="l"/>
                <a:tab pos="152400" algn="l"/>
                <a:tab pos="177800" algn="l"/>
              </a:tabLst>
            </a:pPr>
            <a:r>
              <a:rPr lang="en-US" altLang="zh-CN" sz="1397" b="1" dirty="0">
                <a:solidFill>
                  <a:srgbClr val="000000"/>
                </a:solidFill>
                <a:latin typeface="Times New Roman" pitchFamily="18" charset="0"/>
                <a:cs typeface="Times New Roman" pitchFamily="18" charset="0"/>
              </a:rPr>
              <a:t>EEDATA</a:t>
            </a:r>
          </a:p>
          <a:p>
            <a:pPr>
              <a:lnSpc>
                <a:spcPts val="2700"/>
              </a:lnSpc>
              <a:tabLst>
                <a:tab pos="38100" algn="l"/>
                <a:tab pos="114300" algn="l"/>
                <a:tab pos="152400" algn="l"/>
                <a:tab pos="177800" algn="l"/>
              </a:tabLst>
            </a:pPr>
            <a:r>
              <a:rPr lang="en-US" altLang="zh-CN" dirty="0"/>
              <a:t>	</a:t>
            </a:r>
            <a:r>
              <a:rPr lang="en-US" altLang="zh-CN" sz="1397" b="1" dirty="0">
                <a:solidFill>
                  <a:srgbClr val="000000"/>
                </a:solidFill>
                <a:latin typeface="Times New Roman" pitchFamily="18" charset="0"/>
                <a:cs typeface="Times New Roman" pitchFamily="18" charset="0"/>
              </a:rPr>
              <a:t>EEADR</a:t>
            </a:r>
          </a:p>
        </p:txBody>
      </p:sp>
      <p:sp>
        <p:nvSpPr>
          <p:cNvPr id="6" name="TextBox 1"/>
          <p:cNvSpPr txBox="1"/>
          <p:nvPr/>
        </p:nvSpPr>
        <p:spPr>
          <a:xfrm>
            <a:off x="8153400" y="1866900"/>
            <a:ext cx="1155700" cy="4737100"/>
          </a:xfrm>
          <a:prstGeom prst="rect">
            <a:avLst/>
          </a:prstGeom>
          <a:noFill/>
        </p:spPr>
        <p:txBody>
          <a:bodyPr wrap="none" lIns="0" tIns="0" rIns="0" rtlCol="0">
            <a:spAutoFit/>
          </a:bodyPr>
          <a:lstStyle/>
          <a:p>
            <a:pPr>
              <a:lnSpc>
                <a:spcPts val="1900"/>
              </a:lnSpc>
              <a:tabLst>
                <a:tab pos="215900" algn="l"/>
                <a:tab pos="228600" algn="l"/>
                <a:tab pos="241300" algn="l"/>
                <a:tab pos="317500" algn="l"/>
                <a:tab pos="381000" algn="l"/>
                <a:tab pos="406400" algn="l"/>
              </a:tabLst>
            </a:pPr>
            <a:r>
              <a:rPr lang="en-US" altLang="zh-CN" dirty="0"/>
              <a:t>					</a:t>
            </a:r>
            <a:r>
              <a:rPr lang="en-US" altLang="zh-CN" sz="1397" b="1" dirty="0">
                <a:solidFill>
                  <a:srgbClr val="CC0000"/>
                </a:solidFill>
                <a:latin typeface="Times New Roman" pitchFamily="18" charset="0"/>
                <a:cs typeface="Times New Roman" pitchFamily="18" charset="0"/>
              </a:rPr>
              <a:t>INDF</a:t>
            </a:r>
          </a:p>
          <a:p>
            <a:pPr>
              <a:lnSpc>
                <a:spcPts val="2700"/>
              </a:lnSpc>
              <a:tabLst>
                <a:tab pos="215900" algn="l"/>
                <a:tab pos="228600" algn="l"/>
                <a:tab pos="241300" algn="l"/>
                <a:tab pos="317500" algn="l"/>
                <a:tab pos="381000" algn="l"/>
                <a:tab pos="406400" algn="l"/>
              </a:tabLst>
            </a:pPr>
            <a:r>
              <a:rPr lang="en-US" altLang="zh-CN" sz="1397" b="1" dirty="0">
                <a:solidFill>
                  <a:srgbClr val="000000"/>
                </a:solidFill>
                <a:latin typeface="Times New Roman" pitchFamily="18" charset="0"/>
                <a:cs typeface="Times New Roman" pitchFamily="18" charset="0"/>
              </a:rPr>
              <a:t>OPTION_REG</a:t>
            </a:r>
          </a:p>
          <a:p>
            <a:pPr>
              <a:lnSpc>
                <a:spcPts val="2700"/>
              </a:lnSpc>
              <a:tabLst>
                <a:tab pos="215900" algn="l"/>
                <a:tab pos="228600" algn="l"/>
                <a:tab pos="241300" algn="l"/>
                <a:tab pos="317500" algn="l"/>
                <a:tab pos="381000" algn="l"/>
                <a:tab pos="406400" algn="l"/>
              </a:tabLst>
            </a:pPr>
            <a:r>
              <a:rPr lang="en-US" altLang="zh-CN" dirty="0"/>
              <a:t>						</a:t>
            </a:r>
            <a:r>
              <a:rPr lang="en-US" altLang="zh-CN" sz="1397" b="1" dirty="0">
                <a:solidFill>
                  <a:srgbClr val="CC0000"/>
                </a:solidFill>
                <a:latin typeface="Times New Roman" pitchFamily="18" charset="0"/>
                <a:cs typeface="Times New Roman" pitchFamily="18" charset="0"/>
              </a:rPr>
              <a:t>PCL</a:t>
            </a:r>
          </a:p>
          <a:p>
            <a:pPr>
              <a:lnSpc>
                <a:spcPts val="2700"/>
              </a:lnSpc>
              <a:tabLst>
                <a:tab pos="215900" algn="l"/>
                <a:tab pos="228600" algn="l"/>
                <a:tab pos="241300" algn="l"/>
                <a:tab pos="317500" algn="l"/>
                <a:tab pos="381000" algn="l"/>
                <a:tab pos="406400" algn="l"/>
              </a:tabLst>
            </a:pPr>
            <a:r>
              <a:rPr lang="en-US" altLang="zh-CN" dirty="0"/>
              <a:t>			</a:t>
            </a:r>
            <a:r>
              <a:rPr lang="en-US" altLang="zh-CN" sz="1397" b="1" dirty="0">
                <a:solidFill>
                  <a:srgbClr val="CC0000"/>
                </a:solidFill>
                <a:latin typeface="Times New Roman" pitchFamily="18" charset="0"/>
                <a:cs typeface="Times New Roman" pitchFamily="18" charset="0"/>
              </a:rPr>
              <a:t>STATUS</a:t>
            </a:r>
          </a:p>
          <a:p>
            <a:pPr>
              <a:lnSpc>
                <a:spcPts val="2700"/>
              </a:lnSpc>
              <a:tabLst>
                <a:tab pos="215900" algn="l"/>
                <a:tab pos="228600" algn="l"/>
                <a:tab pos="241300" algn="l"/>
                <a:tab pos="317500" algn="l"/>
                <a:tab pos="381000" algn="l"/>
                <a:tab pos="406400" algn="l"/>
              </a:tabLst>
            </a:pPr>
            <a:r>
              <a:rPr lang="en-US" altLang="zh-CN" dirty="0"/>
              <a:t>						</a:t>
            </a:r>
            <a:r>
              <a:rPr lang="en-US" altLang="zh-CN" sz="1397" b="1" dirty="0">
                <a:solidFill>
                  <a:srgbClr val="CC0000"/>
                </a:solidFill>
                <a:latin typeface="Times New Roman" pitchFamily="18" charset="0"/>
                <a:cs typeface="Times New Roman" pitchFamily="18" charset="0"/>
              </a:rPr>
              <a:t>FSR</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215900" algn="l"/>
                <a:tab pos="228600" algn="l"/>
                <a:tab pos="241300" algn="l"/>
                <a:tab pos="317500" algn="l"/>
                <a:tab pos="381000" algn="l"/>
                <a:tab pos="406400" algn="l"/>
              </a:tabLst>
            </a:pPr>
            <a:r>
              <a:rPr lang="en-US" altLang="zh-CN" dirty="0"/>
              <a:t>				</a:t>
            </a:r>
            <a:r>
              <a:rPr lang="en-US" altLang="zh-CN" sz="1397" b="1" dirty="0">
                <a:solidFill>
                  <a:srgbClr val="000000"/>
                </a:solidFill>
                <a:latin typeface="Times New Roman" pitchFamily="18" charset="0"/>
                <a:cs typeface="Times New Roman" pitchFamily="18" charset="0"/>
              </a:rPr>
              <a:t>TRISB</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215900" algn="l"/>
                <a:tab pos="228600" algn="l"/>
                <a:tab pos="241300" algn="l"/>
                <a:tab pos="317500" algn="l"/>
                <a:tab pos="381000" algn="l"/>
                <a:tab pos="406400" algn="l"/>
              </a:tabLst>
            </a:pPr>
            <a:r>
              <a:rPr lang="en-US" altLang="zh-CN" dirty="0"/>
              <a:t>		</a:t>
            </a:r>
            <a:r>
              <a:rPr lang="en-US" altLang="zh-CN" sz="1397" b="1" dirty="0">
                <a:solidFill>
                  <a:srgbClr val="CC0000"/>
                </a:solidFill>
                <a:latin typeface="Times New Roman" pitchFamily="18" charset="0"/>
                <a:cs typeface="Times New Roman" pitchFamily="18" charset="0"/>
              </a:rPr>
              <a:t>PCLATH</a:t>
            </a:r>
          </a:p>
          <a:p>
            <a:pPr>
              <a:lnSpc>
                <a:spcPts val="2700"/>
              </a:lnSpc>
              <a:tabLst>
                <a:tab pos="215900" algn="l"/>
                <a:tab pos="228600" algn="l"/>
                <a:tab pos="241300" algn="l"/>
                <a:tab pos="317500" algn="l"/>
                <a:tab pos="381000" algn="l"/>
                <a:tab pos="406400" algn="l"/>
              </a:tabLst>
            </a:pPr>
            <a:r>
              <a:rPr lang="en-US" altLang="zh-CN" dirty="0"/>
              <a:t>			</a:t>
            </a:r>
            <a:r>
              <a:rPr lang="en-US" altLang="zh-CN" sz="1397" b="1" dirty="0">
                <a:solidFill>
                  <a:srgbClr val="CC0000"/>
                </a:solidFill>
                <a:latin typeface="Times New Roman" pitchFamily="18" charset="0"/>
                <a:cs typeface="Times New Roman" pitchFamily="18" charset="0"/>
              </a:rPr>
              <a:t>INTCON</a:t>
            </a:r>
          </a:p>
          <a:p>
            <a:pPr>
              <a:lnSpc>
                <a:spcPts val="2700"/>
              </a:lnSpc>
              <a:tabLst>
                <a:tab pos="215900" algn="l"/>
                <a:tab pos="228600" algn="l"/>
                <a:tab pos="241300" algn="l"/>
                <a:tab pos="317500" algn="l"/>
                <a:tab pos="381000" algn="l"/>
                <a:tab pos="406400" algn="l"/>
              </a:tabLst>
            </a:pPr>
            <a:r>
              <a:rPr lang="en-US" altLang="zh-CN" dirty="0"/>
              <a:t>	</a:t>
            </a:r>
            <a:r>
              <a:rPr lang="en-US" altLang="zh-CN" sz="1397" b="1" dirty="0">
                <a:solidFill>
                  <a:srgbClr val="000000"/>
                </a:solidFill>
                <a:latin typeface="Times New Roman" pitchFamily="18" charset="0"/>
                <a:cs typeface="Times New Roman" pitchFamily="18" charset="0"/>
              </a:rPr>
              <a:t>EECON1</a:t>
            </a:r>
          </a:p>
          <a:p>
            <a:pPr>
              <a:lnSpc>
                <a:spcPts val="2700"/>
              </a:lnSpc>
              <a:tabLst>
                <a:tab pos="215900" algn="l"/>
                <a:tab pos="228600" algn="l"/>
                <a:tab pos="241300" algn="l"/>
                <a:tab pos="317500" algn="l"/>
                <a:tab pos="381000" algn="l"/>
                <a:tab pos="406400" algn="l"/>
              </a:tabLst>
            </a:pPr>
            <a:r>
              <a:rPr lang="en-US" altLang="zh-CN" dirty="0"/>
              <a:t>	</a:t>
            </a:r>
            <a:r>
              <a:rPr lang="en-US" altLang="zh-CN" sz="1397" b="1" dirty="0">
                <a:solidFill>
                  <a:srgbClr val="000000"/>
                </a:solidFill>
                <a:latin typeface="Times New Roman" pitchFamily="18" charset="0"/>
                <a:cs typeface="Times New Roman" pitchFamily="18" charset="0"/>
              </a:rPr>
              <a:t>EECON2</a:t>
            </a:r>
          </a:p>
        </p:txBody>
      </p:sp>
      <p:sp>
        <p:nvSpPr>
          <p:cNvPr id="7" name="TextBox 1"/>
          <p:cNvSpPr txBox="1"/>
          <p:nvPr/>
        </p:nvSpPr>
        <p:spPr>
          <a:xfrm>
            <a:off x="3251200" y="1905000"/>
            <a:ext cx="317500" cy="4737100"/>
          </a:xfrm>
          <a:prstGeom prst="rect">
            <a:avLst/>
          </a:prstGeom>
          <a:noFill/>
        </p:spPr>
        <p:txBody>
          <a:bodyPr wrap="none" lIns="0" tIns="0" rIns="0" rtlCol="0">
            <a:spAutoFit/>
          </a:bodyPr>
          <a:lstStyle/>
          <a:p>
            <a:pPr>
              <a:lnSpc>
                <a:spcPts val="19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080</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081</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082</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083</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084</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085</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086</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087</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088</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089</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08A</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08B</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08C</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08D</a:t>
            </a:r>
          </a:p>
        </p:txBody>
      </p:sp>
      <p:sp>
        <p:nvSpPr>
          <p:cNvPr id="8" name="TextBox 1"/>
          <p:cNvSpPr txBox="1"/>
          <p:nvPr/>
        </p:nvSpPr>
        <p:spPr>
          <a:xfrm>
            <a:off x="5435600" y="1905000"/>
            <a:ext cx="317500" cy="4737100"/>
          </a:xfrm>
          <a:prstGeom prst="rect">
            <a:avLst/>
          </a:prstGeom>
          <a:noFill/>
        </p:spPr>
        <p:txBody>
          <a:bodyPr wrap="none" lIns="0" tIns="0" rIns="0" rtlCol="0">
            <a:spAutoFit/>
          </a:bodyPr>
          <a:lstStyle/>
          <a:p>
            <a:pPr>
              <a:lnSpc>
                <a:spcPts val="1900"/>
              </a:lnSpc>
              <a:tabLst>
                <a:tab pos="38100" algn="l"/>
              </a:tabLst>
            </a:pPr>
            <a:r>
              <a:rPr lang="en-US" altLang="zh-CN" dirty="0"/>
              <a:t>	</a:t>
            </a:r>
            <a:r>
              <a:rPr lang="en-US" altLang="zh-CN" sz="1397" b="1" dirty="0">
                <a:solidFill>
                  <a:srgbClr val="000000"/>
                </a:solidFill>
                <a:latin typeface="Times New Roman" pitchFamily="18" charset="0"/>
                <a:cs typeface="Times New Roman" pitchFamily="18" charset="0"/>
              </a:rPr>
              <a:t>100</a:t>
            </a:r>
          </a:p>
          <a:p>
            <a:pPr>
              <a:lnSpc>
                <a:spcPts val="2700"/>
              </a:lnSpc>
              <a:tabLst>
                <a:tab pos="38100" algn="l"/>
              </a:tabLst>
            </a:pPr>
            <a:r>
              <a:rPr lang="en-US" altLang="zh-CN" dirty="0"/>
              <a:t>	</a:t>
            </a:r>
            <a:r>
              <a:rPr lang="en-US" altLang="zh-CN" sz="1397" b="1" dirty="0">
                <a:solidFill>
                  <a:srgbClr val="000000"/>
                </a:solidFill>
                <a:latin typeface="Times New Roman" pitchFamily="18" charset="0"/>
                <a:cs typeface="Times New Roman" pitchFamily="18" charset="0"/>
              </a:rPr>
              <a:t>101</a:t>
            </a:r>
          </a:p>
          <a:p>
            <a:pPr>
              <a:lnSpc>
                <a:spcPts val="2700"/>
              </a:lnSpc>
              <a:tabLst>
                <a:tab pos="38100" algn="l"/>
              </a:tabLst>
            </a:pPr>
            <a:r>
              <a:rPr lang="en-US" altLang="zh-CN" dirty="0"/>
              <a:t>	</a:t>
            </a:r>
            <a:r>
              <a:rPr lang="en-US" altLang="zh-CN" sz="1397" b="1" dirty="0">
                <a:solidFill>
                  <a:srgbClr val="000000"/>
                </a:solidFill>
                <a:latin typeface="Times New Roman" pitchFamily="18" charset="0"/>
                <a:cs typeface="Times New Roman" pitchFamily="18" charset="0"/>
              </a:rPr>
              <a:t>102</a:t>
            </a:r>
          </a:p>
          <a:p>
            <a:pPr>
              <a:lnSpc>
                <a:spcPts val="2700"/>
              </a:lnSpc>
              <a:tabLst>
                <a:tab pos="38100" algn="l"/>
              </a:tabLst>
            </a:pPr>
            <a:r>
              <a:rPr lang="en-US" altLang="zh-CN" dirty="0"/>
              <a:t>	</a:t>
            </a:r>
            <a:r>
              <a:rPr lang="en-US" altLang="zh-CN" sz="1397" b="1" dirty="0">
                <a:solidFill>
                  <a:srgbClr val="000000"/>
                </a:solidFill>
                <a:latin typeface="Times New Roman" pitchFamily="18" charset="0"/>
                <a:cs typeface="Times New Roman" pitchFamily="18" charset="0"/>
              </a:rPr>
              <a:t>103</a:t>
            </a:r>
          </a:p>
          <a:p>
            <a:pPr>
              <a:lnSpc>
                <a:spcPts val="2700"/>
              </a:lnSpc>
              <a:tabLst>
                <a:tab pos="38100" algn="l"/>
              </a:tabLst>
            </a:pPr>
            <a:r>
              <a:rPr lang="en-US" altLang="zh-CN" dirty="0"/>
              <a:t>	</a:t>
            </a:r>
            <a:r>
              <a:rPr lang="en-US" altLang="zh-CN" sz="1397" b="1" dirty="0">
                <a:solidFill>
                  <a:srgbClr val="000000"/>
                </a:solidFill>
                <a:latin typeface="Times New Roman" pitchFamily="18" charset="0"/>
                <a:cs typeface="Times New Roman" pitchFamily="18" charset="0"/>
              </a:rPr>
              <a:t>104</a:t>
            </a:r>
          </a:p>
          <a:p>
            <a:pPr>
              <a:lnSpc>
                <a:spcPts val="2700"/>
              </a:lnSpc>
              <a:tabLst>
                <a:tab pos="38100" algn="l"/>
              </a:tabLst>
            </a:pPr>
            <a:r>
              <a:rPr lang="en-US" altLang="zh-CN" dirty="0"/>
              <a:t>	</a:t>
            </a:r>
            <a:r>
              <a:rPr lang="en-US" altLang="zh-CN" sz="1397" b="1" dirty="0">
                <a:solidFill>
                  <a:srgbClr val="000000"/>
                </a:solidFill>
                <a:latin typeface="Times New Roman" pitchFamily="18" charset="0"/>
                <a:cs typeface="Times New Roman" pitchFamily="18" charset="0"/>
              </a:rPr>
              <a:t>105</a:t>
            </a:r>
          </a:p>
          <a:p>
            <a:pPr>
              <a:lnSpc>
                <a:spcPts val="2700"/>
              </a:lnSpc>
              <a:tabLst>
                <a:tab pos="38100" algn="l"/>
              </a:tabLst>
            </a:pPr>
            <a:r>
              <a:rPr lang="en-US" altLang="zh-CN" dirty="0"/>
              <a:t>	</a:t>
            </a:r>
            <a:r>
              <a:rPr lang="en-US" altLang="zh-CN" sz="1397" b="1" dirty="0">
                <a:solidFill>
                  <a:srgbClr val="000000"/>
                </a:solidFill>
                <a:latin typeface="Times New Roman" pitchFamily="18" charset="0"/>
                <a:cs typeface="Times New Roman" pitchFamily="18" charset="0"/>
              </a:rPr>
              <a:t>106</a:t>
            </a:r>
          </a:p>
          <a:p>
            <a:pPr>
              <a:lnSpc>
                <a:spcPts val="2700"/>
              </a:lnSpc>
              <a:tabLst>
                <a:tab pos="38100" algn="l"/>
              </a:tabLst>
            </a:pPr>
            <a:r>
              <a:rPr lang="en-US" altLang="zh-CN" dirty="0"/>
              <a:t>	</a:t>
            </a:r>
            <a:r>
              <a:rPr lang="en-US" altLang="zh-CN" sz="1397" b="1" dirty="0">
                <a:solidFill>
                  <a:srgbClr val="000000"/>
                </a:solidFill>
                <a:latin typeface="Times New Roman" pitchFamily="18" charset="0"/>
                <a:cs typeface="Times New Roman" pitchFamily="18" charset="0"/>
              </a:rPr>
              <a:t>107</a:t>
            </a:r>
          </a:p>
          <a:p>
            <a:pPr>
              <a:lnSpc>
                <a:spcPts val="2700"/>
              </a:lnSpc>
              <a:tabLst>
                <a:tab pos="38100" algn="l"/>
              </a:tabLst>
            </a:pPr>
            <a:r>
              <a:rPr lang="en-US" altLang="zh-CN" dirty="0"/>
              <a:t>	</a:t>
            </a:r>
            <a:r>
              <a:rPr lang="en-US" altLang="zh-CN" sz="1397" b="1" dirty="0">
                <a:solidFill>
                  <a:srgbClr val="000000"/>
                </a:solidFill>
                <a:latin typeface="Times New Roman" pitchFamily="18" charset="0"/>
                <a:cs typeface="Times New Roman" pitchFamily="18" charset="0"/>
              </a:rPr>
              <a:t>108</a:t>
            </a:r>
          </a:p>
          <a:p>
            <a:pPr>
              <a:lnSpc>
                <a:spcPts val="2700"/>
              </a:lnSpc>
              <a:tabLst>
                <a:tab pos="38100" algn="l"/>
              </a:tabLst>
            </a:pPr>
            <a:r>
              <a:rPr lang="en-US" altLang="zh-CN" dirty="0"/>
              <a:t>	</a:t>
            </a:r>
            <a:r>
              <a:rPr lang="en-US" altLang="zh-CN" sz="1397" b="1" dirty="0">
                <a:solidFill>
                  <a:srgbClr val="000000"/>
                </a:solidFill>
                <a:latin typeface="Times New Roman" pitchFamily="18" charset="0"/>
                <a:cs typeface="Times New Roman" pitchFamily="18" charset="0"/>
              </a:rPr>
              <a:t>109</a:t>
            </a:r>
          </a:p>
          <a:p>
            <a:pPr>
              <a:lnSpc>
                <a:spcPts val="2700"/>
              </a:lnSpc>
              <a:tabLst>
                <a:tab pos="38100" algn="l"/>
              </a:tabLst>
            </a:pPr>
            <a:r>
              <a:rPr lang="en-US" altLang="zh-CN" sz="1397" b="1" dirty="0">
                <a:solidFill>
                  <a:srgbClr val="000000"/>
                </a:solidFill>
                <a:latin typeface="Times New Roman" pitchFamily="18" charset="0"/>
                <a:cs typeface="Times New Roman" pitchFamily="18" charset="0"/>
              </a:rPr>
              <a:t>10A</a:t>
            </a:r>
          </a:p>
          <a:p>
            <a:pPr>
              <a:lnSpc>
                <a:spcPts val="2700"/>
              </a:lnSpc>
              <a:tabLst>
                <a:tab pos="38100" algn="l"/>
              </a:tabLst>
            </a:pPr>
            <a:r>
              <a:rPr lang="en-US" altLang="zh-CN" sz="1397" b="1" dirty="0">
                <a:solidFill>
                  <a:srgbClr val="000000"/>
                </a:solidFill>
                <a:latin typeface="Times New Roman" pitchFamily="18" charset="0"/>
                <a:cs typeface="Times New Roman" pitchFamily="18" charset="0"/>
              </a:rPr>
              <a:t>10B</a:t>
            </a:r>
          </a:p>
          <a:p>
            <a:pPr>
              <a:lnSpc>
                <a:spcPts val="2700"/>
              </a:lnSpc>
              <a:tabLst>
                <a:tab pos="38100" algn="l"/>
              </a:tabLst>
            </a:pPr>
            <a:r>
              <a:rPr lang="en-US" altLang="zh-CN" sz="1397" b="1" dirty="0">
                <a:solidFill>
                  <a:srgbClr val="000000"/>
                </a:solidFill>
                <a:latin typeface="Times New Roman" pitchFamily="18" charset="0"/>
                <a:cs typeface="Times New Roman" pitchFamily="18" charset="0"/>
              </a:rPr>
              <a:t>10C</a:t>
            </a:r>
          </a:p>
          <a:p>
            <a:pPr>
              <a:lnSpc>
                <a:spcPts val="2700"/>
              </a:lnSpc>
              <a:tabLst>
                <a:tab pos="38100" algn="l"/>
              </a:tabLst>
            </a:pPr>
            <a:r>
              <a:rPr lang="en-US" altLang="zh-CN" sz="1397" b="1" dirty="0">
                <a:solidFill>
                  <a:srgbClr val="000000"/>
                </a:solidFill>
                <a:latin typeface="Times New Roman" pitchFamily="18" charset="0"/>
                <a:cs typeface="Times New Roman" pitchFamily="18" charset="0"/>
              </a:rPr>
              <a:t>10D</a:t>
            </a:r>
          </a:p>
        </p:txBody>
      </p:sp>
      <p:sp>
        <p:nvSpPr>
          <p:cNvPr id="9" name="TextBox 1"/>
          <p:cNvSpPr txBox="1"/>
          <p:nvPr/>
        </p:nvSpPr>
        <p:spPr>
          <a:xfrm>
            <a:off x="7632700" y="1905000"/>
            <a:ext cx="317500" cy="4737100"/>
          </a:xfrm>
          <a:prstGeom prst="rect">
            <a:avLst/>
          </a:prstGeom>
          <a:noFill/>
        </p:spPr>
        <p:txBody>
          <a:bodyPr wrap="none" lIns="0" tIns="0" rIns="0" rtlCol="0">
            <a:spAutoFit/>
          </a:bodyPr>
          <a:lstStyle/>
          <a:p>
            <a:pPr>
              <a:lnSpc>
                <a:spcPts val="19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180</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181</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182</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183</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184</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185</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186</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187</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188</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189</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18A</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18B</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18C</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18D</a:t>
            </a:r>
          </a:p>
        </p:txBody>
      </p:sp>
      <p:sp>
        <p:nvSpPr>
          <p:cNvPr id="10" name="TextBox 1"/>
          <p:cNvSpPr txBox="1"/>
          <p:nvPr/>
        </p:nvSpPr>
        <p:spPr>
          <a:xfrm>
            <a:off x="1879600" y="1866900"/>
            <a:ext cx="698500" cy="4737100"/>
          </a:xfrm>
          <a:prstGeom prst="rect">
            <a:avLst/>
          </a:prstGeom>
          <a:noFill/>
        </p:spPr>
        <p:txBody>
          <a:bodyPr wrap="none" lIns="0" tIns="0" rIns="0" rtlCol="0">
            <a:spAutoFit/>
          </a:bodyPr>
          <a:lstStyle/>
          <a:p>
            <a:pPr>
              <a:lnSpc>
                <a:spcPts val="1900"/>
              </a:lnSpc>
              <a:tabLst>
                <a:tab pos="38100" algn="l"/>
                <a:tab pos="50800" algn="l"/>
                <a:tab pos="114300" algn="l"/>
                <a:tab pos="139700" algn="l"/>
                <a:tab pos="152400" algn="l"/>
                <a:tab pos="177800" algn="l"/>
              </a:tabLst>
            </a:pPr>
            <a:r>
              <a:rPr lang="en-US" altLang="zh-CN" dirty="0"/>
              <a:t>				</a:t>
            </a:r>
            <a:r>
              <a:rPr lang="en-US" altLang="zh-CN" sz="1397" b="1" dirty="0">
                <a:solidFill>
                  <a:srgbClr val="CC0000"/>
                </a:solidFill>
                <a:latin typeface="Times New Roman" pitchFamily="18" charset="0"/>
                <a:cs typeface="Times New Roman" pitchFamily="18" charset="0"/>
              </a:rPr>
              <a:t>INDF</a:t>
            </a:r>
          </a:p>
          <a:p>
            <a:pPr>
              <a:lnSpc>
                <a:spcPts val="2700"/>
              </a:lnSpc>
              <a:tabLst>
                <a:tab pos="38100" algn="l"/>
                <a:tab pos="50800" algn="l"/>
                <a:tab pos="114300" algn="l"/>
                <a:tab pos="139700" algn="l"/>
                <a:tab pos="152400" algn="l"/>
                <a:tab pos="177800" algn="l"/>
              </a:tabLst>
            </a:pPr>
            <a:r>
              <a:rPr lang="en-US" altLang="zh-CN" dirty="0"/>
              <a:t>			</a:t>
            </a:r>
            <a:r>
              <a:rPr lang="en-US" altLang="zh-CN" sz="1397" b="1" dirty="0">
                <a:solidFill>
                  <a:srgbClr val="000000"/>
                </a:solidFill>
                <a:latin typeface="Times New Roman" pitchFamily="18" charset="0"/>
                <a:cs typeface="Times New Roman" pitchFamily="18" charset="0"/>
              </a:rPr>
              <a:t>TMR0</a:t>
            </a:r>
          </a:p>
          <a:p>
            <a:pPr>
              <a:lnSpc>
                <a:spcPts val="2700"/>
              </a:lnSpc>
              <a:tabLst>
                <a:tab pos="38100" algn="l"/>
                <a:tab pos="50800" algn="l"/>
                <a:tab pos="114300" algn="l"/>
                <a:tab pos="139700" algn="l"/>
                <a:tab pos="152400" algn="l"/>
                <a:tab pos="177800" algn="l"/>
              </a:tabLst>
            </a:pPr>
            <a:r>
              <a:rPr lang="en-US" altLang="zh-CN" dirty="0"/>
              <a:t>						</a:t>
            </a:r>
            <a:r>
              <a:rPr lang="en-US" altLang="zh-CN" sz="1397" b="1" dirty="0">
                <a:solidFill>
                  <a:srgbClr val="CC0000"/>
                </a:solidFill>
                <a:latin typeface="Times New Roman" pitchFamily="18" charset="0"/>
                <a:cs typeface="Times New Roman" pitchFamily="18" charset="0"/>
              </a:rPr>
              <a:t>PCL</a:t>
            </a:r>
          </a:p>
          <a:p>
            <a:pPr>
              <a:lnSpc>
                <a:spcPts val="2700"/>
              </a:lnSpc>
              <a:tabLst>
                <a:tab pos="38100" algn="l"/>
                <a:tab pos="50800" algn="l"/>
                <a:tab pos="114300" algn="l"/>
                <a:tab pos="139700" algn="l"/>
                <a:tab pos="152400" algn="l"/>
                <a:tab pos="177800" algn="l"/>
              </a:tabLst>
            </a:pPr>
            <a:r>
              <a:rPr lang="en-US" altLang="zh-CN" sz="1397" b="1" dirty="0">
                <a:solidFill>
                  <a:srgbClr val="CC0000"/>
                </a:solidFill>
                <a:latin typeface="Times New Roman" pitchFamily="18" charset="0"/>
                <a:cs typeface="Times New Roman" pitchFamily="18" charset="0"/>
              </a:rPr>
              <a:t>STATUS</a:t>
            </a:r>
          </a:p>
          <a:p>
            <a:pPr>
              <a:lnSpc>
                <a:spcPts val="2700"/>
              </a:lnSpc>
              <a:tabLst>
                <a:tab pos="38100" algn="l"/>
                <a:tab pos="50800" algn="l"/>
                <a:tab pos="114300" algn="l"/>
                <a:tab pos="139700" algn="l"/>
                <a:tab pos="152400" algn="l"/>
                <a:tab pos="177800" algn="l"/>
              </a:tabLst>
            </a:pPr>
            <a:r>
              <a:rPr lang="en-US" altLang="zh-CN" dirty="0"/>
              <a:t>						</a:t>
            </a:r>
            <a:r>
              <a:rPr lang="en-US" altLang="zh-CN" sz="1397" b="1" dirty="0">
                <a:solidFill>
                  <a:srgbClr val="CC0000"/>
                </a:solidFill>
                <a:latin typeface="Times New Roman" pitchFamily="18" charset="0"/>
                <a:cs typeface="Times New Roman" pitchFamily="18" charset="0"/>
              </a:rPr>
              <a:t>FSR</a:t>
            </a:r>
          </a:p>
          <a:p>
            <a:pPr>
              <a:lnSpc>
                <a:spcPts val="2700"/>
              </a:lnSpc>
              <a:tabLst>
                <a:tab pos="38100" algn="l"/>
                <a:tab pos="50800" algn="l"/>
                <a:tab pos="114300" algn="l"/>
                <a:tab pos="139700" algn="l"/>
                <a:tab pos="152400" algn="l"/>
                <a:tab pos="177800" algn="l"/>
              </a:tabLst>
            </a:pPr>
            <a:r>
              <a:rPr lang="en-US" altLang="zh-CN" dirty="0"/>
              <a:t>		</a:t>
            </a:r>
            <a:r>
              <a:rPr lang="en-US" altLang="zh-CN" sz="1397" b="1" dirty="0">
                <a:solidFill>
                  <a:srgbClr val="000000"/>
                </a:solidFill>
                <a:latin typeface="Times New Roman" pitchFamily="18" charset="0"/>
                <a:cs typeface="Times New Roman" pitchFamily="18" charset="0"/>
              </a:rPr>
              <a:t>PORTA</a:t>
            </a:r>
          </a:p>
          <a:p>
            <a:pPr>
              <a:lnSpc>
                <a:spcPts val="2700"/>
              </a:lnSpc>
              <a:tabLst>
                <a:tab pos="38100" algn="l"/>
                <a:tab pos="50800" algn="l"/>
                <a:tab pos="114300" algn="l"/>
                <a:tab pos="139700" algn="l"/>
                <a:tab pos="152400" algn="l"/>
                <a:tab pos="177800" algn="l"/>
              </a:tabLst>
            </a:pPr>
            <a:r>
              <a:rPr lang="en-US" altLang="zh-CN" dirty="0"/>
              <a:t>	</a:t>
            </a:r>
            <a:r>
              <a:rPr lang="en-US" altLang="zh-CN" sz="1397" b="1" dirty="0">
                <a:solidFill>
                  <a:srgbClr val="000000"/>
                </a:solidFill>
                <a:latin typeface="Times New Roman" pitchFamily="18" charset="0"/>
                <a:cs typeface="Times New Roman" pitchFamily="18" charset="0"/>
              </a:rPr>
              <a:t>PORTB</a:t>
            </a:r>
          </a:p>
          <a:p>
            <a:pPr>
              <a:lnSpc>
                <a:spcPts val="2700"/>
              </a:lnSpc>
              <a:tabLst>
                <a:tab pos="38100" algn="l"/>
                <a:tab pos="50800" algn="l"/>
                <a:tab pos="114300" algn="l"/>
                <a:tab pos="139700" algn="l"/>
                <a:tab pos="152400" algn="l"/>
                <a:tab pos="177800" algn="l"/>
              </a:tabLst>
            </a:pPr>
            <a:r>
              <a:rPr lang="en-US" altLang="zh-CN" dirty="0"/>
              <a:t>	</a:t>
            </a:r>
            <a:r>
              <a:rPr lang="en-US" altLang="zh-CN" sz="1397" b="1" dirty="0">
                <a:solidFill>
                  <a:srgbClr val="000000"/>
                </a:solidFill>
                <a:latin typeface="Times New Roman" pitchFamily="18" charset="0"/>
                <a:cs typeface="Times New Roman" pitchFamily="18" charset="0"/>
              </a:rPr>
              <a:t>PORTC</a:t>
            </a:r>
          </a:p>
          <a:p>
            <a:pPr>
              <a:lnSpc>
                <a:spcPts val="2700"/>
              </a:lnSpc>
              <a:tabLst>
                <a:tab pos="38100" algn="l"/>
                <a:tab pos="50800" algn="l"/>
                <a:tab pos="114300" algn="l"/>
                <a:tab pos="139700" algn="l"/>
                <a:tab pos="152400" algn="l"/>
                <a:tab pos="177800" algn="l"/>
              </a:tabLst>
            </a:pPr>
            <a:r>
              <a:rPr lang="en-US" altLang="zh-CN" dirty="0"/>
              <a:t>	</a:t>
            </a:r>
            <a:r>
              <a:rPr lang="en-US" altLang="zh-CN" sz="1397" b="1" dirty="0">
                <a:solidFill>
                  <a:srgbClr val="000000"/>
                </a:solidFill>
                <a:latin typeface="Times New Roman" pitchFamily="18" charset="0"/>
                <a:cs typeface="Times New Roman" pitchFamily="18" charset="0"/>
              </a:rPr>
              <a:t>PORTD</a:t>
            </a:r>
          </a:p>
          <a:p>
            <a:pPr>
              <a:lnSpc>
                <a:spcPts val="2700"/>
              </a:lnSpc>
              <a:tabLst>
                <a:tab pos="38100" algn="l"/>
                <a:tab pos="50800" algn="l"/>
                <a:tab pos="114300" algn="l"/>
                <a:tab pos="139700" algn="l"/>
                <a:tab pos="152400" algn="l"/>
                <a:tab pos="177800" algn="l"/>
              </a:tabLst>
            </a:pPr>
            <a:r>
              <a:rPr lang="en-US" altLang="zh-CN" dirty="0"/>
              <a:t>		</a:t>
            </a:r>
            <a:r>
              <a:rPr lang="en-US" altLang="zh-CN" sz="1397" b="1" dirty="0">
                <a:solidFill>
                  <a:srgbClr val="000000"/>
                </a:solidFill>
                <a:latin typeface="Times New Roman" pitchFamily="18" charset="0"/>
                <a:cs typeface="Times New Roman" pitchFamily="18" charset="0"/>
              </a:rPr>
              <a:t>PORTE</a:t>
            </a:r>
          </a:p>
          <a:p>
            <a:pPr>
              <a:lnSpc>
                <a:spcPts val="2700"/>
              </a:lnSpc>
              <a:tabLst>
                <a:tab pos="38100" algn="l"/>
                <a:tab pos="50800" algn="l"/>
                <a:tab pos="114300" algn="l"/>
                <a:tab pos="139700" algn="l"/>
                <a:tab pos="152400" algn="l"/>
                <a:tab pos="177800" algn="l"/>
              </a:tabLst>
            </a:pPr>
            <a:r>
              <a:rPr lang="en-US" altLang="zh-CN" sz="1397" b="1" dirty="0">
                <a:solidFill>
                  <a:srgbClr val="CC0000"/>
                </a:solidFill>
                <a:latin typeface="Times New Roman" pitchFamily="18" charset="0"/>
                <a:cs typeface="Times New Roman" pitchFamily="18" charset="0"/>
              </a:rPr>
              <a:t>PCLATH</a:t>
            </a:r>
          </a:p>
          <a:p>
            <a:pPr>
              <a:lnSpc>
                <a:spcPts val="2700"/>
              </a:lnSpc>
              <a:tabLst>
                <a:tab pos="38100" algn="l"/>
                <a:tab pos="50800" algn="l"/>
                <a:tab pos="114300" algn="l"/>
                <a:tab pos="139700" algn="l"/>
                <a:tab pos="152400" algn="l"/>
                <a:tab pos="177800" algn="l"/>
              </a:tabLst>
            </a:pPr>
            <a:r>
              <a:rPr lang="en-US" altLang="zh-CN" sz="1397" b="1" dirty="0">
                <a:solidFill>
                  <a:srgbClr val="CC0000"/>
                </a:solidFill>
                <a:latin typeface="Times New Roman" pitchFamily="18" charset="0"/>
                <a:cs typeface="Times New Roman" pitchFamily="18" charset="0"/>
              </a:rPr>
              <a:t>INTCON</a:t>
            </a:r>
          </a:p>
          <a:p>
            <a:pPr>
              <a:lnSpc>
                <a:spcPts val="2700"/>
              </a:lnSpc>
              <a:tabLst>
                <a:tab pos="38100" algn="l"/>
                <a:tab pos="50800" algn="l"/>
                <a:tab pos="114300" algn="l"/>
                <a:tab pos="139700" algn="l"/>
                <a:tab pos="152400" algn="l"/>
                <a:tab pos="177800" algn="l"/>
              </a:tabLst>
            </a:pPr>
            <a:r>
              <a:rPr lang="en-US" altLang="zh-CN" dirty="0"/>
              <a:t>					</a:t>
            </a:r>
            <a:r>
              <a:rPr lang="en-US" altLang="zh-CN" sz="1397" b="1" dirty="0">
                <a:solidFill>
                  <a:srgbClr val="000000"/>
                </a:solidFill>
                <a:latin typeface="Times New Roman" pitchFamily="18" charset="0"/>
                <a:cs typeface="Times New Roman" pitchFamily="18" charset="0"/>
              </a:rPr>
              <a:t>PIR1</a:t>
            </a:r>
          </a:p>
          <a:p>
            <a:pPr>
              <a:lnSpc>
                <a:spcPts val="2700"/>
              </a:lnSpc>
              <a:tabLst>
                <a:tab pos="38100" algn="l"/>
                <a:tab pos="50800" algn="l"/>
                <a:tab pos="114300" algn="l"/>
                <a:tab pos="139700" algn="l"/>
                <a:tab pos="152400" algn="l"/>
                <a:tab pos="177800" algn="l"/>
              </a:tabLst>
            </a:pPr>
            <a:r>
              <a:rPr lang="en-US" altLang="zh-CN" dirty="0"/>
              <a:t>					</a:t>
            </a:r>
            <a:r>
              <a:rPr lang="en-US" altLang="zh-CN" sz="1397" b="1" dirty="0">
                <a:solidFill>
                  <a:srgbClr val="000000"/>
                </a:solidFill>
                <a:latin typeface="Times New Roman" pitchFamily="18" charset="0"/>
                <a:cs typeface="Times New Roman" pitchFamily="18" charset="0"/>
              </a:rPr>
              <a:t>PIR2</a:t>
            </a:r>
          </a:p>
        </p:txBody>
      </p:sp>
      <p:sp>
        <p:nvSpPr>
          <p:cNvPr id="11" name="TextBox 1"/>
          <p:cNvSpPr txBox="1"/>
          <p:nvPr/>
        </p:nvSpPr>
        <p:spPr>
          <a:xfrm>
            <a:off x="1117600" y="1905000"/>
            <a:ext cx="317500" cy="4737100"/>
          </a:xfrm>
          <a:prstGeom prst="rect">
            <a:avLst/>
          </a:prstGeom>
          <a:noFill/>
        </p:spPr>
        <p:txBody>
          <a:bodyPr wrap="none" lIns="0" tIns="0" rIns="0" rtlCol="0">
            <a:spAutoFit/>
          </a:bodyPr>
          <a:lstStyle/>
          <a:p>
            <a:pPr>
              <a:lnSpc>
                <a:spcPts val="19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000</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001</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002</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003</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004</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005</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006</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007</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008</a:t>
            </a:r>
          </a:p>
          <a:p>
            <a:pPr>
              <a:lnSpc>
                <a:spcPts val="2700"/>
              </a:lnSpc>
              <a:tabLst>
                <a:tab pos="25400" algn="l"/>
              </a:tabLst>
            </a:pPr>
            <a:r>
              <a:rPr lang="en-US" altLang="zh-CN" dirty="0"/>
              <a:t>	</a:t>
            </a:r>
            <a:r>
              <a:rPr lang="en-US" altLang="zh-CN" sz="1397" b="1" dirty="0">
                <a:solidFill>
                  <a:srgbClr val="000000"/>
                </a:solidFill>
                <a:latin typeface="Times New Roman" pitchFamily="18" charset="0"/>
                <a:cs typeface="Times New Roman" pitchFamily="18" charset="0"/>
              </a:rPr>
              <a:t>009</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00A</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00B</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00C</a:t>
            </a:r>
          </a:p>
          <a:p>
            <a:pPr>
              <a:lnSpc>
                <a:spcPts val="2700"/>
              </a:lnSpc>
              <a:tabLst>
                <a:tab pos="25400" algn="l"/>
              </a:tabLst>
            </a:pPr>
            <a:r>
              <a:rPr lang="en-US" altLang="zh-CN" sz="1397" b="1" dirty="0">
                <a:solidFill>
                  <a:srgbClr val="000000"/>
                </a:solidFill>
                <a:latin typeface="Times New Roman" pitchFamily="18" charset="0"/>
                <a:cs typeface="Times New Roman" pitchFamily="18" charset="0"/>
              </a:rPr>
              <a:t>00D</a:t>
            </a:r>
          </a:p>
        </p:txBody>
      </p:sp>
      <p:sp>
        <p:nvSpPr>
          <p:cNvPr id="12" name="TextBox 1"/>
          <p:cNvSpPr txBox="1"/>
          <p:nvPr/>
        </p:nvSpPr>
        <p:spPr>
          <a:xfrm>
            <a:off x="4406900" y="6692900"/>
            <a:ext cx="21590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Device</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Specific</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Registers</a:t>
            </a:r>
          </a:p>
        </p:txBody>
      </p:sp>
      <p:sp>
        <p:nvSpPr>
          <p:cNvPr id="13" name="12 CuadroTexto"/>
          <p:cNvSpPr txBox="1"/>
          <p:nvPr/>
        </p:nvSpPr>
        <p:spPr>
          <a:xfrm>
            <a:off x="1689100" y="1341437"/>
            <a:ext cx="7608493" cy="369332"/>
          </a:xfrm>
          <a:prstGeom prst="rect">
            <a:avLst/>
          </a:prstGeom>
          <a:noFill/>
        </p:spPr>
        <p:txBody>
          <a:bodyPr wrap="none" rtlCol="0">
            <a:spAutoFit/>
          </a:bodyPr>
          <a:lstStyle/>
          <a:p>
            <a:r>
              <a:rPr lang="es-ES_tradnl" b="1" dirty="0">
                <a:effectLst>
                  <a:outerShdw blurRad="38100" dist="38100" dir="2700000" algn="tl">
                    <a:srgbClr val="000000">
                      <a:alpha val="43137"/>
                    </a:srgbClr>
                  </a:outerShdw>
                </a:effectLst>
              </a:rPr>
              <a:t>Banco 0                          Banco 1                           Banco 2                               Banco 3</a:t>
            </a:r>
          </a:p>
        </p:txBody>
      </p:sp>
    </p:spTree>
    <p:extLst>
      <p:ext uri="{BB962C8B-B14F-4D97-AF65-F5344CB8AC3E}">
        <p14:creationId xmlns:p14="http://schemas.microsoft.com/office/powerpoint/2010/main" val="2737421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http://perso.wanadoo.es/pictob/imagenes/arq16f8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655637"/>
            <a:ext cx="10195836" cy="589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1 Título"/>
          <p:cNvSpPr>
            <a:spLocks noGrp="1"/>
          </p:cNvSpPr>
          <p:nvPr>
            <p:ph type="title"/>
          </p:nvPr>
        </p:nvSpPr>
        <p:spPr>
          <a:xfrm>
            <a:off x="457200" y="-30163"/>
            <a:ext cx="9766300" cy="828432"/>
          </a:xfrm>
          <a:noFill/>
        </p:spPr>
        <p:txBody>
          <a:bodyPr wrap="square" lIns="0" tIns="0" rIns="0" rtlCol="0">
            <a:spAutoFit/>
          </a:bodyPr>
          <a:lstStyle/>
          <a:p>
            <a:pPr>
              <a:lnSpc>
                <a:spcPts val="6100"/>
              </a:lnSpc>
            </a:pPr>
            <a:r>
              <a:rPr lang="es-AR"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Arquitectura Interna PIC16Fxx</a:t>
            </a:r>
            <a:endParaRPr lang="es-ES" sz="4397" b="1" i="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pic>
        <p:nvPicPr>
          <p:cNvPr id="7" name="Imagen 6" descr="http://perso.wanadoo.es/pictob/imagenes/microc2.jpg"/>
          <p:cNvPicPr/>
          <p:nvPr/>
        </p:nvPicPr>
        <p:blipFill>
          <a:blip r:embed="rId4">
            <a:extLst>
              <a:ext uri="{28A0092B-C50C-407E-A947-70E740481C1C}">
                <a14:useLocalDpi xmlns:a14="http://schemas.microsoft.com/office/drawing/2010/main" val="0"/>
              </a:ext>
            </a:extLst>
          </a:blip>
          <a:srcRect/>
          <a:stretch>
            <a:fillRect/>
          </a:stretch>
        </p:blipFill>
        <p:spPr bwMode="auto">
          <a:xfrm>
            <a:off x="4464050" y="6546849"/>
            <a:ext cx="1752600" cy="838200"/>
          </a:xfrm>
          <a:prstGeom prst="rect">
            <a:avLst/>
          </a:prstGeom>
          <a:noFill/>
          <a:ln>
            <a:noFill/>
          </a:ln>
        </p:spPr>
      </p:pic>
      <p:sp>
        <p:nvSpPr>
          <p:cNvPr id="3" name="Rectángulo 2"/>
          <p:cNvSpPr/>
          <p:nvPr/>
        </p:nvSpPr>
        <p:spPr>
          <a:xfrm>
            <a:off x="2984500" y="5989637"/>
            <a:ext cx="1752600" cy="381000"/>
          </a:xfrm>
          <a:prstGeom prst="rect">
            <a:avLst/>
          </a:prstGeom>
          <a:solidFill>
            <a:srgbClr val="FDE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27226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698500" y="-119063"/>
            <a:ext cx="9169400" cy="6870700"/>
          </a:xfrm>
          <a:prstGeom prst="rect">
            <a:avLst/>
          </a:prstGeom>
          <a:noFill/>
        </p:spPr>
      </p:pic>
      <p:sp>
        <p:nvSpPr>
          <p:cNvPr id="2" name="TextBox 1"/>
          <p:cNvSpPr txBox="1"/>
          <p:nvPr/>
        </p:nvSpPr>
        <p:spPr>
          <a:xfrm>
            <a:off x="3269218" y="274637"/>
            <a:ext cx="2687082" cy="722442"/>
          </a:xfrm>
          <a:prstGeom prst="rect">
            <a:avLst/>
          </a:prstGeom>
          <a:noFill/>
        </p:spPr>
        <p:txBody>
          <a:bodyPr wrap="none" lIns="0" tIns="0" rIns="0" rtlCol="0">
            <a:spAutoFit/>
          </a:bodyPr>
          <a:lstStyle/>
          <a:p>
            <a:pPr algn="ctr">
              <a:lnSpc>
                <a:spcPts val="6100"/>
              </a:lnSpc>
              <a:tabLst/>
            </a:pPr>
            <a:r>
              <a:rPr lang="en-US" altLang="zh-CN" sz="2646" b="1" i="1" dirty="0">
                <a:solidFill>
                  <a:srgbClr val="FF0000"/>
                </a:solidFill>
                <a:effectLst>
                  <a:outerShdw blurRad="38100" dist="38100" dir="2700000" algn="tl">
                    <a:srgbClr val="000000">
                      <a:alpha val="43137"/>
                    </a:srgbClr>
                  </a:outerShdw>
                </a:effectLst>
                <a:latin typeface="Calibri" panose="020F0502020204030204" pitchFamily="34" charset="0"/>
              </a:rPr>
              <a:t>Registro de STATUS</a:t>
            </a:r>
          </a:p>
        </p:txBody>
      </p:sp>
      <p:sp>
        <p:nvSpPr>
          <p:cNvPr id="3" name="TextBox 1"/>
          <p:cNvSpPr txBox="1"/>
          <p:nvPr/>
        </p:nvSpPr>
        <p:spPr>
          <a:xfrm>
            <a:off x="1943100" y="1341437"/>
            <a:ext cx="3302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IRP</a:t>
            </a:r>
          </a:p>
        </p:txBody>
      </p:sp>
      <p:sp>
        <p:nvSpPr>
          <p:cNvPr id="4" name="TextBox 1"/>
          <p:cNvSpPr txBox="1"/>
          <p:nvPr/>
        </p:nvSpPr>
        <p:spPr>
          <a:xfrm>
            <a:off x="2844800" y="1341437"/>
            <a:ext cx="3937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RP1</a:t>
            </a:r>
          </a:p>
        </p:txBody>
      </p:sp>
      <p:sp>
        <p:nvSpPr>
          <p:cNvPr id="5" name="TextBox 1"/>
          <p:cNvSpPr txBox="1"/>
          <p:nvPr/>
        </p:nvSpPr>
        <p:spPr>
          <a:xfrm>
            <a:off x="3759200" y="1341437"/>
            <a:ext cx="3937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RP0</a:t>
            </a:r>
          </a:p>
        </p:txBody>
      </p:sp>
      <p:sp>
        <p:nvSpPr>
          <p:cNvPr id="6" name="TextBox 1"/>
          <p:cNvSpPr txBox="1"/>
          <p:nvPr/>
        </p:nvSpPr>
        <p:spPr>
          <a:xfrm>
            <a:off x="4737100" y="1341437"/>
            <a:ext cx="2667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TO</a:t>
            </a:r>
          </a:p>
        </p:txBody>
      </p:sp>
      <p:sp>
        <p:nvSpPr>
          <p:cNvPr id="7" name="TextBox 1"/>
          <p:cNvSpPr txBox="1"/>
          <p:nvPr/>
        </p:nvSpPr>
        <p:spPr>
          <a:xfrm>
            <a:off x="5664200" y="1341437"/>
            <a:ext cx="2794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PD</a:t>
            </a:r>
          </a:p>
        </p:txBody>
      </p:sp>
      <p:sp>
        <p:nvSpPr>
          <p:cNvPr id="8" name="TextBox 1"/>
          <p:cNvSpPr txBox="1"/>
          <p:nvPr/>
        </p:nvSpPr>
        <p:spPr>
          <a:xfrm>
            <a:off x="6667500" y="1341437"/>
            <a:ext cx="1143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Z</a:t>
            </a:r>
          </a:p>
        </p:txBody>
      </p:sp>
      <p:sp>
        <p:nvSpPr>
          <p:cNvPr id="9" name="TextBox 1"/>
          <p:cNvSpPr txBox="1"/>
          <p:nvPr/>
        </p:nvSpPr>
        <p:spPr>
          <a:xfrm>
            <a:off x="7493000" y="1341437"/>
            <a:ext cx="2921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DC</a:t>
            </a:r>
          </a:p>
        </p:txBody>
      </p:sp>
      <p:sp>
        <p:nvSpPr>
          <p:cNvPr id="10" name="TextBox 1"/>
          <p:cNvSpPr txBox="1"/>
          <p:nvPr/>
        </p:nvSpPr>
        <p:spPr>
          <a:xfrm>
            <a:off x="8496300" y="1341437"/>
            <a:ext cx="1397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C</a:t>
            </a:r>
          </a:p>
        </p:txBody>
      </p:sp>
      <p:sp>
        <p:nvSpPr>
          <p:cNvPr id="11" name="TextBox 1"/>
          <p:cNvSpPr txBox="1"/>
          <p:nvPr/>
        </p:nvSpPr>
        <p:spPr>
          <a:xfrm>
            <a:off x="1752600" y="1608137"/>
            <a:ext cx="279400" cy="190500"/>
          </a:xfrm>
          <a:prstGeom prst="rect">
            <a:avLst/>
          </a:prstGeom>
          <a:noFill/>
        </p:spPr>
        <p:txBody>
          <a:bodyPr wrap="none" lIns="0" tIns="0" rIns="0" rtlCol="0">
            <a:spAutoFit/>
          </a:bodyPr>
          <a:lstStyle/>
          <a:p>
            <a:pPr>
              <a:lnSpc>
                <a:spcPts val="1500"/>
              </a:lnSpc>
              <a:tabLst/>
            </a:pPr>
            <a:r>
              <a:rPr lang="en-US" altLang="zh-CN" sz="1200" dirty="0">
                <a:solidFill>
                  <a:srgbClr val="000000"/>
                </a:solidFill>
                <a:latin typeface="Times New Roman" pitchFamily="18" charset="0"/>
                <a:cs typeface="Times New Roman" pitchFamily="18" charset="0"/>
              </a:rPr>
              <a:t>bit</a:t>
            </a:r>
            <a:r>
              <a:rPr lang="en-US" altLang="zh-CN" sz="1200" dirty="0">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7</a:t>
            </a:r>
          </a:p>
        </p:txBody>
      </p:sp>
      <p:sp>
        <p:nvSpPr>
          <p:cNvPr id="12" name="TextBox 1"/>
          <p:cNvSpPr txBox="1"/>
          <p:nvPr/>
        </p:nvSpPr>
        <p:spPr>
          <a:xfrm>
            <a:off x="8661400" y="1608137"/>
            <a:ext cx="279400" cy="190500"/>
          </a:xfrm>
          <a:prstGeom prst="rect">
            <a:avLst/>
          </a:prstGeom>
          <a:noFill/>
        </p:spPr>
        <p:txBody>
          <a:bodyPr wrap="none" lIns="0" tIns="0" rIns="0" rtlCol="0">
            <a:spAutoFit/>
          </a:bodyPr>
          <a:lstStyle/>
          <a:p>
            <a:pPr>
              <a:lnSpc>
                <a:spcPts val="1500"/>
              </a:lnSpc>
              <a:tabLst/>
            </a:pPr>
            <a:r>
              <a:rPr lang="en-US" altLang="zh-CN" sz="1200" dirty="0">
                <a:solidFill>
                  <a:srgbClr val="000000"/>
                </a:solidFill>
                <a:latin typeface="Times New Roman" pitchFamily="18" charset="0"/>
                <a:cs typeface="Times New Roman" pitchFamily="18" charset="0"/>
              </a:rPr>
              <a:t>bit</a:t>
            </a:r>
            <a:r>
              <a:rPr lang="en-US" altLang="zh-CN" sz="1200" dirty="0">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0</a:t>
            </a:r>
          </a:p>
        </p:txBody>
      </p:sp>
      <p:sp>
        <p:nvSpPr>
          <p:cNvPr id="13" name="TextBox 1"/>
          <p:cNvSpPr txBox="1"/>
          <p:nvPr/>
        </p:nvSpPr>
        <p:spPr>
          <a:xfrm>
            <a:off x="2070100" y="2179637"/>
            <a:ext cx="8077200" cy="3842077"/>
          </a:xfrm>
          <a:prstGeom prst="rect">
            <a:avLst/>
          </a:prstGeom>
          <a:noFill/>
        </p:spPr>
        <p:txBody>
          <a:bodyPr wrap="square" lIns="0" tIns="0" rIns="0" rtlCol="0">
            <a:spAutoFit/>
          </a:bodyPr>
          <a:lstStyle/>
          <a:p>
            <a:pPr>
              <a:lnSpc>
                <a:spcPts val="2500"/>
              </a:lnSpc>
              <a:tabLst>
                <a:tab pos="914400" algn="l"/>
              </a:tabLst>
            </a:pPr>
            <a:r>
              <a:rPr lang="en-US" altLang="zh-CN"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IRP:</a:t>
            </a:r>
            <a:r>
              <a:rPr lang="en-US" altLang="zh-CN" sz="1800"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Registro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Selector</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Bancos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(usado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para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el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Dir.</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Indirecto)</a:t>
            </a:r>
          </a:p>
          <a:p>
            <a:pPr>
              <a:lnSpc>
                <a:spcPts val="1900"/>
              </a:lnSpc>
              <a:tabLst>
                <a:tab pos="914400" algn="l"/>
              </a:tabLst>
            </a:pPr>
            <a:r>
              <a:rPr lang="en-US" altLang="zh-CN" dirty="0"/>
              <a:t>	</a:t>
            </a:r>
            <a:r>
              <a:rPr lang="en-US" altLang="zh-CN" sz="1397" dirty="0">
                <a:solidFill>
                  <a:srgbClr val="000000"/>
                </a:solidFill>
                <a:latin typeface="Times New Roman" pitchFamily="18" charset="0"/>
                <a:cs typeface="Times New Roman" pitchFamily="18" charset="0"/>
              </a:rPr>
              <a:t>0</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Bank</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0,</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1</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1</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Bank</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2,</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3</a:t>
            </a:r>
          </a:p>
          <a:p>
            <a:pPr>
              <a:lnSpc>
                <a:spcPts val="2300"/>
              </a:lnSpc>
              <a:tabLst>
                <a:tab pos="914400" algn="l"/>
              </a:tabLst>
            </a:pPr>
            <a:r>
              <a:rPr lang="en-US" altLang="zh-CN"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RP1:RP0:</a:t>
            </a:r>
            <a:r>
              <a:rPr lang="en-US" altLang="zh-CN" sz="1800"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Bits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Selectores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Bancos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Registros</a:t>
            </a:r>
          </a:p>
          <a:p>
            <a:pPr>
              <a:lnSpc>
                <a:spcPts val="1900"/>
              </a:lnSpc>
              <a:tabLst>
                <a:tab pos="914400" algn="l"/>
              </a:tabLst>
            </a:pPr>
            <a:r>
              <a:rPr lang="en-US" altLang="zh-CN" dirty="0"/>
              <a:t>	</a:t>
            </a:r>
            <a:r>
              <a:rPr lang="en-US" altLang="zh-CN" sz="1397" dirty="0">
                <a:solidFill>
                  <a:srgbClr val="000000"/>
                </a:solidFill>
                <a:latin typeface="Times New Roman" pitchFamily="18" charset="0"/>
                <a:cs typeface="Times New Roman" pitchFamily="18" charset="0"/>
              </a:rPr>
              <a:t>00</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Bank</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0,</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01</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Bank</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1,</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10</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Bank</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2,</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11</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Bank</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3</a:t>
            </a:r>
          </a:p>
          <a:p>
            <a:pPr>
              <a:lnSpc>
                <a:spcPts val="2300"/>
              </a:lnSpc>
              <a:tabLst>
                <a:tab pos="914400" algn="l"/>
              </a:tabLst>
            </a:pPr>
            <a:r>
              <a:rPr lang="en-US" altLang="zh-CN"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TO:</a:t>
            </a:r>
            <a:r>
              <a:rPr lang="en-US" altLang="zh-CN" sz="1800"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bit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Time-out</a:t>
            </a:r>
          </a:p>
          <a:p>
            <a:pPr>
              <a:lnSpc>
                <a:spcPts val="1900"/>
              </a:lnSpc>
              <a:tabLst>
                <a:tab pos="914400" algn="l"/>
              </a:tabLst>
            </a:pPr>
            <a:r>
              <a:rPr lang="en-US" altLang="zh-CN" dirty="0"/>
              <a:t>	</a:t>
            </a:r>
            <a:r>
              <a:rPr lang="en-US" altLang="zh-CN" sz="1397" dirty="0">
                <a:solidFill>
                  <a:srgbClr val="000000"/>
                </a:solidFill>
                <a:latin typeface="Times New Roman" pitchFamily="18" charset="0"/>
                <a:cs typeface="Times New Roman" pitchFamily="18" charset="0"/>
              </a:rPr>
              <a:t>0</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ocurrió</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un</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WDT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time-out</a:t>
            </a:r>
          </a:p>
          <a:p>
            <a:pPr>
              <a:lnSpc>
                <a:spcPts val="2300"/>
              </a:lnSpc>
              <a:tabLst>
                <a:tab pos="914400" algn="l"/>
              </a:tabLst>
            </a:pPr>
            <a:r>
              <a:rPr lang="en-US" altLang="zh-CN"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PD:</a:t>
            </a:r>
            <a:r>
              <a:rPr lang="en-US" altLang="zh-CN" sz="1800"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bit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Power-down</a:t>
            </a:r>
          </a:p>
          <a:p>
            <a:pPr>
              <a:lnSpc>
                <a:spcPts val="1900"/>
              </a:lnSpc>
              <a:tabLst>
                <a:tab pos="914400" algn="l"/>
              </a:tabLst>
            </a:pPr>
            <a:r>
              <a:rPr lang="en-US" altLang="zh-CN" dirty="0"/>
              <a:t>	</a:t>
            </a:r>
            <a:r>
              <a:rPr lang="en-US" altLang="zh-CN" sz="1397" dirty="0">
                <a:solidFill>
                  <a:srgbClr val="000000"/>
                </a:solidFill>
                <a:latin typeface="Times New Roman" pitchFamily="18" charset="0"/>
                <a:cs typeface="Times New Roman" pitchFamily="18" charset="0"/>
              </a:rPr>
              <a:t>0</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ejecución</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una</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instrucción</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SLEEP</a:t>
            </a:r>
          </a:p>
          <a:p>
            <a:pPr>
              <a:lnSpc>
                <a:spcPts val="2300"/>
              </a:lnSpc>
              <a:tabLst>
                <a:tab pos="914400" algn="l"/>
              </a:tabLst>
            </a:pPr>
            <a:r>
              <a:rPr lang="en-US" altLang="zh-CN"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Z:</a:t>
            </a:r>
            <a:r>
              <a:rPr lang="en-US" altLang="zh-CN" sz="1800"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bit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Cero</a:t>
            </a:r>
          </a:p>
          <a:p>
            <a:pPr>
              <a:lnSpc>
                <a:spcPts val="1900"/>
              </a:lnSpc>
              <a:tabLst>
                <a:tab pos="914400" algn="l"/>
              </a:tabLst>
            </a:pPr>
            <a:r>
              <a:rPr lang="en-US" altLang="zh-CN" dirty="0"/>
              <a:t>	</a:t>
            </a:r>
            <a:r>
              <a:rPr lang="en-US" altLang="zh-CN" sz="1397" dirty="0">
                <a:solidFill>
                  <a:srgbClr val="000000"/>
                </a:solidFill>
                <a:latin typeface="Times New Roman" pitchFamily="18" charset="0"/>
                <a:cs typeface="Times New Roman" pitchFamily="18" charset="0"/>
              </a:rPr>
              <a:t>1</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El</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resultado</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la</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operación</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aritmética</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es</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cero</a:t>
            </a:r>
          </a:p>
          <a:p>
            <a:pPr>
              <a:lnSpc>
                <a:spcPts val="2300"/>
              </a:lnSpc>
              <a:tabLst>
                <a:tab pos="914400" algn="l"/>
              </a:tabLst>
            </a:pPr>
            <a:r>
              <a:rPr lang="en-US" altLang="zh-CN"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DC:</a:t>
            </a:r>
            <a:r>
              <a:rPr lang="en-US" altLang="zh-CN" sz="1800"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Digit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carry</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borrow</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bit</a:t>
            </a:r>
          </a:p>
          <a:p>
            <a:pPr>
              <a:lnSpc>
                <a:spcPts val="1900"/>
              </a:lnSpc>
              <a:tabLst>
                <a:tab pos="914400" algn="l"/>
              </a:tabLst>
            </a:pPr>
            <a:r>
              <a:rPr lang="en-US" altLang="zh-CN" dirty="0"/>
              <a:t>	</a:t>
            </a:r>
            <a:r>
              <a:rPr lang="en-US" altLang="zh-CN" sz="1397" dirty="0">
                <a:solidFill>
                  <a:srgbClr val="000000"/>
                </a:solidFill>
                <a:latin typeface="Times New Roman" pitchFamily="18" charset="0"/>
                <a:cs typeface="Times New Roman" pitchFamily="18" charset="0"/>
              </a:rPr>
              <a:t>1</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Acarreo</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en</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el</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cuarto</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bit</a:t>
            </a:r>
          </a:p>
          <a:p>
            <a:pPr>
              <a:lnSpc>
                <a:spcPts val="2300"/>
              </a:lnSpc>
              <a:tabLst>
                <a:tab pos="914400" algn="l"/>
              </a:tabLst>
            </a:pPr>
            <a:r>
              <a:rPr lang="en-US" altLang="zh-CN"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altLang="zh-CN" sz="1800"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Carry</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borrow</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bit</a:t>
            </a:r>
          </a:p>
          <a:p>
            <a:pPr>
              <a:lnSpc>
                <a:spcPts val="1900"/>
              </a:lnSpc>
              <a:tabLst>
                <a:tab pos="914400" algn="l"/>
              </a:tabLst>
            </a:pPr>
            <a:r>
              <a:rPr lang="en-US" altLang="zh-CN" dirty="0"/>
              <a:t>	</a:t>
            </a:r>
            <a:r>
              <a:rPr lang="en-US" altLang="zh-CN" sz="1397" dirty="0">
                <a:solidFill>
                  <a:srgbClr val="000000"/>
                </a:solidFill>
                <a:latin typeface="Times New Roman" pitchFamily="18" charset="0"/>
                <a:cs typeface="Times New Roman" pitchFamily="18" charset="0"/>
              </a:rPr>
              <a:t>1</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Acarreo</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en</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el</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Bit</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de</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Mayor</a:t>
            </a:r>
            <a:r>
              <a:rPr lang="en-US" altLang="zh-CN" sz="1397" dirty="0">
                <a:latin typeface="Times New Roman" pitchFamily="18" charset="0"/>
                <a:cs typeface="Times New Roman" pitchFamily="18" charset="0"/>
              </a:rPr>
              <a:t> </a:t>
            </a:r>
            <a:r>
              <a:rPr lang="en-US" altLang="zh-CN" sz="1397" dirty="0">
                <a:solidFill>
                  <a:srgbClr val="000000"/>
                </a:solidFill>
                <a:latin typeface="Times New Roman" pitchFamily="18" charset="0"/>
                <a:cs typeface="Times New Roman" pitchFamily="18" charset="0"/>
              </a:rPr>
              <a:t>Peso</a:t>
            </a:r>
          </a:p>
        </p:txBody>
      </p:sp>
      <p:sp>
        <p:nvSpPr>
          <p:cNvPr id="15" name="CuadroTexto 14"/>
          <p:cNvSpPr txBox="1"/>
          <p:nvPr/>
        </p:nvSpPr>
        <p:spPr>
          <a:xfrm>
            <a:off x="1765300" y="1798637"/>
            <a:ext cx="623889" cy="369332"/>
          </a:xfrm>
          <a:prstGeom prst="rect">
            <a:avLst/>
          </a:prstGeom>
          <a:noFill/>
        </p:spPr>
        <p:txBody>
          <a:bodyPr wrap="none" rtlCol="0">
            <a:spAutoFit/>
          </a:bodyPr>
          <a:lstStyle/>
          <a:p>
            <a:r>
              <a:rPr lang="es-ES" b="1" i="1" dirty="0">
                <a:solidFill>
                  <a:srgbClr val="00B050"/>
                </a:solidFill>
                <a:effectLst>
                  <a:outerShdw blurRad="38100" dist="38100" dir="2700000" algn="tl">
                    <a:srgbClr val="000000">
                      <a:alpha val="43137"/>
                    </a:srgbClr>
                  </a:outerShdw>
                </a:effectLst>
              </a:rPr>
              <a:t>R/W</a:t>
            </a:r>
          </a:p>
        </p:txBody>
      </p:sp>
      <p:sp>
        <p:nvSpPr>
          <p:cNvPr id="18" name="CuadroTexto 17"/>
          <p:cNvSpPr txBox="1"/>
          <p:nvPr/>
        </p:nvSpPr>
        <p:spPr>
          <a:xfrm>
            <a:off x="2684647" y="1798637"/>
            <a:ext cx="623889" cy="369332"/>
          </a:xfrm>
          <a:prstGeom prst="rect">
            <a:avLst/>
          </a:prstGeom>
          <a:noFill/>
        </p:spPr>
        <p:txBody>
          <a:bodyPr wrap="none" rtlCol="0">
            <a:spAutoFit/>
          </a:bodyPr>
          <a:lstStyle/>
          <a:p>
            <a:r>
              <a:rPr lang="es-ES" b="1" i="1" dirty="0">
                <a:solidFill>
                  <a:srgbClr val="00B050"/>
                </a:solidFill>
                <a:effectLst>
                  <a:outerShdw blurRad="38100" dist="38100" dir="2700000" algn="tl">
                    <a:srgbClr val="000000">
                      <a:alpha val="43137"/>
                    </a:srgbClr>
                  </a:outerShdw>
                </a:effectLst>
              </a:rPr>
              <a:t>R/W</a:t>
            </a:r>
          </a:p>
        </p:txBody>
      </p:sp>
      <p:sp>
        <p:nvSpPr>
          <p:cNvPr id="19" name="CuadroTexto 18"/>
          <p:cNvSpPr txBox="1"/>
          <p:nvPr/>
        </p:nvSpPr>
        <p:spPr>
          <a:xfrm>
            <a:off x="3599047" y="1798637"/>
            <a:ext cx="623889" cy="369332"/>
          </a:xfrm>
          <a:prstGeom prst="rect">
            <a:avLst/>
          </a:prstGeom>
          <a:noFill/>
        </p:spPr>
        <p:txBody>
          <a:bodyPr wrap="none" rtlCol="0">
            <a:spAutoFit/>
          </a:bodyPr>
          <a:lstStyle/>
          <a:p>
            <a:r>
              <a:rPr lang="es-ES" b="1" i="1" dirty="0">
                <a:solidFill>
                  <a:srgbClr val="00B050"/>
                </a:solidFill>
                <a:effectLst>
                  <a:outerShdw blurRad="38100" dist="38100" dir="2700000" algn="tl">
                    <a:srgbClr val="000000">
                      <a:alpha val="43137"/>
                    </a:srgbClr>
                  </a:outerShdw>
                </a:effectLst>
              </a:rPr>
              <a:t>R/W</a:t>
            </a:r>
          </a:p>
        </p:txBody>
      </p:sp>
      <p:sp>
        <p:nvSpPr>
          <p:cNvPr id="20" name="CuadroTexto 19"/>
          <p:cNvSpPr txBox="1"/>
          <p:nvPr/>
        </p:nvSpPr>
        <p:spPr>
          <a:xfrm>
            <a:off x="6418447" y="1798637"/>
            <a:ext cx="623889" cy="369332"/>
          </a:xfrm>
          <a:prstGeom prst="rect">
            <a:avLst/>
          </a:prstGeom>
          <a:noFill/>
        </p:spPr>
        <p:txBody>
          <a:bodyPr wrap="none" rtlCol="0">
            <a:spAutoFit/>
          </a:bodyPr>
          <a:lstStyle/>
          <a:p>
            <a:r>
              <a:rPr lang="es-ES" b="1" i="1" dirty="0">
                <a:solidFill>
                  <a:srgbClr val="00B050"/>
                </a:solidFill>
                <a:effectLst>
                  <a:outerShdw blurRad="38100" dist="38100" dir="2700000" algn="tl">
                    <a:srgbClr val="000000">
                      <a:alpha val="43137"/>
                    </a:srgbClr>
                  </a:outerShdw>
                </a:effectLst>
              </a:rPr>
              <a:t>R/W</a:t>
            </a:r>
          </a:p>
        </p:txBody>
      </p:sp>
      <p:sp>
        <p:nvSpPr>
          <p:cNvPr id="21" name="CuadroTexto 20"/>
          <p:cNvSpPr txBox="1"/>
          <p:nvPr/>
        </p:nvSpPr>
        <p:spPr>
          <a:xfrm>
            <a:off x="7332847" y="1798637"/>
            <a:ext cx="623889" cy="369332"/>
          </a:xfrm>
          <a:prstGeom prst="rect">
            <a:avLst/>
          </a:prstGeom>
          <a:noFill/>
        </p:spPr>
        <p:txBody>
          <a:bodyPr wrap="none" rtlCol="0">
            <a:spAutoFit/>
          </a:bodyPr>
          <a:lstStyle/>
          <a:p>
            <a:r>
              <a:rPr lang="es-ES" b="1" i="1" dirty="0">
                <a:solidFill>
                  <a:srgbClr val="00B050"/>
                </a:solidFill>
                <a:effectLst>
                  <a:outerShdw blurRad="38100" dist="38100" dir="2700000" algn="tl">
                    <a:srgbClr val="000000">
                      <a:alpha val="43137"/>
                    </a:srgbClr>
                  </a:outerShdw>
                </a:effectLst>
              </a:rPr>
              <a:t>R/W</a:t>
            </a:r>
          </a:p>
        </p:txBody>
      </p:sp>
      <p:sp>
        <p:nvSpPr>
          <p:cNvPr id="22" name="CuadroTexto 21"/>
          <p:cNvSpPr txBox="1"/>
          <p:nvPr/>
        </p:nvSpPr>
        <p:spPr>
          <a:xfrm>
            <a:off x="8242300" y="1798637"/>
            <a:ext cx="623889" cy="369332"/>
          </a:xfrm>
          <a:prstGeom prst="rect">
            <a:avLst/>
          </a:prstGeom>
          <a:noFill/>
        </p:spPr>
        <p:txBody>
          <a:bodyPr wrap="none" rtlCol="0">
            <a:spAutoFit/>
          </a:bodyPr>
          <a:lstStyle/>
          <a:p>
            <a:r>
              <a:rPr lang="es-ES" b="1" i="1" dirty="0">
                <a:solidFill>
                  <a:srgbClr val="00B050"/>
                </a:solidFill>
                <a:effectLst>
                  <a:outerShdw blurRad="38100" dist="38100" dir="2700000" algn="tl">
                    <a:srgbClr val="000000">
                      <a:alpha val="43137"/>
                    </a:srgbClr>
                  </a:outerShdw>
                </a:effectLst>
              </a:rPr>
              <a:t>R/W</a:t>
            </a:r>
          </a:p>
        </p:txBody>
      </p:sp>
      <p:sp>
        <p:nvSpPr>
          <p:cNvPr id="23" name="CuadroTexto 22"/>
          <p:cNvSpPr txBox="1"/>
          <p:nvPr/>
        </p:nvSpPr>
        <p:spPr>
          <a:xfrm>
            <a:off x="4732200" y="1798637"/>
            <a:ext cx="314510" cy="369332"/>
          </a:xfrm>
          <a:prstGeom prst="rect">
            <a:avLst/>
          </a:prstGeom>
          <a:noFill/>
        </p:spPr>
        <p:txBody>
          <a:bodyPr wrap="none" rtlCol="0">
            <a:spAutoFit/>
          </a:bodyPr>
          <a:lstStyle/>
          <a:p>
            <a:r>
              <a:rPr lang="es-ES" b="1" i="1" dirty="0">
                <a:solidFill>
                  <a:srgbClr val="00B050"/>
                </a:solidFill>
                <a:effectLst>
                  <a:outerShdw blurRad="38100" dist="38100" dir="2700000" algn="tl">
                    <a:srgbClr val="000000">
                      <a:alpha val="43137"/>
                    </a:srgbClr>
                  </a:outerShdw>
                </a:effectLst>
              </a:rPr>
              <a:t>R</a:t>
            </a:r>
          </a:p>
        </p:txBody>
      </p:sp>
      <p:sp>
        <p:nvSpPr>
          <p:cNvPr id="24" name="CuadroTexto 23"/>
          <p:cNvSpPr txBox="1"/>
          <p:nvPr/>
        </p:nvSpPr>
        <p:spPr>
          <a:xfrm>
            <a:off x="5575300" y="1810305"/>
            <a:ext cx="314510" cy="369332"/>
          </a:xfrm>
          <a:prstGeom prst="rect">
            <a:avLst/>
          </a:prstGeom>
          <a:noFill/>
        </p:spPr>
        <p:txBody>
          <a:bodyPr wrap="none" rtlCol="0">
            <a:spAutoFit/>
          </a:bodyPr>
          <a:lstStyle/>
          <a:p>
            <a:r>
              <a:rPr lang="es-ES" b="1" i="1" dirty="0">
                <a:solidFill>
                  <a:srgbClr val="00B050"/>
                </a:solidFill>
                <a:effectLst>
                  <a:outerShdw blurRad="38100" dist="38100" dir="2700000" algn="tl">
                    <a:srgbClr val="000000">
                      <a:alpha val="43137"/>
                    </a:srgbClr>
                  </a:outerShdw>
                </a:effectLst>
              </a:rPr>
              <a:t>R</a:t>
            </a:r>
          </a:p>
        </p:txBody>
      </p:sp>
    </p:spTree>
    <p:extLst>
      <p:ext uri="{BB962C8B-B14F-4D97-AF65-F5344CB8AC3E}">
        <p14:creationId xmlns:p14="http://schemas.microsoft.com/office/powerpoint/2010/main" val="1592238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INDF (00h y 80h)</a:t>
            </a:r>
            <a:endPar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endParaRPr>
          </a:p>
        </p:txBody>
      </p:sp>
      <p:sp>
        <p:nvSpPr>
          <p:cNvPr id="3" name="Marcador de contenido 2"/>
          <p:cNvSpPr>
            <a:spLocks noGrp="1"/>
          </p:cNvSpPr>
          <p:nvPr>
            <p:ph idx="1"/>
          </p:nvPr>
        </p:nvSpPr>
        <p:spPr>
          <a:xfrm>
            <a:off x="457200" y="1600200"/>
            <a:ext cx="9690100" cy="4525963"/>
          </a:xfrm>
        </p:spPr>
        <p:txBody>
          <a:bodyPr/>
          <a:lstStyle/>
          <a:p>
            <a:r>
              <a:rPr lang="es-ES" dirty="0"/>
              <a:t>El registro INDF (</a:t>
            </a:r>
            <a:r>
              <a:rPr lang="es-ES" dirty="0" err="1"/>
              <a:t>Indirect</a:t>
            </a:r>
            <a:r>
              <a:rPr lang="es-ES" dirty="0"/>
              <a:t> File) que ocupa la posición 00 no tiene existencia física, por lo que no se podrá acceder a él. </a:t>
            </a:r>
          </a:p>
          <a:p>
            <a:r>
              <a:rPr lang="es-ES" dirty="0"/>
              <a:t>En realidad este registro sirve únicamente para especificar la utilización del direccionamiento indirecto junto con el registro FSR. </a:t>
            </a:r>
          </a:p>
          <a:p>
            <a:pPr marL="0" indent="0" algn="ctr">
              <a:buNone/>
            </a:pPr>
            <a:r>
              <a:rPr lang="es-ES" i="1" dirty="0">
                <a:effectLst>
                  <a:outerShdw blurRad="38100" dist="38100" dir="2700000" algn="tl">
                    <a:srgbClr val="000000">
                      <a:alpha val="43137"/>
                    </a:srgbClr>
                  </a:outerShdw>
                </a:effectLst>
              </a:rPr>
              <a:t>Ver el direccionamiento indirecto en "El PIC16F84A".</a:t>
            </a:r>
            <a:endParaRPr lang="es-ES" dirty="0"/>
          </a:p>
        </p:txBody>
      </p:sp>
    </p:spTree>
    <p:extLst>
      <p:ext uri="{BB962C8B-B14F-4D97-AF65-F5344CB8AC3E}">
        <p14:creationId xmlns:p14="http://schemas.microsoft.com/office/powerpoint/2010/main" val="1662183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TMR0 (01h)</a:t>
            </a:r>
          </a:p>
        </p:txBody>
      </p:sp>
      <p:sp>
        <p:nvSpPr>
          <p:cNvPr id="3" name="Marcador de contenido 2"/>
          <p:cNvSpPr>
            <a:spLocks noGrp="1"/>
          </p:cNvSpPr>
          <p:nvPr>
            <p:ph idx="1"/>
          </p:nvPr>
        </p:nvSpPr>
        <p:spPr>
          <a:xfrm>
            <a:off x="457200" y="1417638"/>
            <a:ext cx="9931400" cy="5715000"/>
          </a:xfrm>
        </p:spPr>
        <p:txBody>
          <a:bodyPr>
            <a:noAutofit/>
          </a:bodyPr>
          <a:lstStyle/>
          <a:p>
            <a:r>
              <a:rPr lang="es-ES" sz="2400" b="1" dirty="0"/>
              <a:t>El registro TMR0 (</a:t>
            </a:r>
            <a:r>
              <a:rPr lang="es-ES" sz="2400" b="1" dirty="0" err="1"/>
              <a:t>Timer</a:t>
            </a:r>
            <a:r>
              <a:rPr lang="es-ES" sz="2400" b="1" dirty="0"/>
              <a:t> 0) almacena el valor del contador TMR0, que está funcionando continuamente e incrementando el valor. Se incrementa en una unidad con cada impulso de reloj</a:t>
            </a:r>
          </a:p>
          <a:p>
            <a:r>
              <a:rPr lang="es-ES" sz="2400" b="1" dirty="0"/>
              <a:t>Las </a:t>
            </a:r>
            <a:r>
              <a:rPr lang="es-ES" sz="2400" b="1" u="sng" dirty="0">
                <a:solidFill>
                  <a:srgbClr val="0070C0"/>
                </a:solidFill>
                <a:effectLst>
                  <a:outerShdw blurRad="38100" dist="38100" dir="2700000" algn="tl">
                    <a:srgbClr val="000000">
                      <a:alpha val="43137"/>
                    </a:srgbClr>
                  </a:outerShdw>
                </a:effectLst>
              </a:rPr>
              <a:t>opciones que controlan</a:t>
            </a:r>
            <a:r>
              <a:rPr lang="es-ES" sz="2400" b="1" dirty="0"/>
              <a:t> este contador residen en el registro OPTION.</a:t>
            </a:r>
          </a:p>
          <a:p>
            <a:r>
              <a:rPr lang="es-ES" sz="2400" b="1" dirty="0"/>
              <a:t>Cada vez que llega al valor FF, vuelve a 00 generando una interrupción.</a:t>
            </a:r>
          </a:p>
          <a:p>
            <a:r>
              <a:rPr lang="es-ES" sz="2400" b="1" dirty="0"/>
              <a:t>El registro TMR0 se puede leer o escribir directamente con cualquier instrucción, con el fin de conocer su posición actual, o para inicializarlo en un estado determinado. </a:t>
            </a:r>
          </a:p>
          <a:p>
            <a:r>
              <a:rPr lang="es-ES" sz="2400" b="1" dirty="0">
                <a:solidFill>
                  <a:srgbClr val="FF0000"/>
                </a:solidFill>
              </a:rPr>
              <a:t>Es importante saber que después de cualquier escritura en este registro, es necesario un retardo de dos ciclos de instrucción para que se retome la incrementación. Este retraso es independiente de la fuente de reloj usada. Las instrucciones que se utilizan son: </a:t>
            </a:r>
          </a:p>
          <a:p>
            <a:pPr marL="1257300" lvl="3" indent="0">
              <a:buNone/>
            </a:pPr>
            <a:r>
              <a:rPr lang="es-ES" sz="2400" dirty="0">
                <a:solidFill>
                  <a:srgbClr val="FF0000"/>
                </a:solidFill>
                <a:effectLst>
                  <a:outerShdw blurRad="38100" dist="38100" dir="2700000" algn="tl">
                    <a:srgbClr val="000000">
                      <a:alpha val="43137"/>
                    </a:srgbClr>
                  </a:outerShdw>
                </a:effectLst>
              </a:rPr>
              <a:t>                               MOVF TMR0 o </a:t>
            </a:r>
          </a:p>
          <a:p>
            <a:pPr marL="1257300" lvl="3" indent="0">
              <a:buNone/>
            </a:pPr>
            <a:r>
              <a:rPr lang="es-ES" sz="2400" dirty="0">
                <a:solidFill>
                  <a:srgbClr val="FF0000"/>
                </a:solidFill>
                <a:effectLst>
                  <a:outerShdw blurRad="38100" dist="38100" dir="2700000" algn="tl">
                    <a:srgbClr val="000000">
                      <a:alpha val="43137"/>
                    </a:srgbClr>
                  </a:outerShdw>
                </a:effectLst>
              </a:rPr>
              <a:t>                               CLRF TMR0.</a:t>
            </a:r>
          </a:p>
          <a:p>
            <a:endParaRPr lang="es-ES" sz="2400" dirty="0"/>
          </a:p>
        </p:txBody>
      </p:sp>
    </p:spTree>
    <p:extLst>
      <p:ext uri="{BB962C8B-B14F-4D97-AF65-F5344CB8AC3E}">
        <p14:creationId xmlns:p14="http://schemas.microsoft.com/office/powerpoint/2010/main" val="1809274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2300" y="274638"/>
            <a:ext cx="9525000" cy="1143000"/>
          </a:xfrm>
        </p:spPr>
        <p:txBody>
          <a:bodyPr vert="horz" lIns="91440" tIns="45720" rIns="91440" bIns="45720" rtlCol="0" anchor="ctr">
            <a:normAutofit fontScale="90000"/>
          </a:bodyPr>
          <a:lstStyle/>
          <a:p>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El Contador de programa PC </a:t>
            </a:r>
            <a:b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br>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PCL(002h y 082h)</a:t>
            </a:r>
            <a:b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br>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PCLATH (00Ah y 08Ah)</a:t>
            </a:r>
          </a:p>
        </p:txBody>
      </p:sp>
      <p:sp>
        <p:nvSpPr>
          <p:cNvPr id="3" name="Marcador de contenido 2"/>
          <p:cNvSpPr>
            <a:spLocks noGrp="1"/>
          </p:cNvSpPr>
          <p:nvPr>
            <p:ph idx="1"/>
          </p:nvPr>
        </p:nvSpPr>
        <p:spPr>
          <a:xfrm>
            <a:off x="457200" y="1417638"/>
            <a:ext cx="9931400" cy="6142037"/>
          </a:xfrm>
        </p:spPr>
        <p:txBody>
          <a:bodyPr>
            <a:noAutofit/>
          </a:bodyPr>
          <a:lstStyle/>
          <a:p>
            <a:r>
              <a:rPr lang="es-ES" sz="2400" b="1" u="sng" dirty="0">
                <a:solidFill>
                  <a:srgbClr val="FF0000"/>
                </a:solidFill>
              </a:rPr>
              <a:t>Dos Registros por que uno solo no puede representar los 14 bits del PC</a:t>
            </a:r>
          </a:p>
          <a:p>
            <a:r>
              <a:rPr lang="es-ES" sz="2400" b="1" dirty="0">
                <a:effectLst>
                  <a:outerShdw blurRad="38100" dist="38100" dir="2700000" algn="tl">
                    <a:srgbClr val="000000">
                      <a:alpha val="43137"/>
                    </a:srgbClr>
                  </a:outerShdw>
                </a:effectLst>
              </a:rPr>
              <a:t>Este registro contiene la dirección de la próxima instrucción a ejecutar. </a:t>
            </a:r>
          </a:p>
          <a:p>
            <a:r>
              <a:rPr lang="es-ES" sz="2400" b="1" dirty="0">
                <a:effectLst>
                  <a:outerShdw blurRad="38100" dist="38100" dir="2700000" algn="tl">
                    <a:srgbClr val="000000">
                      <a:alpha val="43137"/>
                    </a:srgbClr>
                  </a:outerShdw>
                </a:effectLst>
              </a:rPr>
              <a:t>Se incrementa automáticamente al ejecutar cada instrucción</a:t>
            </a:r>
          </a:p>
          <a:p>
            <a:r>
              <a:rPr lang="es-ES" sz="2400" b="1" dirty="0">
                <a:effectLst>
                  <a:outerShdw blurRad="38100" dist="38100" dir="2700000" algn="tl">
                    <a:srgbClr val="000000">
                      <a:alpha val="43137"/>
                    </a:srgbClr>
                  </a:outerShdw>
                </a:effectLst>
              </a:rPr>
              <a:t>Algunas instrucciones (que llamaremos de control) cambian el contenido del PC alterando la secuencia lineal de ejecución. </a:t>
            </a:r>
          </a:p>
          <a:p>
            <a:r>
              <a:rPr lang="es-ES" sz="2400" b="1" dirty="0">
                <a:effectLst>
                  <a:outerShdw blurRad="38100" dist="38100" dir="2700000" algn="tl">
                    <a:srgbClr val="000000">
                      <a:alpha val="43137"/>
                    </a:srgbClr>
                  </a:outerShdw>
                </a:effectLst>
              </a:rPr>
              <a:t>Dentro de estas instrucciones se encuentran </a:t>
            </a:r>
            <a:r>
              <a:rPr lang="es-ES" sz="2400" b="1" dirty="0">
                <a:solidFill>
                  <a:srgbClr val="FF0000"/>
                </a:solidFill>
                <a:effectLst>
                  <a:outerShdw blurRad="38100" dist="38100" dir="2700000" algn="tl">
                    <a:srgbClr val="000000">
                      <a:alpha val="43137"/>
                    </a:srgbClr>
                  </a:outerShdw>
                </a:effectLst>
              </a:rPr>
              <a:t>GOTO y CALL </a:t>
            </a:r>
            <a:r>
              <a:rPr lang="es-ES" sz="2400" b="1" dirty="0">
                <a:effectLst>
                  <a:outerShdw blurRad="38100" dist="38100" dir="2700000" algn="tl">
                    <a:srgbClr val="000000">
                      <a:alpha val="43137"/>
                    </a:srgbClr>
                  </a:outerShdw>
                </a:effectLst>
              </a:rPr>
              <a:t>que permiten cargar en forma directa un valor constante en el PC</a:t>
            </a:r>
          </a:p>
          <a:p>
            <a:r>
              <a:rPr lang="es-ES" sz="2400" b="1" dirty="0">
                <a:effectLst>
                  <a:outerShdw blurRad="38100" dist="38100" dir="2700000" algn="tl">
                    <a:srgbClr val="000000">
                      <a:alpha val="43137"/>
                    </a:srgbClr>
                  </a:outerShdw>
                </a:effectLst>
              </a:rPr>
              <a:t>Otras instrucciones de control son los </a:t>
            </a:r>
            <a:r>
              <a:rPr lang="es-ES" sz="2400" b="1" dirty="0">
                <a:solidFill>
                  <a:srgbClr val="FF0000"/>
                </a:solidFill>
                <a:effectLst>
                  <a:outerShdw blurRad="38100" dist="38100" dir="2700000" algn="tl">
                    <a:srgbClr val="000000">
                      <a:alpha val="43137"/>
                    </a:srgbClr>
                  </a:outerShdw>
                </a:effectLst>
              </a:rPr>
              <a:t>SKIP</a:t>
            </a:r>
            <a:r>
              <a:rPr lang="es-ES" sz="2400" b="1" dirty="0">
                <a:effectLst>
                  <a:outerShdw blurRad="38100" dist="38100" dir="2700000" algn="tl">
                    <a:srgbClr val="000000">
                      <a:alpha val="43137"/>
                    </a:srgbClr>
                  </a:outerShdw>
                </a:effectLst>
              </a:rPr>
              <a:t> o saltos condicionales, que producen un incremento adicional del PC si se cumple una condición específica, haciendo que el programa salte, sin ejecutar, la instrucción siguiente.</a:t>
            </a:r>
            <a:endParaRPr lang="es-ES" sz="2400" dirty="0"/>
          </a:p>
        </p:txBody>
      </p:sp>
      <p:sp>
        <p:nvSpPr>
          <p:cNvPr id="4" name="Rectángulo 3"/>
          <p:cNvSpPr/>
          <p:nvPr/>
        </p:nvSpPr>
        <p:spPr>
          <a:xfrm>
            <a:off x="5186941" y="6486306"/>
            <a:ext cx="2369559" cy="646331"/>
          </a:xfrm>
          <a:prstGeom prst="rect">
            <a:avLst/>
          </a:prstGeom>
        </p:spPr>
        <p:txBody>
          <a:bodyPr wrap="none">
            <a:spAutoFit/>
          </a:bodyPr>
          <a:lstStyle/>
          <a:p>
            <a:r>
              <a:rPr lang="es-ES" b="1" dirty="0">
                <a:solidFill>
                  <a:srgbClr val="9F5F9F"/>
                </a:solidFill>
                <a:latin typeface="Verdana" panose="020B0604030504040204" pitchFamily="34" charset="0"/>
              </a:rPr>
              <a:t>Registro PCL</a:t>
            </a:r>
          </a:p>
          <a:p>
            <a:r>
              <a:rPr lang="es-ES" b="1" dirty="0">
                <a:solidFill>
                  <a:srgbClr val="9F5F9F"/>
                </a:solidFill>
                <a:latin typeface="Verdana" panose="020B0604030504040204" pitchFamily="34" charset="0"/>
              </a:rPr>
              <a:t>Registro PCLATH</a:t>
            </a:r>
          </a:p>
        </p:txBody>
      </p:sp>
      <p:pic>
        <p:nvPicPr>
          <p:cNvPr id="5" name="Imagen 4"/>
          <p:cNvPicPr>
            <a:picLocks noChangeAspect="1"/>
          </p:cNvPicPr>
          <p:nvPr/>
        </p:nvPicPr>
        <p:blipFill>
          <a:blip r:embed="rId3"/>
          <a:stretch>
            <a:fillRect/>
          </a:stretch>
        </p:blipFill>
        <p:spPr>
          <a:xfrm>
            <a:off x="7899400" y="6014899"/>
            <a:ext cx="1638300" cy="1193938"/>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2258947340"/>
              </p:ext>
            </p:extLst>
          </p:nvPr>
        </p:nvGraphicFramePr>
        <p:xfrm>
          <a:off x="2111324" y="6405642"/>
          <a:ext cx="2473376" cy="370840"/>
        </p:xfrm>
        <a:graphic>
          <a:graphicData uri="http://schemas.openxmlformats.org/drawingml/2006/table">
            <a:tbl>
              <a:tblPr firstRow="1" bandRow="1">
                <a:tableStyleId>{5C22544A-7EE6-4342-B048-85BDC9FD1C3A}</a:tableStyleId>
              </a:tblPr>
              <a:tblGrid>
                <a:gridCol w="309172">
                  <a:extLst>
                    <a:ext uri="{9D8B030D-6E8A-4147-A177-3AD203B41FA5}">
                      <a16:colId xmlns:a16="http://schemas.microsoft.com/office/drawing/2014/main" val="20000"/>
                    </a:ext>
                  </a:extLst>
                </a:gridCol>
                <a:gridCol w="309172">
                  <a:extLst>
                    <a:ext uri="{9D8B030D-6E8A-4147-A177-3AD203B41FA5}">
                      <a16:colId xmlns:a16="http://schemas.microsoft.com/office/drawing/2014/main" val="20001"/>
                    </a:ext>
                  </a:extLst>
                </a:gridCol>
                <a:gridCol w="309172">
                  <a:extLst>
                    <a:ext uri="{9D8B030D-6E8A-4147-A177-3AD203B41FA5}">
                      <a16:colId xmlns:a16="http://schemas.microsoft.com/office/drawing/2014/main" val="20002"/>
                    </a:ext>
                  </a:extLst>
                </a:gridCol>
                <a:gridCol w="309172">
                  <a:extLst>
                    <a:ext uri="{9D8B030D-6E8A-4147-A177-3AD203B41FA5}">
                      <a16:colId xmlns:a16="http://schemas.microsoft.com/office/drawing/2014/main" val="20003"/>
                    </a:ext>
                  </a:extLst>
                </a:gridCol>
                <a:gridCol w="309172">
                  <a:extLst>
                    <a:ext uri="{9D8B030D-6E8A-4147-A177-3AD203B41FA5}">
                      <a16:colId xmlns:a16="http://schemas.microsoft.com/office/drawing/2014/main" val="20004"/>
                    </a:ext>
                  </a:extLst>
                </a:gridCol>
                <a:gridCol w="309172">
                  <a:extLst>
                    <a:ext uri="{9D8B030D-6E8A-4147-A177-3AD203B41FA5}">
                      <a16:colId xmlns:a16="http://schemas.microsoft.com/office/drawing/2014/main" val="20005"/>
                    </a:ext>
                  </a:extLst>
                </a:gridCol>
                <a:gridCol w="309172">
                  <a:extLst>
                    <a:ext uri="{9D8B030D-6E8A-4147-A177-3AD203B41FA5}">
                      <a16:colId xmlns:a16="http://schemas.microsoft.com/office/drawing/2014/main" val="20006"/>
                    </a:ext>
                  </a:extLst>
                </a:gridCol>
                <a:gridCol w="309172">
                  <a:extLst>
                    <a:ext uri="{9D8B030D-6E8A-4147-A177-3AD203B41FA5}">
                      <a16:colId xmlns:a16="http://schemas.microsoft.com/office/drawing/2014/main" val="20007"/>
                    </a:ext>
                  </a:extLst>
                </a:gridCol>
              </a:tblGrid>
              <a:tr h="370840">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extLst>
                  <a:ext uri="{0D108BD9-81ED-4DB2-BD59-A6C34878D82A}">
                    <a16:rowId xmlns:a16="http://schemas.microsoft.com/office/drawing/2014/main" val="10000"/>
                  </a:ext>
                </a:extLst>
              </a:tr>
            </a:tbl>
          </a:graphicData>
        </a:graphic>
      </p:graphicFrame>
      <p:graphicFrame>
        <p:nvGraphicFramePr>
          <p:cNvPr id="7" name="Tabla 6"/>
          <p:cNvGraphicFramePr>
            <a:graphicFrameLocks noGrp="1"/>
          </p:cNvGraphicFramePr>
          <p:nvPr>
            <p:extLst>
              <p:ext uri="{D42A27DB-BD31-4B8C-83A1-F6EECF244321}">
                <p14:modId xmlns:p14="http://schemas.microsoft.com/office/powerpoint/2010/main" val="4269188307"/>
              </p:ext>
            </p:extLst>
          </p:nvPr>
        </p:nvGraphicFramePr>
        <p:xfrm>
          <a:off x="457200" y="6405642"/>
          <a:ext cx="1579035" cy="370840"/>
        </p:xfrm>
        <a:graphic>
          <a:graphicData uri="http://schemas.openxmlformats.org/drawingml/2006/table">
            <a:tbl>
              <a:tblPr firstRow="1" bandRow="1">
                <a:tableStyleId>{5C22544A-7EE6-4342-B048-85BDC9FD1C3A}</a:tableStyleId>
              </a:tblPr>
              <a:tblGrid>
                <a:gridCol w="315807">
                  <a:extLst>
                    <a:ext uri="{9D8B030D-6E8A-4147-A177-3AD203B41FA5}">
                      <a16:colId xmlns:a16="http://schemas.microsoft.com/office/drawing/2014/main" val="20000"/>
                    </a:ext>
                  </a:extLst>
                </a:gridCol>
                <a:gridCol w="315807">
                  <a:extLst>
                    <a:ext uri="{9D8B030D-6E8A-4147-A177-3AD203B41FA5}">
                      <a16:colId xmlns:a16="http://schemas.microsoft.com/office/drawing/2014/main" val="20001"/>
                    </a:ext>
                  </a:extLst>
                </a:gridCol>
                <a:gridCol w="315807">
                  <a:extLst>
                    <a:ext uri="{9D8B030D-6E8A-4147-A177-3AD203B41FA5}">
                      <a16:colId xmlns:a16="http://schemas.microsoft.com/office/drawing/2014/main" val="20002"/>
                    </a:ext>
                  </a:extLst>
                </a:gridCol>
                <a:gridCol w="315807">
                  <a:extLst>
                    <a:ext uri="{9D8B030D-6E8A-4147-A177-3AD203B41FA5}">
                      <a16:colId xmlns:a16="http://schemas.microsoft.com/office/drawing/2014/main" val="20003"/>
                    </a:ext>
                  </a:extLst>
                </a:gridCol>
                <a:gridCol w="315807">
                  <a:extLst>
                    <a:ext uri="{9D8B030D-6E8A-4147-A177-3AD203B41FA5}">
                      <a16:colId xmlns:a16="http://schemas.microsoft.com/office/drawing/2014/main" val="20004"/>
                    </a:ext>
                  </a:extLst>
                </a:gridCol>
              </a:tblGrid>
              <a:tr h="370840">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0000"/>
                  </a:ext>
                </a:extLst>
              </a:tr>
            </a:tbl>
          </a:graphicData>
        </a:graphic>
      </p:graphicFrame>
      <p:sp>
        <p:nvSpPr>
          <p:cNvPr id="8" name="CuadroTexto 7"/>
          <p:cNvSpPr txBox="1"/>
          <p:nvPr/>
        </p:nvSpPr>
        <p:spPr>
          <a:xfrm>
            <a:off x="393700" y="6710442"/>
            <a:ext cx="2233304" cy="369332"/>
          </a:xfrm>
          <a:prstGeom prst="rect">
            <a:avLst/>
          </a:prstGeom>
          <a:noFill/>
        </p:spPr>
        <p:txBody>
          <a:bodyPr wrap="none" rtlCol="0">
            <a:spAutoFit/>
          </a:bodyPr>
          <a:lstStyle/>
          <a:p>
            <a:r>
              <a:rPr lang="es-ES" i="1" dirty="0">
                <a:effectLst>
                  <a:outerShdw blurRad="38100" dist="38100" dir="2700000" algn="tl">
                    <a:srgbClr val="000000">
                      <a:alpha val="43137"/>
                    </a:srgbClr>
                  </a:outerShdw>
                </a:effectLst>
              </a:rPr>
              <a:t>PCH                         PCL</a:t>
            </a:r>
          </a:p>
        </p:txBody>
      </p:sp>
      <p:sp>
        <p:nvSpPr>
          <p:cNvPr id="9" name="Cerrar llave 8"/>
          <p:cNvSpPr/>
          <p:nvPr/>
        </p:nvSpPr>
        <p:spPr>
          <a:xfrm rot="5400000">
            <a:off x="2362200" y="4946174"/>
            <a:ext cx="304800" cy="41148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CuadroTexto 9"/>
          <p:cNvSpPr txBox="1"/>
          <p:nvPr/>
        </p:nvSpPr>
        <p:spPr>
          <a:xfrm>
            <a:off x="1993900" y="7079774"/>
            <a:ext cx="2362200" cy="369332"/>
          </a:xfrm>
          <a:prstGeom prst="rect">
            <a:avLst/>
          </a:prstGeom>
          <a:noFill/>
        </p:spPr>
        <p:txBody>
          <a:bodyPr wrap="square" rtlCol="0">
            <a:spAutoFit/>
          </a:bodyPr>
          <a:lstStyle/>
          <a:p>
            <a:r>
              <a:rPr lang="es-ES" dirty="0">
                <a:effectLst>
                  <a:outerShdw blurRad="38100" dist="38100" dir="2700000" algn="tl">
                    <a:srgbClr val="000000">
                      <a:alpha val="43137"/>
                    </a:srgbClr>
                  </a:outerShdw>
                </a:effectLst>
              </a:rPr>
              <a:t>13 bits</a:t>
            </a:r>
          </a:p>
        </p:txBody>
      </p:sp>
      <p:sp>
        <p:nvSpPr>
          <p:cNvPr id="12" name="Cerrar llave 11"/>
          <p:cNvSpPr/>
          <p:nvPr/>
        </p:nvSpPr>
        <p:spPr>
          <a:xfrm rot="16200000">
            <a:off x="2294929" y="4140239"/>
            <a:ext cx="439341" cy="41148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13" name="CuadroTexto 12"/>
          <p:cNvSpPr txBox="1"/>
          <p:nvPr/>
        </p:nvSpPr>
        <p:spPr>
          <a:xfrm>
            <a:off x="2298700" y="5684837"/>
            <a:ext cx="426720" cy="369332"/>
          </a:xfrm>
          <a:prstGeom prst="rect">
            <a:avLst/>
          </a:prstGeom>
          <a:noFill/>
        </p:spPr>
        <p:txBody>
          <a:bodyPr wrap="none" rtlCol="0">
            <a:spAutoFit/>
          </a:bodyPr>
          <a:lstStyle/>
          <a:p>
            <a:r>
              <a:rPr lang="es-ES" i="1" dirty="0">
                <a:effectLst>
                  <a:outerShdw blurRad="38100" dist="38100" dir="2700000" algn="tl">
                    <a:srgbClr val="000000">
                      <a:alpha val="43137"/>
                    </a:srgbClr>
                  </a:outerShdw>
                </a:effectLst>
              </a:rPr>
              <a:t>PC</a:t>
            </a:r>
          </a:p>
        </p:txBody>
      </p:sp>
    </p:spTree>
    <p:extLst>
      <p:ext uri="{BB962C8B-B14F-4D97-AF65-F5344CB8AC3E}">
        <p14:creationId xmlns:p14="http://schemas.microsoft.com/office/powerpoint/2010/main" val="133070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4839" y="361695"/>
            <a:ext cx="9144000" cy="838200"/>
          </a:xfrm>
          <a:custGeom>
            <a:avLst/>
            <a:gdLst>
              <a:gd name="connsiteX0" fmla="*/ 0 w 9144000"/>
              <a:gd name="connsiteY0" fmla="*/ 0 h 838200"/>
              <a:gd name="connsiteX1" fmla="*/ 9143999 w 9144000"/>
              <a:gd name="connsiteY1" fmla="*/ 0 h 838200"/>
              <a:gd name="connsiteX2" fmla="*/ 9143999 w 9144000"/>
              <a:gd name="connsiteY2" fmla="*/ 838200 h 838200"/>
              <a:gd name="connsiteX3" fmla="*/ 0 w 9144000"/>
              <a:gd name="connsiteY3" fmla="*/ 838200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74839" y="361695"/>
            <a:ext cx="1614677" cy="838200"/>
          </a:xfrm>
          <a:custGeom>
            <a:avLst/>
            <a:gdLst>
              <a:gd name="connsiteX0" fmla="*/ 0 w 1614677"/>
              <a:gd name="connsiteY0" fmla="*/ 0 h 838200"/>
              <a:gd name="connsiteX1" fmla="*/ 1614677 w 1614677"/>
              <a:gd name="connsiteY1" fmla="*/ 0 h 838200"/>
              <a:gd name="connsiteX2" fmla="*/ 1614677 w 1614677"/>
              <a:gd name="connsiteY2" fmla="*/ 838200 h 838200"/>
              <a:gd name="connsiteX3" fmla="*/ 0 w 1614677"/>
              <a:gd name="connsiteY3" fmla="*/ 838200 h 838200"/>
              <a:gd name="connsiteX4" fmla="*/ 0 w 1614677"/>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838200">
                <a:moveTo>
                  <a:pt x="0" y="0"/>
                </a:moveTo>
                <a:lnTo>
                  <a:pt x="1614677" y="0"/>
                </a:lnTo>
                <a:lnTo>
                  <a:pt x="1614677"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74839" y="1218946"/>
            <a:ext cx="1614677" cy="330200"/>
          </a:xfrm>
          <a:custGeom>
            <a:avLst/>
            <a:gdLst>
              <a:gd name="connsiteX0" fmla="*/ 0 w 1614677"/>
              <a:gd name="connsiteY0" fmla="*/ 0 h 330200"/>
              <a:gd name="connsiteX1" fmla="*/ 1614677 w 1614677"/>
              <a:gd name="connsiteY1" fmla="*/ 0 h 330200"/>
              <a:gd name="connsiteX2" fmla="*/ 1614677 w 1614677"/>
              <a:gd name="connsiteY2" fmla="*/ 330200 h 330200"/>
              <a:gd name="connsiteX3" fmla="*/ 0 w 1614677"/>
              <a:gd name="connsiteY3" fmla="*/ 330200 h 330200"/>
              <a:gd name="connsiteX4" fmla="*/ 0 w 1614677"/>
              <a:gd name="connsiteY4" fmla="*/ 0 h 330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330200">
                <a:moveTo>
                  <a:pt x="0" y="0"/>
                </a:moveTo>
                <a:lnTo>
                  <a:pt x="1614677" y="0"/>
                </a:lnTo>
                <a:lnTo>
                  <a:pt x="1614677" y="330200"/>
                </a:lnTo>
                <a:lnTo>
                  <a:pt x="0" y="330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89039" y="3768749"/>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zh-CN" altLang="en-US"/>
          </a:p>
        </p:txBody>
      </p:sp>
      <p:sp>
        <p:nvSpPr>
          <p:cNvPr id="10" name="Freeform 3"/>
          <p:cNvSpPr/>
          <p:nvPr/>
        </p:nvSpPr>
        <p:spPr>
          <a:xfrm>
            <a:off x="-139700" y="3254120"/>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zh-CN" altLang="en-US"/>
          </a:p>
        </p:txBody>
      </p:sp>
      <p:sp>
        <p:nvSpPr>
          <p:cNvPr id="13" name="Freeform 3"/>
          <p:cNvSpPr/>
          <p:nvPr/>
        </p:nvSpPr>
        <p:spPr>
          <a:xfrm flipV="1">
            <a:off x="470038" y="6294437"/>
            <a:ext cx="9829661" cy="165100"/>
          </a:xfrm>
          <a:custGeom>
            <a:avLst/>
            <a:gdLst>
              <a:gd name="connsiteX0" fmla="*/ 0 w 8763000"/>
              <a:gd name="connsiteY0" fmla="*/ 6477 h 12954"/>
              <a:gd name="connsiteX1" fmla="*/ 8762999 w 8763000"/>
              <a:gd name="connsiteY1" fmla="*/ 6477 h 12954"/>
            </a:gdLst>
            <a:ahLst/>
            <a:cxnLst>
              <a:cxn ang="0">
                <a:pos x="connsiteX0" y="connsiteY0"/>
              </a:cxn>
              <a:cxn ang="1">
                <a:pos x="connsiteX1" y="connsiteY1"/>
              </a:cxn>
            </a:cxnLst>
            <a:rect l="l" t="t" r="r" b="b"/>
            <a:pathLst>
              <a:path w="8763000" h="12954">
                <a:moveTo>
                  <a:pt x="0" y="6477"/>
                </a:moveTo>
                <a:lnTo>
                  <a:pt x="8762999" y="6477"/>
                </a:lnTo>
              </a:path>
            </a:pathLst>
          </a:custGeom>
          <a:ln w="12700">
            <a:solidFill>
              <a:srgbClr val="00279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285750" indent="-285750" algn="ctr">
              <a:buFont typeface="Arial" panose="020B0604020202020204" pitchFamily="34" charset="0"/>
              <a:buChar char="•"/>
            </a:pPr>
            <a:endParaRPr lang="zh-CN" altLang="en-US"/>
          </a:p>
        </p:txBody>
      </p:sp>
      <p:pic>
        <p:nvPicPr>
          <p:cNvPr id="14" name="Picture 3"/>
          <p:cNvPicPr>
            <a:picLocks noChangeAspect="1" noChangeArrowheads="1"/>
          </p:cNvPicPr>
          <p:nvPr/>
        </p:nvPicPr>
        <p:blipFill>
          <a:blip r:embed="rId3"/>
          <a:srcRect/>
          <a:stretch>
            <a:fillRect/>
          </a:stretch>
        </p:blipFill>
        <p:spPr bwMode="auto">
          <a:xfrm>
            <a:off x="2032000" y="825500"/>
            <a:ext cx="50800" cy="25400"/>
          </a:xfrm>
          <a:prstGeom prst="rect">
            <a:avLst/>
          </a:prstGeom>
          <a:noFill/>
        </p:spPr>
      </p:pic>
      <p:sp>
        <p:nvSpPr>
          <p:cNvPr id="2" name="TextBox 1"/>
          <p:cNvSpPr txBox="1"/>
          <p:nvPr/>
        </p:nvSpPr>
        <p:spPr>
          <a:xfrm>
            <a:off x="3408154" y="584200"/>
            <a:ext cx="2572820" cy="828432"/>
          </a:xfrm>
          <a:prstGeom prst="rect">
            <a:avLst/>
          </a:prstGeom>
          <a:noFill/>
        </p:spPr>
        <p:txBody>
          <a:bodyPr wrap="none" lIns="0" tIns="0" rIns="0" rtlCol="0">
            <a:spAutoFit/>
          </a:bodyPr>
          <a:lstStyle/>
          <a:p>
            <a:pPr>
              <a:lnSpc>
                <a:spcPts val="6100"/>
              </a:lnSpc>
              <a:tabLst/>
            </a:pPr>
            <a:r>
              <a:rPr lang="en-US" altLang="zh-CN" sz="4397" b="1" i="1" dirty="0" err="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Objetivos</a:t>
            </a:r>
            <a:endParaRPr lang="en-US" altLang="zh-CN" sz="4397" b="1" i="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7" name="TextBox 1"/>
          <p:cNvSpPr txBox="1"/>
          <p:nvPr/>
        </p:nvSpPr>
        <p:spPr>
          <a:xfrm>
            <a:off x="749161" y="2528212"/>
            <a:ext cx="9079601" cy="1251625"/>
          </a:xfrm>
          <a:prstGeom prst="rect">
            <a:avLst/>
          </a:prstGeom>
          <a:noFill/>
        </p:spPr>
        <p:txBody>
          <a:bodyPr wrap="none" lIns="0" tIns="0" rIns="0" rtlCol="0">
            <a:spAutoFit/>
          </a:bodyPr>
          <a:lstStyle/>
          <a:p>
            <a:pPr marL="571500" indent="-571500">
              <a:lnSpc>
                <a:spcPts val="4700"/>
              </a:lnSpc>
              <a:buFont typeface="Arial" panose="020B0604020202020204" pitchFamily="34" charset="0"/>
              <a:buChar char="•"/>
              <a:tabLst/>
            </a:pPr>
            <a:r>
              <a:rPr lang="en-US" altLang="zh-CN" sz="3600" dirty="0" err="1">
                <a:latin typeface="Times New Roman" pitchFamily="18" charset="0"/>
                <a:cs typeface="Times New Roman" pitchFamily="18" charset="0"/>
              </a:rPr>
              <a:t>Introducción</a:t>
            </a:r>
            <a:r>
              <a:rPr lang="en-US" altLang="zh-CN" sz="3600" dirty="0">
                <a:latin typeface="Times New Roman" pitchFamily="18" charset="0"/>
                <a:cs typeface="Times New Roman" pitchFamily="18" charset="0"/>
              </a:rPr>
              <a:t> </a:t>
            </a:r>
            <a:r>
              <a:rPr lang="en-US" altLang="zh-CN" sz="3600" dirty="0" err="1">
                <a:solidFill>
                  <a:srgbClr val="000000"/>
                </a:solidFill>
                <a:latin typeface="Times New Roman" pitchFamily="18" charset="0"/>
                <a:cs typeface="Times New Roman" pitchFamily="18" charset="0"/>
              </a:rPr>
              <a:t>básica</a:t>
            </a:r>
            <a:r>
              <a:rPr lang="en-US" altLang="zh-CN" sz="3600" dirty="0">
                <a:latin typeface="Times New Roman" pitchFamily="18" charset="0"/>
                <a:cs typeface="Times New Roman" pitchFamily="18" charset="0"/>
              </a:rPr>
              <a:t> </a:t>
            </a:r>
            <a:r>
              <a:rPr lang="en-US" altLang="zh-CN" sz="3600" dirty="0" err="1">
                <a:solidFill>
                  <a:srgbClr val="000000"/>
                </a:solidFill>
                <a:latin typeface="Times New Roman" pitchFamily="18" charset="0"/>
                <a:cs typeface="Times New Roman" pitchFamily="18" charset="0"/>
              </a:rPr>
              <a:t>sobre</a:t>
            </a:r>
            <a:r>
              <a:rPr lang="en-US" altLang="zh-CN" sz="3600" dirty="0">
                <a:latin typeface="Times New Roman" pitchFamily="18" charset="0"/>
                <a:cs typeface="Times New Roman" pitchFamily="18" charset="0"/>
              </a:rPr>
              <a:t> </a:t>
            </a:r>
            <a:r>
              <a:rPr lang="en-US" altLang="zh-CN" sz="3600" dirty="0">
                <a:solidFill>
                  <a:srgbClr val="000000"/>
                </a:solidFill>
                <a:latin typeface="Times New Roman" pitchFamily="18" charset="0"/>
                <a:cs typeface="Times New Roman" pitchFamily="18" charset="0"/>
              </a:rPr>
              <a:t>la </a:t>
            </a:r>
            <a:r>
              <a:rPr lang="en-US" altLang="zh-CN" sz="3600" dirty="0" err="1">
                <a:solidFill>
                  <a:srgbClr val="000000"/>
                </a:solidFill>
                <a:latin typeface="Times New Roman" pitchFamily="18" charset="0"/>
                <a:cs typeface="Times New Roman" pitchFamily="18" charset="0"/>
              </a:rPr>
              <a:t>arquitectura</a:t>
            </a:r>
            <a:r>
              <a:rPr lang="en-US" altLang="zh-CN" sz="3600" dirty="0">
                <a:solidFill>
                  <a:srgbClr val="000000"/>
                </a:solidFill>
                <a:latin typeface="Times New Roman" pitchFamily="18" charset="0"/>
                <a:cs typeface="Times New Roman" pitchFamily="18" charset="0"/>
              </a:rPr>
              <a:t> de </a:t>
            </a:r>
          </a:p>
          <a:p>
            <a:pPr>
              <a:lnSpc>
                <a:spcPts val="4700"/>
              </a:lnSpc>
              <a:tabLst/>
            </a:pPr>
            <a:r>
              <a:rPr lang="en-US" altLang="zh-CN" sz="3600" dirty="0">
                <a:solidFill>
                  <a:srgbClr val="000000"/>
                </a:solidFill>
                <a:latin typeface="Times New Roman" pitchFamily="18" charset="0"/>
                <a:cs typeface="Times New Roman" pitchFamily="18" charset="0"/>
              </a:rPr>
              <a:t>     </a:t>
            </a:r>
            <a:r>
              <a:rPr lang="en-US" altLang="zh-CN" sz="3600" dirty="0" err="1">
                <a:solidFill>
                  <a:srgbClr val="000000"/>
                </a:solidFill>
                <a:latin typeface="Times New Roman" pitchFamily="18" charset="0"/>
                <a:cs typeface="Times New Roman" pitchFamily="18" charset="0"/>
              </a:rPr>
              <a:t>computadoras</a:t>
            </a:r>
            <a:r>
              <a:rPr lang="en-US" altLang="zh-CN" sz="3600" dirty="0">
                <a:solidFill>
                  <a:srgbClr val="000000"/>
                </a:solidFill>
                <a:latin typeface="Times New Roman" pitchFamily="18" charset="0"/>
                <a:cs typeface="Times New Roman" pitchFamily="18" charset="0"/>
              </a:rPr>
              <a:t> </a:t>
            </a:r>
            <a:r>
              <a:rPr lang="en-US" altLang="zh-CN" sz="3600" dirty="0" err="1">
                <a:solidFill>
                  <a:srgbClr val="000000"/>
                </a:solidFill>
                <a:latin typeface="Times New Roman" pitchFamily="18" charset="0"/>
                <a:cs typeface="Times New Roman" pitchFamily="18" charset="0"/>
              </a:rPr>
              <a:t>basada</a:t>
            </a:r>
            <a:r>
              <a:rPr lang="en-US" altLang="zh-CN" sz="3600" dirty="0">
                <a:solidFill>
                  <a:srgbClr val="000000"/>
                </a:solidFill>
                <a:latin typeface="Times New Roman" pitchFamily="18" charset="0"/>
                <a:cs typeface="Times New Roman" pitchFamily="18" charset="0"/>
              </a:rPr>
              <a:t> </a:t>
            </a:r>
            <a:r>
              <a:rPr lang="en-US" altLang="zh-CN" sz="3600" dirty="0" err="1">
                <a:solidFill>
                  <a:srgbClr val="000000"/>
                </a:solidFill>
                <a:latin typeface="Times New Roman" pitchFamily="18" charset="0"/>
                <a:cs typeface="Times New Roman" pitchFamily="18" charset="0"/>
              </a:rPr>
              <a:t>en</a:t>
            </a:r>
            <a:r>
              <a:rPr lang="en-US" altLang="zh-CN" sz="3600" dirty="0">
                <a:solidFill>
                  <a:srgbClr val="000000"/>
                </a:solidFill>
                <a:latin typeface="Times New Roman" pitchFamily="18" charset="0"/>
                <a:cs typeface="Times New Roman" pitchFamily="18" charset="0"/>
              </a:rPr>
              <a:t> un </a:t>
            </a:r>
            <a:r>
              <a:rPr lang="en-US" altLang="zh-CN" sz="3600" dirty="0" err="1">
                <a:solidFill>
                  <a:srgbClr val="000000"/>
                </a:solidFill>
                <a:latin typeface="Times New Roman" pitchFamily="18" charset="0"/>
                <a:cs typeface="Times New Roman" pitchFamily="18" charset="0"/>
              </a:rPr>
              <a:t>microcontrolador</a:t>
            </a:r>
            <a:r>
              <a:rPr lang="en-US" altLang="zh-CN" sz="3600" dirty="0">
                <a:solidFill>
                  <a:srgbClr val="000000"/>
                </a:solidFill>
                <a:latin typeface="Times New Roman" pitchFamily="18" charset="0"/>
                <a:cs typeface="Times New Roman" pitchFamily="18" charset="0"/>
              </a:rPr>
              <a:t>.</a:t>
            </a:r>
          </a:p>
        </p:txBody>
      </p:sp>
      <p:sp>
        <p:nvSpPr>
          <p:cNvPr id="19" name="TextBox 1"/>
          <p:cNvSpPr txBox="1"/>
          <p:nvPr/>
        </p:nvSpPr>
        <p:spPr>
          <a:xfrm>
            <a:off x="749161" y="3838616"/>
            <a:ext cx="9925794" cy="1302921"/>
          </a:xfrm>
          <a:prstGeom prst="rect">
            <a:avLst/>
          </a:prstGeom>
          <a:noFill/>
        </p:spPr>
        <p:txBody>
          <a:bodyPr wrap="none" lIns="0" tIns="0" rIns="0" rtlCol="0">
            <a:spAutoFit/>
          </a:bodyPr>
          <a:lstStyle/>
          <a:p>
            <a:pPr marL="571500" indent="-571500">
              <a:lnSpc>
                <a:spcPts val="4700"/>
              </a:lnSpc>
              <a:buFont typeface="Arial" panose="020B0604020202020204" pitchFamily="34" charset="0"/>
              <a:buChar char="•"/>
              <a:tabLst/>
            </a:pPr>
            <a:r>
              <a:rPr lang="en-US" altLang="zh-CN" sz="3600" dirty="0" err="1">
                <a:solidFill>
                  <a:srgbClr val="000000"/>
                </a:solidFill>
                <a:latin typeface="Times New Roman" pitchFamily="18" charset="0"/>
                <a:cs typeface="Times New Roman" pitchFamily="18" charset="0"/>
              </a:rPr>
              <a:t>Introducción</a:t>
            </a:r>
            <a:r>
              <a:rPr lang="en-US" altLang="zh-CN" sz="3600" dirty="0">
                <a:solidFill>
                  <a:srgbClr val="000000"/>
                </a:solidFill>
                <a:latin typeface="Times New Roman" pitchFamily="18" charset="0"/>
                <a:cs typeface="Times New Roman" pitchFamily="18" charset="0"/>
              </a:rPr>
              <a:t> a </a:t>
            </a:r>
            <a:r>
              <a:rPr lang="en-US" altLang="zh-CN" sz="3600" dirty="0" err="1">
                <a:solidFill>
                  <a:srgbClr val="000000"/>
                </a:solidFill>
                <a:latin typeface="Times New Roman" pitchFamily="18" charset="0"/>
                <a:cs typeface="Times New Roman" pitchFamily="18" charset="0"/>
              </a:rPr>
              <a:t>las</a:t>
            </a:r>
            <a:r>
              <a:rPr lang="en-US" altLang="zh-CN" sz="3600" dirty="0">
                <a:latin typeface="Times New Roman" pitchFamily="18" charset="0"/>
                <a:cs typeface="Times New Roman" pitchFamily="18" charset="0"/>
              </a:rPr>
              <a:t> </a:t>
            </a:r>
            <a:r>
              <a:rPr lang="en-US" altLang="zh-CN" sz="3600" dirty="0" err="1">
                <a:solidFill>
                  <a:srgbClr val="000000"/>
                </a:solidFill>
                <a:latin typeface="Times New Roman" pitchFamily="18" charset="0"/>
                <a:cs typeface="Times New Roman" pitchFamily="18" charset="0"/>
              </a:rPr>
              <a:t>instrucciones</a:t>
            </a:r>
            <a:r>
              <a:rPr lang="en-US" altLang="zh-CN" sz="3600" dirty="0">
                <a:solidFill>
                  <a:srgbClr val="000000"/>
                </a:solidFill>
                <a:latin typeface="Times New Roman" pitchFamily="18" charset="0"/>
                <a:cs typeface="Times New Roman" pitchFamily="18" charset="0"/>
              </a:rPr>
              <a:t> de </a:t>
            </a:r>
            <a:r>
              <a:rPr lang="en-US" altLang="zh-CN" sz="3600" dirty="0" err="1">
                <a:solidFill>
                  <a:srgbClr val="000000"/>
                </a:solidFill>
                <a:latin typeface="Times New Roman" pitchFamily="18" charset="0"/>
                <a:cs typeface="Times New Roman" pitchFamily="18" charset="0"/>
              </a:rPr>
              <a:t>programación</a:t>
            </a:r>
            <a:endParaRPr lang="en-US" altLang="zh-CN" sz="3600" dirty="0">
              <a:solidFill>
                <a:srgbClr val="000000"/>
              </a:solidFill>
              <a:latin typeface="Times New Roman" pitchFamily="18" charset="0"/>
              <a:cs typeface="Times New Roman" pitchFamily="18" charset="0"/>
            </a:endParaRPr>
          </a:p>
          <a:p>
            <a:pPr marL="571500" indent="-571500">
              <a:lnSpc>
                <a:spcPts val="5100"/>
              </a:lnSpc>
              <a:buFont typeface="Arial" panose="020B0604020202020204" pitchFamily="34" charset="0"/>
              <a:buChar char="•"/>
              <a:tabLst/>
            </a:pPr>
            <a:r>
              <a:rPr lang="en-US" altLang="zh-CN" sz="3600" dirty="0" err="1">
                <a:solidFill>
                  <a:srgbClr val="000000"/>
                </a:solidFill>
                <a:latin typeface="Times New Roman" pitchFamily="18" charset="0"/>
                <a:cs typeface="Times New Roman" pitchFamily="18" charset="0"/>
              </a:rPr>
              <a:t>Organización</a:t>
            </a:r>
            <a:r>
              <a:rPr lang="en-US" altLang="zh-CN" sz="3600" dirty="0">
                <a:latin typeface="Times New Roman" pitchFamily="18" charset="0"/>
                <a:cs typeface="Times New Roman" pitchFamily="18" charset="0"/>
              </a:rPr>
              <a:t> </a:t>
            </a:r>
            <a:r>
              <a:rPr lang="en-US" altLang="zh-CN" sz="3600" dirty="0">
                <a:solidFill>
                  <a:srgbClr val="000000"/>
                </a:solidFill>
                <a:latin typeface="Times New Roman" pitchFamily="18" charset="0"/>
                <a:cs typeface="Times New Roman" pitchFamily="18" charset="0"/>
              </a:rPr>
              <a:t>de la </a:t>
            </a:r>
            <a:r>
              <a:rPr lang="en-US" altLang="zh-CN" sz="3600" dirty="0" err="1">
                <a:solidFill>
                  <a:srgbClr val="000000"/>
                </a:solidFill>
                <a:latin typeface="Times New Roman" pitchFamily="18" charset="0"/>
                <a:cs typeface="Times New Roman" pitchFamily="18" charset="0"/>
              </a:rPr>
              <a:t>memoria</a:t>
            </a:r>
            <a:endParaRPr lang="en-US" altLang="zh-CN" sz="3600" dirty="0">
              <a:solidFill>
                <a:srgbClr val="000000"/>
              </a:solidFill>
              <a:latin typeface="Times New Roman" pitchFamily="18" charset="0"/>
              <a:cs typeface="Times New Roman" pitchFamily="18" charset="0"/>
            </a:endParaRPr>
          </a:p>
        </p:txBody>
      </p:sp>
      <p:sp>
        <p:nvSpPr>
          <p:cNvPr id="21" name="TextBox 1"/>
          <p:cNvSpPr txBox="1"/>
          <p:nvPr/>
        </p:nvSpPr>
        <p:spPr>
          <a:xfrm>
            <a:off x="749161" y="5154653"/>
            <a:ext cx="6604372" cy="606384"/>
          </a:xfrm>
          <a:prstGeom prst="rect">
            <a:avLst/>
          </a:prstGeom>
          <a:noFill/>
        </p:spPr>
        <p:txBody>
          <a:bodyPr wrap="none" lIns="0" tIns="0" rIns="0" rtlCol="0">
            <a:spAutoFit/>
          </a:bodyPr>
          <a:lstStyle/>
          <a:p>
            <a:pPr marL="571500" indent="-571500">
              <a:lnSpc>
                <a:spcPts val="4700"/>
              </a:lnSpc>
              <a:buFont typeface="Arial" panose="020B0604020202020204" pitchFamily="34" charset="0"/>
              <a:buChar char="•"/>
              <a:tabLst/>
            </a:pPr>
            <a:r>
              <a:rPr lang="en-US" altLang="zh-CN" sz="3600" dirty="0" err="1">
                <a:solidFill>
                  <a:srgbClr val="000000"/>
                </a:solidFill>
                <a:latin typeface="Times New Roman" pitchFamily="18" charset="0"/>
                <a:cs typeface="Times New Roman" pitchFamily="18" charset="0"/>
              </a:rPr>
              <a:t>Escritura</a:t>
            </a:r>
            <a:r>
              <a:rPr lang="en-US" altLang="zh-CN" sz="3600" dirty="0">
                <a:solidFill>
                  <a:srgbClr val="000000"/>
                </a:solidFill>
                <a:latin typeface="Times New Roman" pitchFamily="18" charset="0"/>
                <a:cs typeface="Times New Roman" pitchFamily="18" charset="0"/>
              </a:rPr>
              <a:t> de un </a:t>
            </a:r>
            <a:r>
              <a:rPr lang="en-US" altLang="zh-CN" sz="3600" dirty="0" err="1">
                <a:solidFill>
                  <a:srgbClr val="000000"/>
                </a:solidFill>
                <a:latin typeface="Times New Roman" pitchFamily="18" charset="0"/>
                <a:cs typeface="Times New Roman" pitchFamily="18" charset="0"/>
              </a:rPr>
              <a:t>programa</a:t>
            </a:r>
            <a:r>
              <a:rPr lang="en-US" altLang="zh-CN" sz="3600" dirty="0">
                <a:solidFill>
                  <a:srgbClr val="000000"/>
                </a:solidFill>
                <a:latin typeface="Times New Roman" pitchFamily="18" charset="0"/>
                <a:cs typeface="Times New Roman" pitchFamily="18" charset="0"/>
              </a:rPr>
              <a:t> simple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9690100" cy="1143000"/>
          </a:xfrm>
        </p:spPr>
        <p:txBody>
          <a:bodyPr vert="horz" lIns="91440" tIns="45720" rIns="91440" bIns="45720" rtlCol="0" anchor="ctr">
            <a:normAutofit/>
          </a:bodyPr>
          <a:lstStyle/>
          <a:p>
            <a:r>
              <a:rPr lang="pt-BR"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FSR (04h y 84h)</a:t>
            </a:r>
          </a:p>
        </p:txBody>
      </p:sp>
      <p:sp>
        <p:nvSpPr>
          <p:cNvPr id="3" name="Marcador de contenido 2"/>
          <p:cNvSpPr>
            <a:spLocks noGrp="1"/>
          </p:cNvSpPr>
          <p:nvPr>
            <p:ph idx="1"/>
          </p:nvPr>
        </p:nvSpPr>
        <p:spPr>
          <a:xfrm>
            <a:off x="457200" y="1417638"/>
            <a:ext cx="9931400" cy="1447799"/>
          </a:xfrm>
        </p:spPr>
        <p:txBody>
          <a:bodyPr>
            <a:noAutofit/>
          </a:bodyPr>
          <a:lstStyle/>
          <a:p>
            <a:r>
              <a:rPr lang="es-ES" sz="2800" b="1" dirty="0"/>
              <a:t>El contenido del FSR se utiliza para el direccionamiento indirecto junto con el registro INDF. Este registro contiene 8 bits. Ver el direccionamiento indirecto en "El PIC16F84A".</a:t>
            </a:r>
            <a:endParaRPr lang="es-ES" sz="2400" b="1" dirty="0"/>
          </a:p>
        </p:txBody>
      </p:sp>
    </p:spTree>
    <p:extLst>
      <p:ext uri="{BB962C8B-B14F-4D97-AF65-F5344CB8AC3E}">
        <p14:creationId xmlns:p14="http://schemas.microsoft.com/office/powerpoint/2010/main" val="1034480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80233" y="1112837"/>
            <a:ext cx="9829800" cy="3539430"/>
          </a:xfrm>
          <a:prstGeom prst="rect">
            <a:avLst/>
          </a:prstGeom>
          <a:noFill/>
        </p:spPr>
        <p:txBody>
          <a:bodyPr wrap="square" rtlCol="0">
            <a:spAutoFit/>
          </a:bodyPr>
          <a:lstStyle/>
          <a:p>
            <a:pPr marL="457200" indent="-457200">
              <a:buFont typeface="Arial" panose="020B0604020202020204" pitchFamily="34" charset="0"/>
              <a:buChar char="•"/>
            </a:pPr>
            <a:r>
              <a:rPr lang="es-ES" sz="2800" dirty="0"/>
              <a:t>Estos registros son idénticos para el puerto A y el puerto B, con la diferencia de que uno será de 5 bits y otro de 8 bits, el mismo número de bits que tiene cada puerto.</a:t>
            </a:r>
          </a:p>
          <a:p>
            <a:pPr marL="457200" indent="-457200">
              <a:buFont typeface="Arial" panose="020B0604020202020204" pitchFamily="34" charset="0"/>
              <a:buChar char="•"/>
            </a:pPr>
            <a:r>
              <a:rPr lang="es-ES" sz="2800" dirty="0"/>
              <a:t>Los registros TRIS, también son llamados así, </a:t>
            </a:r>
            <a:r>
              <a:rPr lang="es-ES" sz="2800" u="sng" dirty="0">
                <a:solidFill>
                  <a:schemeClr val="accent4">
                    <a:lumMod val="75000"/>
                  </a:schemeClr>
                </a:solidFill>
                <a:effectLst>
                  <a:outerShdw blurRad="38100" dist="38100" dir="2700000" algn="tl">
                    <a:srgbClr val="000000">
                      <a:alpha val="43137"/>
                    </a:srgbClr>
                  </a:outerShdw>
                </a:effectLst>
              </a:rPr>
              <a:t>sirven para configurar</a:t>
            </a:r>
            <a:r>
              <a:rPr lang="es-ES" sz="2800" dirty="0"/>
              <a:t> si los bits de cada puerto serán de entrada o de salida.</a:t>
            </a:r>
          </a:p>
          <a:p>
            <a:r>
              <a:rPr lang="es-ES" sz="2800" dirty="0">
                <a:solidFill>
                  <a:srgbClr val="FF0000"/>
                </a:solidFill>
                <a:effectLst>
                  <a:outerShdw blurRad="38100" dist="38100" dir="2700000" algn="tl">
                    <a:srgbClr val="000000">
                      <a:alpha val="43137"/>
                    </a:srgbClr>
                  </a:outerShdw>
                </a:effectLst>
              </a:rPr>
              <a:t>1: Los pines del puerto correspondiente serán de entrada</a:t>
            </a:r>
          </a:p>
          <a:p>
            <a:r>
              <a:rPr lang="es-ES" sz="2800" dirty="0">
                <a:solidFill>
                  <a:srgbClr val="FF0000"/>
                </a:solidFill>
                <a:effectLst>
                  <a:outerShdw blurRad="38100" dist="38100" dir="2700000" algn="tl">
                    <a:srgbClr val="000000">
                      <a:alpha val="43137"/>
                    </a:srgbClr>
                  </a:outerShdw>
                </a:effectLst>
              </a:rPr>
              <a:t>0: Los pines del puerto </a:t>
            </a:r>
            <a:r>
              <a:rPr lang="es-ES" sz="2800" dirty="0" err="1">
                <a:solidFill>
                  <a:srgbClr val="FF0000"/>
                </a:solidFill>
                <a:effectLst>
                  <a:outerShdw blurRad="38100" dist="38100" dir="2700000" algn="tl">
                    <a:srgbClr val="000000">
                      <a:alpha val="43137"/>
                    </a:srgbClr>
                  </a:outerShdw>
                </a:effectLst>
              </a:rPr>
              <a:t>correpondiente</a:t>
            </a:r>
            <a:r>
              <a:rPr lang="es-ES" sz="2800" dirty="0">
                <a:solidFill>
                  <a:srgbClr val="FF0000"/>
                </a:solidFill>
                <a:effectLst>
                  <a:outerShdw blurRad="38100" dist="38100" dir="2700000" algn="tl">
                    <a:srgbClr val="000000">
                      <a:alpha val="43137"/>
                    </a:srgbClr>
                  </a:outerShdw>
                </a:effectLst>
              </a:rPr>
              <a:t>  actuarán como una salida.</a:t>
            </a:r>
          </a:p>
        </p:txBody>
      </p:sp>
      <p:sp>
        <p:nvSpPr>
          <p:cNvPr id="7" name="Título 1"/>
          <p:cNvSpPr>
            <a:spLocks noGrp="1"/>
          </p:cNvSpPr>
          <p:nvPr>
            <p:ph type="title"/>
          </p:nvPr>
        </p:nvSpPr>
        <p:spPr>
          <a:xfrm>
            <a:off x="317500" y="274638"/>
            <a:ext cx="10071100" cy="1143000"/>
          </a:xfrm>
        </p:spPr>
        <p:txBody>
          <a:bodyPr vert="horz" lIns="91440" tIns="45720" rIns="91440" bIns="45720" rtlCol="0" anchor="ctr">
            <a:normAutofit/>
          </a:bodyPr>
          <a:lstStyle/>
          <a:p>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TRISA y TRISB (85h y 86h)</a:t>
            </a:r>
          </a:p>
        </p:txBody>
      </p:sp>
      <p:grpSp>
        <p:nvGrpSpPr>
          <p:cNvPr id="2" name="Grupo 1"/>
          <p:cNvGrpSpPr/>
          <p:nvPr/>
        </p:nvGrpSpPr>
        <p:grpSpPr>
          <a:xfrm>
            <a:off x="1384300" y="4571999"/>
            <a:ext cx="7620000" cy="2789238"/>
            <a:chOff x="774700" y="3988331"/>
            <a:chExt cx="8610600" cy="3372906"/>
          </a:xfrm>
        </p:grpSpPr>
        <p:pic>
          <p:nvPicPr>
            <p:cNvPr id="9" name="3 Imagen" descr="http://perso.wanadoo.es/pictob/imagenes/arq16f8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700" y="3988331"/>
              <a:ext cx="8610600" cy="337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ángulo 9"/>
            <p:cNvSpPr/>
            <p:nvPr/>
          </p:nvSpPr>
          <p:spPr>
            <a:xfrm>
              <a:off x="3060700" y="7056437"/>
              <a:ext cx="1511300" cy="228600"/>
            </a:xfrm>
            <a:prstGeom prst="rect">
              <a:avLst/>
            </a:prstGeom>
            <a:solidFill>
              <a:srgbClr val="FDE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1" name="Elipse 10"/>
          <p:cNvSpPr/>
          <p:nvPr/>
        </p:nvSpPr>
        <p:spPr>
          <a:xfrm>
            <a:off x="8242300" y="5490466"/>
            <a:ext cx="609600" cy="1946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04295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1308100" y="3148012"/>
            <a:ext cx="7772400" cy="1470025"/>
          </a:xfrm>
        </p:spPr>
        <p:txBody>
          <a:bodyPr/>
          <a:lstStyle/>
          <a:p>
            <a:r>
              <a:rPr lang="es-ES" dirty="0"/>
              <a:t>Clase 5</a:t>
            </a:r>
            <a:endParaRPr lang="es-AR" dirty="0"/>
          </a:p>
        </p:txBody>
      </p:sp>
    </p:spTree>
    <p:extLst>
      <p:ext uri="{BB962C8B-B14F-4D97-AF65-F5344CB8AC3E}">
        <p14:creationId xmlns:p14="http://schemas.microsoft.com/office/powerpoint/2010/main" val="1354404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7500" y="274638"/>
            <a:ext cx="10071100" cy="1143000"/>
          </a:xfrm>
        </p:spPr>
        <p:txBody>
          <a:bodyPr vert="horz" lIns="91440" tIns="45720" rIns="91440" bIns="45720" rtlCol="0" anchor="ctr">
            <a:normAutofit/>
          </a:bodyPr>
          <a:lstStyle/>
          <a:p>
            <a:r>
              <a:rPr lang="pt-BR"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PORTA y PORTB (05h y 06h)</a:t>
            </a:r>
          </a:p>
        </p:txBody>
      </p:sp>
      <p:sp>
        <p:nvSpPr>
          <p:cNvPr id="3" name="Marcador de contenido 2"/>
          <p:cNvSpPr>
            <a:spLocks noGrp="1"/>
          </p:cNvSpPr>
          <p:nvPr>
            <p:ph idx="1"/>
          </p:nvPr>
        </p:nvSpPr>
        <p:spPr>
          <a:xfrm>
            <a:off x="457200" y="1189037"/>
            <a:ext cx="9931400" cy="1447799"/>
          </a:xfrm>
        </p:spPr>
        <p:txBody>
          <a:bodyPr>
            <a:noAutofit/>
          </a:bodyPr>
          <a:lstStyle/>
          <a:p>
            <a:r>
              <a:rPr lang="es-ES" sz="2800" dirty="0"/>
              <a:t>Estos registros </a:t>
            </a:r>
            <a:r>
              <a:rPr lang="es-ES" sz="2800" u="sng" dirty="0">
                <a:effectLst>
                  <a:outerShdw blurRad="38100" dist="38100" dir="2700000" algn="tl">
                    <a:srgbClr val="000000">
                      <a:alpha val="43137"/>
                    </a:srgbClr>
                  </a:outerShdw>
                </a:effectLst>
              </a:rPr>
              <a:t>contienen los niveles lógicos </a:t>
            </a:r>
            <a:r>
              <a:rPr lang="es-ES" sz="1800" i="1" dirty="0">
                <a:solidFill>
                  <a:srgbClr val="FF0000"/>
                </a:solidFill>
                <a:effectLst>
                  <a:outerShdw blurRad="38100" dist="38100" dir="2700000" algn="tl">
                    <a:srgbClr val="000000">
                      <a:alpha val="43137"/>
                    </a:srgbClr>
                  </a:outerShdw>
                </a:effectLst>
              </a:rPr>
              <a:t>(0/1)</a:t>
            </a:r>
            <a:r>
              <a:rPr lang="es-ES" sz="2800" dirty="0"/>
              <a:t> de los pines de E/S.</a:t>
            </a:r>
          </a:p>
          <a:p>
            <a:r>
              <a:rPr lang="es-ES" sz="2800" dirty="0"/>
              <a:t>Cada bit se puede leer o escribir según el pin correspondiente se haya configurado como entrada o como salida.</a:t>
            </a:r>
            <a:r>
              <a:rPr lang="es-ES" sz="1800" i="1" dirty="0">
                <a:solidFill>
                  <a:srgbClr val="FF0000"/>
                </a:solidFill>
                <a:effectLst>
                  <a:outerShdw blurRad="38100" dist="38100" dir="2700000" algn="tl">
                    <a:srgbClr val="000000">
                      <a:alpha val="43137"/>
                    </a:srgbClr>
                  </a:outerShdw>
                </a:effectLst>
              </a:rPr>
              <a:t> (Ver TRISA / TRISB)</a:t>
            </a:r>
            <a:endParaRPr lang="es-ES" sz="1800" dirty="0">
              <a:solidFill>
                <a:srgbClr val="FF0000"/>
              </a:solidFill>
            </a:endParaRPr>
          </a:p>
        </p:txBody>
      </p:sp>
      <p:pic>
        <p:nvPicPr>
          <p:cNvPr id="4" name="Imagen 3"/>
          <p:cNvPicPr>
            <a:picLocks noChangeAspect="1"/>
          </p:cNvPicPr>
          <p:nvPr/>
        </p:nvPicPr>
        <p:blipFill>
          <a:blip r:embed="rId3"/>
          <a:stretch>
            <a:fillRect/>
          </a:stretch>
        </p:blipFill>
        <p:spPr>
          <a:xfrm>
            <a:off x="1841500" y="6218237"/>
            <a:ext cx="3371850" cy="962025"/>
          </a:xfrm>
          <a:prstGeom prst="rect">
            <a:avLst/>
          </a:prstGeom>
        </p:spPr>
      </p:pic>
      <p:pic>
        <p:nvPicPr>
          <p:cNvPr id="5" name="Imagen 4"/>
          <p:cNvPicPr>
            <a:picLocks noChangeAspect="1"/>
          </p:cNvPicPr>
          <p:nvPr/>
        </p:nvPicPr>
        <p:blipFill>
          <a:blip r:embed="rId4"/>
          <a:stretch>
            <a:fillRect/>
          </a:stretch>
        </p:blipFill>
        <p:spPr>
          <a:xfrm>
            <a:off x="5353050" y="6237287"/>
            <a:ext cx="3371850" cy="942975"/>
          </a:xfrm>
          <a:prstGeom prst="rect">
            <a:avLst/>
          </a:prstGeom>
        </p:spPr>
      </p:pic>
      <p:grpSp>
        <p:nvGrpSpPr>
          <p:cNvPr id="11" name="Grupo 10"/>
          <p:cNvGrpSpPr/>
          <p:nvPr/>
        </p:nvGrpSpPr>
        <p:grpSpPr>
          <a:xfrm>
            <a:off x="927100" y="3074985"/>
            <a:ext cx="8458200" cy="3010957"/>
            <a:chOff x="774700" y="2713037"/>
            <a:chExt cx="8610600" cy="3372906"/>
          </a:xfrm>
        </p:grpSpPr>
        <p:pic>
          <p:nvPicPr>
            <p:cNvPr id="6" name="3 Imagen" descr="http://perso.wanadoo.es/pictob/imagenes/arq16f84.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00" y="2713037"/>
              <a:ext cx="8610600" cy="337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ángulo 7"/>
            <p:cNvSpPr/>
            <p:nvPr/>
          </p:nvSpPr>
          <p:spPr>
            <a:xfrm>
              <a:off x="3060700" y="5761037"/>
              <a:ext cx="1511300" cy="228600"/>
            </a:xfrm>
            <a:prstGeom prst="rect">
              <a:avLst/>
            </a:prstGeom>
            <a:solidFill>
              <a:srgbClr val="FDE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9" name="CuadroTexto 8"/>
          <p:cNvSpPr txBox="1"/>
          <p:nvPr/>
        </p:nvSpPr>
        <p:spPr>
          <a:xfrm>
            <a:off x="5499100" y="6675437"/>
            <a:ext cx="1093569" cy="369332"/>
          </a:xfrm>
          <a:prstGeom prst="rect">
            <a:avLst/>
          </a:prstGeom>
          <a:noFill/>
        </p:spPr>
        <p:txBody>
          <a:bodyPr wrap="none" rtlCol="0">
            <a:spAutoFit/>
          </a:bodyPr>
          <a:lstStyle/>
          <a:p>
            <a:r>
              <a:rPr lang="es-ES" b="1" dirty="0">
                <a:solidFill>
                  <a:srgbClr val="FF0000"/>
                </a:solidFill>
                <a:effectLst>
                  <a:outerShdw blurRad="38100" dist="38100" dir="2700000" algn="tl">
                    <a:srgbClr val="000000">
                      <a:alpha val="43137"/>
                    </a:srgbClr>
                  </a:outerShdw>
                </a:effectLst>
              </a:rPr>
              <a:t>X     </a:t>
            </a:r>
            <a:r>
              <a:rPr lang="es-ES" b="1" dirty="0" err="1">
                <a:solidFill>
                  <a:srgbClr val="FF0000"/>
                </a:solidFill>
                <a:effectLst>
                  <a:outerShdw blurRad="38100" dist="38100" dir="2700000" algn="tl">
                    <a:srgbClr val="000000">
                      <a:alpha val="43137"/>
                    </a:srgbClr>
                  </a:outerShdw>
                </a:effectLst>
              </a:rPr>
              <a:t>X</a:t>
            </a:r>
            <a:r>
              <a:rPr lang="es-ES" b="1" dirty="0">
                <a:solidFill>
                  <a:srgbClr val="FF0000"/>
                </a:solidFill>
                <a:effectLst>
                  <a:outerShdw blurRad="38100" dist="38100" dir="2700000" algn="tl">
                    <a:srgbClr val="000000">
                      <a:alpha val="43137"/>
                    </a:srgbClr>
                  </a:outerShdw>
                </a:effectLst>
              </a:rPr>
              <a:t>     </a:t>
            </a:r>
            <a:r>
              <a:rPr lang="es-ES" b="1" dirty="0" err="1">
                <a:solidFill>
                  <a:srgbClr val="FF0000"/>
                </a:solidFill>
                <a:effectLst>
                  <a:outerShdw blurRad="38100" dist="38100" dir="2700000" algn="tl">
                    <a:srgbClr val="000000">
                      <a:alpha val="43137"/>
                    </a:srgbClr>
                  </a:outerShdw>
                </a:effectLst>
              </a:rPr>
              <a:t>X</a:t>
            </a:r>
            <a:endParaRPr lang="es-ES" b="1" dirty="0">
              <a:solidFill>
                <a:srgbClr val="FF0000"/>
              </a:solidFill>
              <a:effectLst>
                <a:outerShdw blurRad="38100" dist="38100" dir="2700000" algn="tl">
                  <a:srgbClr val="000000">
                    <a:alpha val="43137"/>
                  </a:srgbClr>
                </a:outerShdw>
              </a:effectLst>
            </a:endParaRPr>
          </a:p>
        </p:txBody>
      </p:sp>
      <p:sp>
        <p:nvSpPr>
          <p:cNvPr id="10" name="CuadroTexto 9"/>
          <p:cNvSpPr txBox="1"/>
          <p:nvPr/>
        </p:nvSpPr>
        <p:spPr>
          <a:xfrm>
            <a:off x="1917700" y="7208837"/>
            <a:ext cx="4689425" cy="369332"/>
          </a:xfrm>
          <a:prstGeom prst="rect">
            <a:avLst/>
          </a:prstGeom>
          <a:noFill/>
        </p:spPr>
        <p:txBody>
          <a:bodyPr wrap="none" rtlCol="0">
            <a:spAutoFit/>
          </a:bodyPr>
          <a:lstStyle/>
          <a:p>
            <a:r>
              <a:rPr lang="es-ES" dirty="0">
                <a:effectLst>
                  <a:outerShdw blurRad="38100" dist="38100" dir="2700000" algn="tl">
                    <a:srgbClr val="000000">
                      <a:alpha val="43137"/>
                    </a:srgbClr>
                  </a:outerShdw>
                </a:effectLst>
              </a:rPr>
              <a:t>Puerto B                                                   Puerto A</a:t>
            </a:r>
          </a:p>
        </p:txBody>
      </p:sp>
      <p:sp>
        <p:nvSpPr>
          <p:cNvPr id="7" name="Elipse 6"/>
          <p:cNvSpPr/>
          <p:nvPr/>
        </p:nvSpPr>
        <p:spPr>
          <a:xfrm>
            <a:off x="8394700" y="4160837"/>
            <a:ext cx="1130300" cy="21537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30638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7500" y="0"/>
            <a:ext cx="10071100" cy="1417638"/>
          </a:xfrm>
        </p:spPr>
        <p:txBody>
          <a:bodyPr vert="horz" lIns="91440" tIns="45720" rIns="91440" bIns="45720" rtlCol="0" anchor="ctr">
            <a:normAutofit/>
          </a:bodyPr>
          <a:lstStyle/>
          <a:p>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EEDATA (08h)</a:t>
            </a:r>
            <a:b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br>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EEADR (09h)</a:t>
            </a:r>
          </a:p>
        </p:txBody>
      </p:sp>
      <p:sp>
        <p:nvSpPr>
          <p:cNvPr id="3" name="Marcador de contenido 2"/>
          <p:cNvSpPr>
            <a:spLocks noGrp="1"/>
          </p:cNvSpPr>
          <p:nvPr>
            <p:ph idx="1"/>
          </p:nvPr>
        </p:nvSpPr>
        <p:spPr>
          <a:xfrm>
            <a:off x="457200" y="1417638"/>
            <a:ext cx="9931400" cy="2011362"/>
          </a:xfrm>
        </p:spPr>
        <p:txBody>
          <a:bodyPr>
            <a:noAutofit/>
          </a:bodyPr>
          <a:lstStyle/>
          <a:p>
            <a:r>
              <a:rPr lang="es-ES" sz="2400" dirty="0"/>
              <a:t>El registro </a:t>
            </a:r>
            <a:r>
              <a:rPr lang="es-ES" sz="2400" dirty="0">
                <a:solidFill>
                  <a:srgbClr val="FF0000"/>
                </a:solidFill>
                <a:effectLst>
                  <a:outerShdw blurRad="38100" dist="38100" dir="2700000" algn="tl">
                    <a:srgbClr val="000000">
                      <a:alpha val="43137"/>
                    </a:srgbClr>
                  </a:outerShdw>
                </a:effectLst>
              </a:rPr>
              <a:t>EEDATA (Datos de EEPROM)</a:t>
            </a:r>
            <a:r>
              <a:rPr lang="es-ES" sz="2400" dirty="0"/>
              <a:t> guarda el contenido de una posición de la memoria EEPROM de datos antes de su escritura o después de su lectura, según leamos o escribamos en ella. </a:t>
            </a:r>
          </a:p>
          <a:p>
            <a:r>
              <a:rPr lang="es-ES" sz="2400" dirty="0"/>
              <a:t>El registro </a:t>
            </a:r>
            <a:r>
              <a:rPr lang="es-ES" sz="2400" dirty="0">
                <a:solidFill>
                  <a:srgbClr val="FF0000"/>
                </a:solidFill>
                <a:effectLst>
                  <a:outerShdw blurRad="38100" dist="38100" dir="2700000" algn="tl">
                    <a:srgbClr val="000000">
                      <a:alpha val="43137"/>
                    </a:srgbClr>
                  </a:outerShdw>
                </a:effectLst>
              </a:rPr>
              <a:t>EEADR (Dirección de EEPROM)</a:t>
            </a:r>
            <a:r>
              <a:rPr lang="es-ES" sz="2400" dirty="0"/>
              <a:t> guarda la dirección de la posición de memoria EEPROM cuando queramos acceder a ella.</a:t>
            </a:r>
          </a:p>
        </p:txBody>
      </p:sp>
      <p:pic>
        <p:nvPicPr>
          <p:cNvPr id="4" name="3 Imagen" descr="http://perso.wanadoo.es/pictob/imagenes/arq16f8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3779837"/>
            <a:ext cx="8610600" cy="337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lipse 4"/>
          <p:cNvSpPr/>
          <p:nvPr/>
        </p:nvSpPr>
        <p:spPr>
          <a:xfrm>
            <a:off x="7632700" y="4084637"/>
            <a:ext cx="889000" cy="487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75034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80233" y="1417638"/>
            <a:ext cx="9829800" cy="954107"/>
          </a:xfrm>
          <a:prstGeom prst="rect">
            <a:avLst/>
          </a:prstGeom>
          <a:noFill/>
        </p:spPr>
        <p:txBody>
          <a:bodyPr wrap="square" rtlCol="0">
            <a:spAutoFit/>
          </a:bodyPr>
          <a:lstStyle/>
          <a:p>
            <a:r>
              <a:rPr lang="es-ES" sz="2800" dirty="0"/>
              <a:t>Este registro contiene configuraciones importantes acerca de la escritura y la lectura de la EEPROM de datos. </a:t>
            </a:r>
            <a:endParaRPr lang="es-ES" sz="2800" dirty="0">
              <a:solidFill>
                <a:srgbClr val="FF0000"/>
              </a:solidFill>
              <a:effectLst>
                <a:outerShdw blurRad="38100" dist="38100" dir="2700000" algn="tl">
                  <a:srgbClr val="000000">
                    <a:alpha val="43137"/>
                  </a:srgbClr>
                </a:outerShdw>
              </a:effectLst>
            </a:endParaRPr>
          </a:p>
        </p:txBody>
      </p:sp>
      <p:sp>
        <p:nvSpPr>
          <p:cNvPr id="7" name="Título 1"/>
          <p:cNvSpPr>
            <a:spLocks noGrp="1"/>
          </p:cNvSpPr>
          <p:nvPr>
            <p:ph type="title"/>
          </p:nvPr>
        </p:nvSpPr>
        <p:spPr>
          <a:xfrm>
            <a:off x="317500" y="274638"/>
            <a:ext cx="10071100" cy="1143000"/>
          </a:xfrm>
        </p:spPr>
        <p:txBody>
          <a:bodyPr vert="horz" lIns="91440" tIns="45720" rIns="91440" bIns="45720" rtlCol="0" anchor="ctr">
            <a:normAutofit/>
          </a:bodyPr>
          <a:lstStyle/>
          <a:p>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EECON1 (88h)</a:t>
            </a:r>
          </a:p>
        </p:txBody>
      </p:sp>
      <p:pic>
        <p:nvPicPr>
          <p:cNvPr id="2" name="Imagen 1"/>
          <p:cNvPicPr>
            <a:picLocks noChangeAspect="1"/>
          </p:cNvPicPr>
          <p:nvPr/>
        </p:nvPicPr>
        <p:blipFill>
          <a:blip r:embed="rId3"/>
          <a:stretch>
            <a:fillRect/>
          </a:stretch>
        </p:blipFill>
        <p:spPr>
          <a:xfrm>
            <a:off x="2984500" y="2371745"/>
            <a:ext cx="4171950" cy="1419225"/>
          </a:xfrm>
          <a:prstGeom prst="rect">
            <a:avLst/>
          </a:prstGeom>
        </p:spPr>
      </p:pic>
      <p:sp>
        <p:nvSpPr>
          <p:cNvPr id="3" name="CuadroTexto 2"/>
          <p:cNvSpPr txBox="1"/>
          <p:nvPr/>
        </p:nvSpPr>
        <p:spPr>
          <a:xfrm>
            <a:off x="774700" y="3828263"/>
            <a:ext cx="9613900" cy="1754326"/>
          </a:xfrm>
          <a:prstGeom prst="rect">
            <a:avLst/>
          </a:prstGeom>
          <a:noFill/>
        </p:spPr>
        <p:txBody>
          <a:bodyPr wrap="square" rtlCol="0">
            <a:spAutoFit/>
          </a:bodyPr>
          <a:lstStyle/>
          <a:p>
            <a:r>
              <a:rPr lang="es-ES" u="sng" dirty="0">
                <a:solidFill>
                  <a:srgbClr val="FF0000"/>
                </a:solidFill>
                <a:effectLst>
                  <a:outerShdw blurRad="38100" dist="38100" dir="2700000" algn="tl">
                    <a:srgbClr val="000000">
                      <a:alpha val="43137"/>
                    </a:srgbClr>
                  </a:outerShdw>
                </a:effectLst>
              </a:rPr>
              <a:t>U (</a:t>
            </a:r>
            <a:r>
              <a:rPr lang="es-ES" u="sng" dirty="0" err="1">
                <a:solidFill>
                  <a:srgbClr val="FF0000"/>
                </a:solidFill>
                <a:effectLst>
                  <a:outerShdw blurRad="38100" dist="38100" dir="2700000" algn="tl">
                    <a:srgbClr val="000000">
                      <a:alpha val="43137"/>
                    </a:srgbClr>
                  </a:outerShdw>
                </a:effectLst>
              </a:rPr>
              <a:t>Unimplemented</a:t>
            </a:r>
            <a:r>
              <a:rPr lang="es-ES" u="sng" dirty="0">
                <a:solidFill>
                  <a:srgbClr val="FF0000"/>
                </a:solidFill>
                <a:effectLst>
                  <a:outerShdw blurRad="38100" dist="38100" dir="2700000" algn="tl">
                    <a:srgbClr val="000000">
                      <a:alpha val="43137"/>
                    </a:srgbClr>
                  </a:outerShdw>
                </a:effectLst>
              </a:rPr>
              <a:t>), No implementado. Se lee como 0.</a:t>
            </a:r>
          </a:p>
          <a:p>
            <a:r>
              <a:rPr lang="es-ES" b="1" dirty="0">
                <a:solidFill>
                  <a:srgbClr val="FF0000"/>
                </a:solidFill>
                <a:effectLst>
                  <a:outerShdw blurRad="38100" dist="38100" dir="2700000" algn="tl">
                    <a:srgbClr val="000000">
                      <a:alpha val="43137"/>
                    </a:srgbClr>
                  </a:outerShdw>
                </a:effectLst>
              </a:rPr>
              <a:t>Bit 4 (</a:t>
            </a:r>
            <a:r>
              <a:rPr lang="es-ES" b="1" dirty="0" err="1">
                <a:solidFill>
                  <a:srgbClr val="FF0000"/>
                </a:solidFill>
                <a:effectLst>
                  <a:outerShdw blurRad="38100" dist="38100" dir="2700000" algn="tl">
                    <a:srgbClr val="000000">
                      <a:alpha val="43137"/>
                    </a:srgbClr>
                  </a:outerShdw>
                </a:effectLst>
              </a:rPr>
              <a:t>flag</a:t>
            </a:r>
            <a:r>
              <a:rPr lang="es-ES" b="1" dirty="0">
                <a:solidFill>
                  <a:srgbClr val="FF0000"/>
                </a:solidFill>
                <a:effectLst>
                  <a:outerShdw blurRad="38100" dist="38100" dir="2700000" algn="tl">
                    <a:srgbClr val="000000">
                      <a:alpha val="43137"/>
                    </a:srgbClr>
                  </a:outerShdw>
                </a:effectLst>
              </a:rPr>
              <a:t>): EEIF.</a:t>
            </a:r>
            <a:r>
              <a:rPr lang="es-ES" b="1" dirty="0"/>
              <a:t> </a:t>
            </a:r>
            <a:r>
              <a:rPr lang="es-ES" dirty="0"/>
              <a:t>Bit de interrupción de escritura en la memoria EEPROM ( EEPROM </a:t>
            </a:r>
            <a:r>
              <a:rPr lang="es-ES" dirty="0" err="1"/>
              <a:t>Interrupt</a:t>
            </a:r>
            <a:r>
              <a:rPr lang="es-ES" dirty="0"/>
              <a:t> </a:t>
            </a:r>
            <a:r>
              <a:rPr lang="es-ES" dirty="0" err="1"/>
              <a:t>Flag</a:t>
            </a:r>
            <a:r>
              <a:rPr lang="es-ES" dirty="0"/>
              <a:t>)</a:t>
            </a:r>
          </a:p>
          <a:p>
            <a:r>
              <a:rPr lang="es-ES" b="1" dirty="0">
                <a:solidFill>
                  <a:srgbClr val="FF0000"/>
                </a:solidFill>
                <a:effectLst>
                  <a:outerShdw blurRad="38100" dist="38100" dir="2700000" algn="tl">
                    <a:srgbClr val="000000">
                      <a:alpha val="43137"/>
                    </a:srgbClr>
                  </a:outerShdw>
                </a:effectLst>
              </a:rPr>
              <a:t>Bit 3 (</a:t>
            </a:r>
            <a:r>
              <a:rPr lang="es-ES" b="1" dirty="0" err="1">
                <a:solidFill>
                  <a:srgbClr val="FF0000"/>
                </a:solidFill>
                <a:effectLst>
                  <a:outerShdw blurRad="38100" dist="38100" dir="2700000" algn="tl">
                    <a:srgbClr val="000000">
                      <a:alpha val="43137"/>
                    </a:srgbClr>
                  </a:outerShdw>
                </a:effectLst>
              </a:rPr>
              <a:t>flag</a:t>
            </a:r>
            <a:r>
              <a:rPr lang="es-ES" b="1" dirty="0">
                <a:solidFill>
                  <a:srgbClr val="FF0000"/>
                </a:solidFill>
                <a:effectLst>
                  <a:outerShdw blurRad="38100" dist="38100" dir="2700000" algn="tl">
                    <a:srgbClr val="000000">
                      <a:alpha val="43137"/>
                    </a:srgbClr>
                  </a:outerShdw>
                </a:effectLst>
              </a:rPr>
              <a:t>), WRERR.</a:t>
            </a:r>
            <a:r>
              <a:rPr lang="es-ES" b="1" dirty="0"/>
              <a:t> </a:t>
            </a:r>
            <a:r>
              <a:rPr lang="es-ES" dirty="0"/>
              <a:t>Bit de error de escritura (</a:t>
            </a:r>
            <a:r>
              <a:rPr lang="es-ES" dirty="0" err="1"/>
              <a:t>Write</a:t>
            </a:r>
            <a:r>
              <a:rPr lang="es-ES" dirty="0"/>
              <a:t> Error)</a:t>
            </a:r>
          </a:p>
          <a:p>
            <a:r>
              <a:rPr lang="es-ES" b="1" dirty="0">
                <a:solidFill>
                  <a:srgbClr val="FF0000"/>
                </a:solidFill>
                <a:effectLst>
                  <a:outerShdw blurRad="38100" dist="38100" dir="2700000" algn="tl">
                    <a:srgbClr val="000000">
                      <a:alpha val="43137"/>
                    </a:srgbClr>
                  </a:outerShdw>
                </a:effectLst>
              </a:rPr>
              <a:t>Bit 2, WREN.</a:t>
            </a:r>
            <a:r>
              <a:rPr lang="es-ES" b="1" dirty="0"/>
              <a:t> </a:t>
            </a:r>
            <a:r>
              <a:rPr lang="es-ES" dirty="0"/>
              <a:t>Bit de habilitación de escritura. (</a:t>
            </a:r>
            <a:r>
              <a:rPr lang="es-ES" dirty="0" err="1"/>
              <a:t>Write</a:t>
            </a:r>
            <a:r>
              <a:rPr lang="es-ES" dirty="0"/>
              <a:t> </a:t>
            </a:r>
            <a:r>
              <a:rPr lang="es-ES" dirty="0" err="1"/>
              <a:t>Enable</a:t>
            </a:r>
            <a:r>
              <a:rPr lang="es-ES" dirty="0"/>
              <a:t>)</a:t>
            </a:r>
          </a:p>
          <a:p>
            <a:r>
              <a:rPr lang="es-ES" b="1" dirty="0">
                <a:solidFill>
                  <a:srgbClr val="FF0000"/>
                </a:solidFill>
                <a:effectLst>
                  <a:outerShdw blurRad="38100" dist="38100" dir="2700000" algn="tl">
                    <a:srgbClr val="000000">
                      <a:alpha val="43137"/>
                    </a:srgbClr>
                  </a:outerShdw>
                </a:effectLst>
              </a:rPr>
              <a:t>Bit 1, WR.</a:t>
            </a:r>
            <a:r>
              <a:rPr lang="es-ES" b="1" dirty="0"/>
              <a:t> </a:t>
            </a:r>
            <a:r>
              <a:rPr lang="es-ES" dirty="0"/>
              <a:t>Bit de control de escritura (</a:t>
            </a:r>
            <a:r>
              <a:rPr lang="es-ES" dirty="0" err="1"/>
              <a:t>Write</a:t>
            </a:r>
            <a:r>
              <a:rPr lang="es-ES" dirty="0"/>
              <a:t> Data)</a:t>
            </a:r>
          </a:p>
          <a:p>
            <a:r>
              <a:rPr lang="fr-FR" b="1" dirty="0">
                <a:solidFill>
                  <a:srgbClr val="FF0000"/>
                </a:solidFill>
                <a:effectLst>
                  <a:outerShdw blurRad="38100" dist="38100" dir="2700000" algn="tl">
                    <a:srgbClr val="000000">
                      <a:alpha val="43137"/>
                    </a:srgbClr>
                  </a:outerShdw>
                </a:effectLst>
              </a:rPr>
              <a:t>Bit 0, RD. </a:t>
            </a:r>
            <a:r>
              <a:rPr lang="fr-FR" dirty="0"/>
              <a:t>Bit de control de </a:t>
            </a:r>
            <a:r>
              <a:rPr lang="fr-FR" dirty="0" err="1"/>
              <a:t>lectura</a:t>
            </a:r>
            <a:r>
              <a:rPr lang="fr-FR" dirty="0"/>
              <a:t> (Read Data)</a:t>
            </a:r>
            <a:endParaRPr lang="es-ES" dirty="0"/>
          </a:p>
        </p:txBody>
      </p:sp>
    </p:spTree>
    <p:extLst>
      <p:ext uri="{BB962C8B-B14F-4D97-AF65-F5344CB8AC3E}">
        <p14:creationId xmlns:p14="http://schemas.microsoft.com/office/powerpoint/2010/main" val="3396430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317500" y="274638"/>
            <a:ext cx="10071100" cy="1143000"/>
          </a:xfrm>
        </p:spPr>
        <p:txBody>
          <a:bodyPr vert="horz" lIns="91440" tIns="45720" rIns="91440" bIns="45720" rtlCol="0" anchor="ctr">
            <a:normAutofit/>
          </a:bodyPr>
          <a:lstStyle/>
          <a:p>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EECON2 (89h)</a:t>
            </a:r>
          </a:p>
        </p:txBody>
      </p:sp>
      <p:sp>
        <p:nvSpPr>
          <p:cNvPr id="4" name="CuadroTexto 3"/>
          <p:cNvSpPr txBox="1"/>
          <p:nvPr/>
        </p:nvSpPr>
        <p:spPr>
          <a:xfrm>
            <a:off x="317500" y="1570037"/>
            <a:ext cx="10052624" cy="1938992"/>
          </a:xfrm>
          <a:prstGeom prst="rect">
            <a:avLst/>
          </a:prstGeom>
          <a:noFill/>
        </p:spPr>
        <p:txBody>
          <a:bodyPr wrap="none" rtlCol="0">
            <a:spAutoFit/>
          </a:bodyPr>
          <a:lstStyle/>
          <a:p>
            <a:r>
              <a:rPr lang="es-ES" sz="2400" b="1" dirty="0">
                <a:effectLst>
                  <a:outerShdw blurRad="38100" dist="38100" dir="2700000" algn="tl">
                    <a:srgbClr val="000000">
                      <a:alpha val="43137"/>
                    </a:srgbClr>
                  </a:outerShdw>
                </a:effectLst>
              </a:rPr>
              <a:t>Este registro no está implementado físicamente, por lo cual no se puede leer. </a:t>
            </a:r>
          </a:p>
          <a:p>
            <a:r>
              <a:rPr lang="es-ES" sz="2400" b="1" dirty="0">
                <a:effectLst>
                  <a:outerShdw blurRad="38100" dist="38100" dir="2700000" algn="tl">
                    <a:srgbClr val="000000">
                      <a:alpha val="43137"/>
                    </a:srgbClr>
                  </a:outerShdw>
                </a:effectLst>
              </a:rPr>
              <a:t>Tan sólo sirve para un proceso de protección de escritura que consiste en </a:t>
            </a:r>
          </a:p>
          <a:p>
            <a:r>
              <a:rPr lang="es-ES" sz="2400" b="1" dirty="0">
                <a:effectLst>
                  <a:outerShdw blurRad="38100" dist="38100" dir="2700000" algn="tl">
                    <a:srgbClr val="000000">
                      <a:alpha val="43137"/>
                    </a:srgbClr>
                  </a:outerShdw>
                </a:effectLst>
              </a:rPr>
              <a:t>copiar en él unos datos específicos, con el fin de evitar que un programa por</a:t>
            </a:r>
          </a:p>
          <a:p>
            <a:r>
              <a:rPr lang="es-ES" sz="2400" b="1" dirty="0">
                <a:effectLst>
                  <a:outerShdw blurRad="38100" dist="38100" dir="2700000" algn="tl">
                    <a:srgbClr val="000000">
                      <a:alpha val="43137"/>
                    </a:srgbClr>
                  </a:outerShdw>
                </a:effectLst>
              </a:rPr>
              <a:t>error pueda programar la EEPROM, manipulando simplemente los bits </a:t>
            </a:r>
          </a:p>
          <a:p>
            <a:r>
              <a:rPr lang="es-ES" sz="2400" b="1" dirty="0">
                <a:effectLst>
                  <a:outerShdw blurRad="38100" dist="38100" dir="2700000" algn="tl">
                    <a:srgbClr val="000000">
                      <a:alpha val="43137"/>
                    </a:srgbClr>
                  </a:outerShdw>
                </a:effectLst>
              </a:rPr>
              <a:t>del EECON1.</a:t>
            </a:r>
          </a:p>
        </p:txBody>
      </p:sp>
    </p:spTree>
    <p:extLst>
      <p:ext uri="{BB962C8B-B14F-4D97-AF65-F5344CB8AC3E}">
        <p14:creationId xmlns:p14="http://schemas.microsoft.com/office/powerpoint/2010/main" val="2248647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7500" y="274638"/>
            <a:ext cx="10071100" cy="1143000"/>
          </a:xfrm>
        </p:spPr>
        <p:txBody>
          <a:bodyPr vert="horz" lIns="91440" tIns="45720" rIns="91440" bIns="45720" rtlCol="0" anchor="ctr">
            <a:normAutofit/>
          </a:bodyPr>
          <a:lstStyle/>
          <a:p>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INTCON (0Bh y 8Bh)</a:t>
            </a:r>
          </a:p>
        </p:txBody>
      </p:sp>
      <p:sp>
        <p:nvSpPr>
          <p:cNvPr id="3" name="Marcador de contenido 2"/>
          <p:cNvSpPr>
            <a:spLocks noGrp="1"/>
          </p:cNvSpPr>
          <p:nvPr>
            <p:ph idx="1"/>
          </p:nvPr>
        </p:nvSpPr>
        <p:spPr>
          <a:xfrm>
            <a:off x="457200" y="1417638"/>
            <a:ext cx="10071100" cy="2011362"/>
          </a:xfrm>
        </p:spPr>
        <p:txBody>
          <a:bodyPr>
            <a:noAutofit/>
          </a:bodyPr>
          <a:lstStyle/>
          <a:p>
            <a:r>
              <a:rPr lang="es-ES" sz="2200" b="1" dirty="0"/>
              <a:t>Este registro contiene los </a:t>
            </a:r>
            <a:r>
              <a:rPr lang="es-ES" sz="2200" b="1" u="sng" dirty="0">
                <a:solidFill>
                  <a:srgbClr val="FF0000"/>
                </a:solidFill>
                <a:effectLst>
                  <a:outerShdw blurRad="38100" dist="38100" dir="2700000" algn="tl">
                    <a:srgbClr val="000000">
                      <a:alpha val="43137"/>
                    </a:srgbClr>
                  </a:outerShdw>
                </a:effectLst>
              </a:rPr>
              <a:t>bits de selección de fuentes de interrupción</a:t>
            </a:r>
            <a:r>
              <a:rPr lang="es-ES" sz="2200" b="1" dirty="0"/>
              <a:t>, el bit de activación global de interrupciones y varios </a:t>
            </a:r>
            <a:r>
              <a:rPr lang="es-ES" sz="2200" b="1" dirty="0" err="1"/>
              <a:t>flag</a:t>
            </a:r>
            <a:r>
              <a:rPr lang="es-ES" sz="2200" b="1" dirty="0"/>
              <a:t> que indican la causa de una interrupción. </a:t>
            </a:r>
          </a:p>
          <a:p>
            <a:r>
              <a:rPr lang="es-ES" sz="2200" b="1" dirty="0"/>
              <a:t>Se utiliza para el control global de las interrupciones y para indicar la procedencia de algunas de ellas.</a:t>
            </a:r>
          </a:p>
          <a:p>
            <a:r>
              <a:rPr lang="es-ES" sz="2200" b="1" dirty="0"/>
              <a:t>Hay cuatro potenciales recursos de interrupción:</a:t>
            </a:r>
          </a:p>
          <a:p>
            <a:pPr marL="541338" lvl="1" indent="-279400"/>
            <a:r>
              <a:rPr lang="es-ES" sz="2200" b="1" dirty="0"/>
              <a:t>Una fuente externa a través del pin RB0/INT.</a:t>
            </a:r>
          </a:p>
          <a:p>
            <a:pPr marL="541338" lvl="1" indent="-279400"/>
            <a:r>
              <a:rPr lang="es-ES" sz="2200" b="1" dirty="0"/>
              <a:t>El desbordamiento del temporizador 0 (TMR0).</a:t>
            </a:r>
          </a:p>
          <a:p>
            <a:pPr marL="541338" lvl="1" indent="-279400"/>
            <a:r>
              <a:rPr lang="es-ES" sz="2200" b="1" dirty="0"/>
              <a:t>Un cambio de estado en los pines RB4 a RB7.</a:t>
            </a:r>
          </a:p>
          <a:p>
            <a:pPr marL="541338" lvl="1" indent="-279400"/>
            <a:r>
              <a:rPr lang="es-ES" sz="2200" b="1" dirty="0"/>
              <a:t>Programación de la EEPROM de datos.</a:t>
            </a:r>
          </a:p>
          <a:p>
            <a:endParaRPr lang="es-ES" dirty="0"/>
          </a:p>
        </p:txBody>
      </p:sp>
      <p:pic>
        <p:nvPicPr>
          <p:cNvPr id="6" name="Imagen 5"/>
          <p:cNvPicPr>
            <a:picLocks noChangeAspect="1"/>
          </p:cNvPicPr>
          <p:nvPr/>
        </p:nvPicPr>
        <p:blipFill>
          <a:blip r:embed="rId3"/>
          <a:stretch>
            <a:fillRect/>
          </a:stretch>
        </p:blipFill>
        <p:spPr>
          <a:xfrm>
            <a:off x="6386415" y="4084637"/>
            <a:ext cx="4324350" cy="1371600"/>
          </a:xfrm>
          <a:prstGeom prst="rect">
            <a:avLst/>
          </a:prstGeom>
        </p:spPr>
      </p:pic>
      <p:sp>
        <p:nvSpPr>
          <p:cNvPr id="7" name="CuadroTexto 6"/>
          <p:cNvSpPr txBox="1"/>
          <p:nvPr/>
        </p:nvSpPr>
        <p:spPr>
          <a:xfrm>
            <a:off x="400050" y="5329912"/>
            <a:ext cx="10293350" cy="2031325"/>
          </a:xfrm>
          <a:prstGeom prst="rect">
            <a:avLst/>
          </a:prstGeom>
          <a:noFill/>
        </p:spPr>
        <p:txBody>
          <a:bodyPr wrap="square" rtlCol="0">
            <a:spAutoFit/>
          </a:bodyPr>
          <a:lstStyle/>
          <a:p>
            <a:r>
              <a:rPr lang="es-ES" b="1" dirty="0">
                <a:solidFill>
                  <a:srgbClr val="FF0000"/>
                </a:solidFill>
                <a:effectLst>
                  <a:outerShdw blurRad="38100" dist="38100" dir="2700000" algn="tl">
                    <a:srgbClr val="000000">
                      <a:alpha val="43137"/>
                    </a:srgbClr>
                  </a:outerShdw>
                </a:effectLst>
              </a:rPr>
              <a:t>Bit 7, GIE: </a:t>
            </a:r>
            <a:r>
              <a:rPr lang="es-ES" dirty="0"/>
              <a:t>Habilitación global de interrupciones.</a:t>
            </a:r>
          </a:p>
          <a:p>
            <a:r>
              <a:rPr lang="es-ES" b="1" dirty="0">
                <a:solidFill>
                  <a:srgbClr val="FF0000"/>
                </a:solidFill>
                <a:effectLst>
                  <a:outerShdw blurRad="38100" dist="38100" dir="2700000" algn="tl">
                    <a:srgbClr val="000000">
                      <a:alpha val="43137"/>
                    </a:srgbClr>
                  </a:outerShdw>
                </a:effectLst>
              </a:rPr>
              <a:t>Bit 6, EEIE: </a:t>
            </a:r>
            <a:r>
              <a:rPr lang="es-ES" dirty="0"/>
              <a:t>Habilitación de las Interrupciones de la memoria EEPROM.</a:t>
            </a:r>
          </a:p>
          <a:p>
            <a:r>
              <a:rPr lang="es-ES" b="1" dirty="0">
                <a:solidFill>
                  <a:srgbClr val="FF0000"/>
                </a:solidFill>
                <a:effectLst>
                  <a:outerShdw blurRad="38100" dist="38100" dir="2700000" algn="tl">
                    <a:srgbClr val="000000">
                      <a:alpha val="43137"/>
                    </a:srgbClr>
                  </a:outerShdw>
                </a:effectLst>
              </a:rPr>
              <a:t>Bit 5, T0IE: </a:t>
            </a:r>
            <a:r>
              <a:rPr lang="es-ES" dirty="0"/>
              <a:t>Habilitación de la interrupción del temporizador por desbordamiento (</a:t>
            </a:r>
            <a:r>
              <a:rPr lang="es-ES" dirty="0" err="1"/>
              <a:t>Timer</a:t>
            </a:r>
            <a:r>
              <a:rPr lang="es-ES" dirty="0"/>
              <a:t> 0 </a:t>
            </a:r>
            <a:r>
              <a:rPr lang="es-ES" dirty="0" err="1"/>
              <a:t>Interrupt</a:t>
            </a:r>
            <a:r>
              <a:rPr lang="es-ES" dirty="0"/>
              <a:t> </a:t>
            </a:r>
            <a:r>
              <a:rPr lang="es-ES" dirty="0" err="1"/>
              <a:t>Enable</a:t>
            </a:r>
            <a:r>
              <a:rPr lang="es-ES" dirty="0"/>
              <a:t>)</a:t>
            </a:r>
          </a:p>
          <a:p>
            <a:r>
              <a:rPr lang="es-ES" b="1" dirty="0">
                <a:solidFill>
                  <a:srgbClr val="FF0000"/>
                </a:solidFill>
                <a:effectLst>
                  <a:outerShdw blurRad="38100" dist="38100" dir="2700000" algn="tl">
                    <a:srgbClr val="000000">
                      <a:alpha val="43137"/>
                    </a:srgbClr>
                  </a:outerShdw>
                </a:effectLst>
              </a:rPr>
              <a:t>Bit 4, INTE: </a:t>
            </a:r>
            <a:r>
              <a:rPr lang="es-ES" dirty="0"/>
              <a:t>Habilitación de la entrada de interrupción externa (</a:t>
            </a:r>
            <a:r>
              <a:rPr lang="es-ES" dirty="0" err="1"/>
              <a:t>Interrupt</a:t>
            </a:r>
            <a:r>
              <a:rPr lang="es-ES" dirty="0"/>
              <a:t> </a:t>
            </a:r>
            <a:r>
              <a:rPr lang="es-ES" dirty="0" err="1"/>
              <a:t>Enable</a:t>
            </a:r>
            <a:r>
              <a:rPr lang="es-ES" dirty="0"/>
              <a:t>) por patilla RB0/INT.</a:t>
            </a:r>
          </a:p>
          <a:p>
            <a:r>
              <a:rPr lang="es-ES" b="1" dirty="0">
                <a:solidFill>
                  <a:srgbClr val="FF0000"/>
                </a:solidFill>
                <a:effectLst>
                  <a:outerShdw blurRad="38100" dist="38100" dir="2700000" algn="tl">
                    <a:srgbClr val="000000">
                      <a:alpha val="43137"/>
                    </a:srgbClr>
                  </a:outerShdw>
                </a:effectLst>
              </a:rPr>
              <a:t>Bit 3, RBIE</a:t>
            </a:r>
            <a:r>
              <a:rPr lang="es-ES" b="1" dirty="0"/>
              <a:t>: </a:t>
            </a:r>
            <a:r>
              <a:rPr lang="es-ES" dirty="0"/>
              <a:t>Habilitación de las interrupciones del puerto B.</a:t>
            </a:r>
          </a:p>
          <a:p>
            <a:r>
              <a:rPr lang="es-ES" b="1" dirty="0">
                <a:solidFill>
                  <a:srgbClr val="FF0000"/>
                </a:solidFill>
                <a:effectLst>
                  <a:outerShdw blurRad="38100" dist="38100" dir="2700000" algn="tl">
                    <a:srgbClr val="000000">
                      <a:alpha val="43137"/>
                    </a:srgbClr>
                  </a:outerShdw>
                </a:effectLst>
              </a:rPr>
              <a:t>Bit 2 (</a:t>
            </a:r>
            <a:r>
              <a:rPr lang="es-ES" b="1" dirty="0" err="1">
                <a:solidFill>
                  <a:srgbClr val="FF0000"/>
                </a:solidFill>
                <a:effectLst>
                  <a:outerShdw blurRad="38100" dist="38100" dir="2700000" algn="tl">
                    <a:srgbClr val="000000">
                      <a:alpha val="43137"/>
                    </a:srgbClr>
                  </a:outerShdw>
                </a:effectLst>
              </a:rPr>
              <a:t>flag</a:t>
            </a:r>
            <a:r>
              <a:rPr lang="es-ES" b="1" dirty="0">
                <a:solidFill>
                  <a:srgbClr val="FF0000"/>
                </a:solidFill>
                <a:effectLst>
                  <a:outerShdw blurRad="38100" dist="38100" dir="2700000" algn="tl">
                    <a:srgbClr val="000000">
                      <a:alpha val="43137"/>
                    </a:srgbClr>
                  </a:outerShdw>
                </a:effectLst>
              </a:rPr>
              <a:t>), T0IF: </a:t>
            </a:r>
            <a:r>
              <a:rPr lang="es-ES" dirty="0"/>
              <a:t>Bit de interrupción de desbordamiento del TMR0.</a:t>
            </a:r>
          </a:p>
          <a:p>
            <a:r>
              <a:rPr lang="es-ES" b="1" dirty="0">
                <a:solidFill>
                  <a:srgbClr val="FF0000"/>
                </a:solidFill>
                <a:effectLst>
                  <a:outerShdw blurRad="38100" dist="38100" dir="2700000" algn="tl">
                    <a:srgbClr val="000000">
                      <a:alpha val="43137"/>
                    </a:srgbClr>
                  </a:outerShdw>
                </a:effectLst>
              </a:rPr>
              <a:t>Bit 1 (</a:t>
            </a:r>
            <a:r>
              <a:rPr lang="es-ES" b="1" dirty="0" err="1">
                <a:solidFill>
                  <a:srgbClr val="FF0000"/>
                </a:solidFill>
                <a:effectLst>
                  <a:outerShdw blurRad="38100" dist="38100" dir="2700000" algn="tl">
                    <a:srgbClr val="000000">
                      <a:alpha val="43137"/>
                    </a:srgbClr>
                  </a:outerShdw>
                </a:effectLst>
              </a:rPr>
              <a:t>flag</a:t>
            </a:r>
            <a:r>
              <a:rPr lang="es-ES" b="1" dirty="0">
                <a:solidFill>
                  <a:srgbClr val="FF0000"/>
                </a:solidFill>
                <a:effectLst>
                  <a:outerShdw blurRad="38100" dist="38100" dir="2700000" algn="tl">
                    <a:srgbClr val="000000">
                      <a:alpha val="43137"/>
                    </a:srgbClr>
                  </a:outerShdw>
                </a:effectLst>
              </a:rPr>
              <a:t>), INTF: </a:t>
            </a:r>
            <a:r>
              <a:rPr lang="es-ES" dirty="0"/>
              <a:t>Bit de interrupción de la Entrada de Interrupción INT (patilla RB0/INT).</a:t>
            </a:r>
          </a:p>
        </p:txBody>
      </p:sp>
    </p:spTree>
    <p:extLst>
      <p:ext uri="{BB962C8B-B14F-4D97-AF65-F5344CB8AC3E}">
        <p14:creationId xmlns:p14="http://schemas.microsoft.com/office/powerpoint/2010/main" val="799941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7500" y="274638"/>
            <a:ext cx="10071100" cy="1143000"/>
          </a:xfrm>
        </p:spPr>
        <p:txBody>
          <a:bodyPr vert="horz" lIns="91440" tIns="45720" rIns="91440" bIns="45720" rtlCol="0" anchor="ctr">
            <a:normAutofit/>
          </a:bodyPr>
          <a:lstStyle/>
          <a:p>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OPTION (80h)</a:t>
            </a:r>
            <a:b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br>
            <a:r>
              <a:rPr lang="es-ES" sz="2646"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(1)</a:t>
            </a:r>
          </a:p>
        </p:txBody>
      </p:sp>
      <p:sp>
        <p:nvSpPr>
          <p:cNvPr id="3" name="Marcador de contenido 2"/>
          <p:cNvSpPr>
            <a:spLocks noGrp="1"/>
          </p:cNvSpPr>
          <p:nvPr>
            <p:ph idx="1"/>
          </p:nvPr>
        </p:nvSpPr>
        <p:spPr>
          <a:xfrm>
            <a:off x="457200" y="1189037"/>
            <a:ext cx="9931400" cy="2011362"/>
          </a:xfrm>
        </p:spPr>
        <p:txBody>
          <a:bodyPr>
            <a:noAutofit/>
          </a:bodyPr>
          <a:lstStyle/>
          <a:p>
            <a:r>
              <a:rPr lang="es-ES" sz="2400" b="1" dirty="0"/>
              <a:t>El registro OPTION (o registro de opciones) se emplea para programar las opciones del temporizador TMR0, el tipo de flanco con el que se detecta una interrupción y la activación de las resistencias de polarización del puerto B. </a:t>
            </a:r>
          </a:p>
          <a:p>
            <a:r>
              <a:rPr lang="es-ES" sz="2400" b="1" dirty="0"/>
              <a:t>Ocupa la posición 81h de la página 1 del banco de registros. Debe escribirse usando la instrucción especial OPTION. Esta instrucción carga el contenido de W en el registro OPTION.</a:t>
            </a:r>
          </a:p>
          <a:p>
            <a:endParaRPr lang="es-ES" dirty="0"/>
          </a:p>
        </p:txBody>
      </p:sp>
      <p:pic>
        <p:nvPicPr>
          <p:cNvPr id="4" name="Imagen 3"/>
          <p:cNvPicPr>
            <a:picLocks noChangeAspect="1"/>
          </p:cNvPicPr>
          <p:nvPr/>
        </p:nvPicPr>
        <p:blipFill>
          <a:blip r:embed="rId3"/>
          <a:stretch>
            <a:fillRect/>
          </a:stretch>
        </p:blipFill>
        <p:spPr>
          <a:xfrm>
            <a:off x="2603500" y="3856037"/>
            <a:ext cx="4600575" cy="1352550"/>
          </a:xfrm>
          <a:prstGeom prst="rect">
            <a:avLst/>
          </a:prstGeom>
        </p:spPr>
      </p:pic>
    </p:spTree>
    <p:extLst>
      <p:ext uri="{BB962C8B-B14F-4D97-AF65-F5344CB8AC3E}">
        <p14:creationId xmlns:p14="http://schemas.microsoft.com/office/powerpoint/2010/main" val="1218766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622300" y="794672"/>
            <a:ext cx="9753600" cy="6109365"/>
          </a:xfrm>
          <a:prstGeom prst="rect">
            <a:avLst/>
          </a:prstGeom>
          <a:noFill/>
        </p:spPr>
        <p:txBody>
          <a:bodyPr wrap="square" rtlCol="0">
            <a:spAutoFit/>
          </a:bodyPr>
          <a:lstStyle/>
          <a:p>
            <a:r>
              <a:rPr lang="es-ES" sz="1700" b="1" dirty="0">
                <a:solidFill>
                  <a:srgbClr val="FF0000"/>
                </a:solidFill>
              </a:rPr>
              <a:t>Bit 7, /RBPU (RB </a:t>
            </a:r>
            <a:r>
              <a:rPr lang="es-ES" sz="1700" b="1" dirty="0" err="1">
                <a:solidFill>
                  <a:srgbClr val="FF0000"/>
                </a:solidFill>
              </a:rPr>
              <a:t>Pull</a:t>
            </a:r>
            <a:r>
              <a:rPr lang="es-ES" sz="1700" b="1" dirty="0">
                <a:solidFill>
                  <a:srgbClr val="FF0000"/>
                </a:solidFill>
              </a:rPr>
              <a:t> Up).</a:t>
            </a:r>
            <a:r>
              <a:rPr lang="es-ES" sz="1700" b="1" dirty="0"/>
              <a:t> Conexión de las resistencias de polarización del Puerto B. Se conectan todas  cuando el puerto B </a:t>
            </a:r>
            <a:r>
              <a:rPr lang="es-ES" sz="1700" b="1" dirty="0" err="1"/>
              <a:t>actua</a:t>
            </a:r>
            <a:r>
              <a:rPr lang="es-ES" sz="1700" b="1" dirty="0"/>
              <a:t> como entrada.</a:t>
            </a:r>
          </a:p>
          <a:p>
            <a:r>
              <a:rPr lang="es-ES" sz="1700" b="1" dirty="0"/>
              <a:t>	1: Todas las resistencias son desconectadas.</a:t>
            </a:r>
          </a:p>
          <a:p>
            <a:r>
              <a:rPr lang="es-ES" sz="1700" b="1" dirty="0"/>
              <a:t>	 0: Las resistencias se activan de forma individual.</a:t>
            </a:r>
          </a:p>
          <a:p>
            <a:endParaRPr lang="es-ES" sz="1700" b="1" dirty="0"/>
          </a:p>
          <a:p>
            <a:r>
              <a:rPr lang="es-ES" sz="1700" b="1" dirty="0">
                <a:solidFill>
                  <a:srgbClr val="FF0000"/>
                </a:solidFill>
              </a:rPr>
              <a:t>Bit 6, INTDEG (</a:t>
            </a:r>
            <a:r>
              <a:rPr lang="es-ES" sz="1700" b="1" dirty="0" err="1">
                <a:solidFill>
                  <a:srgbClr val="FF0000"/>
                </a:solidFill>
              </a:rPr>
              <a:t>INTerrupt</a:t>
            </a:r>
            <a:r>
              <a:rPr lang="es-ES" sz="1700" b="1" dirty="0">
                <a:solidFill>
                  <a:srgbClr val="FF0000"/>
                </a:solidFill>
              </a:rPr>
              <a:t> </a:t>
            </a:r>
            <a:r>
              <a:rPr lang="es-ES" sz="1700" b="1" dirty="0" err="1">
                <a:solidFill>
                  <a:srgbClr val="FF0000"/>
                </a:solidFill>
              </a:rPr>
              <a:t>EDGe</a:t>
            </a:r>
            <a:r>
              <a:rPr lang="es-ES" sz="1700" b="1" dirty="0">
                <a:solidFill>
                  <a:srgbClr val="FF0000"/>
                </a:solidFill>
              </a:rPr>
              <a:t>).</a:t>
            </a:r>
            <a:r>
              <a:rPr lang="es-ES" sz="1700" b="1" dirty="0"/>
              <a:t> Selecciona el tipo de flanco para la interrupción externa. Este bit indica el tipo de flanco de la señal externa que ha de provocar una interrupción en la patilla RB0/INT.</a:t>
            </a:r>
          </a:p>
          <a:p>
            <a:r>
              <a:rPr lang="es-ES" sz="1700" b="1" dirty="0"/>
              <a:t>	1: La interrupción es producida por el flanco ascendente o de subida.</a:t>
            </a:r>
          </a:p>
          <a:p>
            <a:r>
              <a:rPr lang="es-ES" sz="1700" b="1" dirty="0"/>
              <a:t>	0: La interrupción es producida por el flanco descendente o de bajada.</a:t>
            </a:r>
          </a:p>
          <a:p>
            <a:endParaRPr lang="es-ES" sz="1700" b="1" dirty="0"/>
          </a:p>
          <a:p>
            <a:r>
              <a:rPr lang="es-ES" sz="1700" b="1" dirty="0">
                <a:solidFill>
                  <a:srgbClr val="FF0000"/>
                </a:solidFill>
              </a:rPr>
              <a:t>Bit 5, T0CS (</a:t>
            </a:r>
            <a:r>
              <a:rPr lang="es-ES" sz="1700" b="1" dirty="0" err="1">
                <a:solidFill>
                  <a:srgbClr val="FF0000"/>
                </a:solidFill>
              </a:rPr>
              <a:t>Timer</a:t>
            </a:r>
            <a:r>
              <a:rPr lang="es-ES" sz="1700" b="1" dirty="0">
                <a:solidFill>
                  <a:srgbClr val="FF0000"/>
                </a:solidFill>
              </a:rPr>
              <a:t> 0 </a:t>
            </a:r>
            <a:r>
              <a:rPr lang="es-ES" sz="1700" b="1" dirty="0" err="1">
                <a:solidFill>
                  <a:srgbClr val="FF0000"/>
                </a:solidFill>
              </a:rPr>
              <a:t>Signal</a:t>
            </a:r>
            <a:r>
              <a:rPr lang="es-ES" sz="1700" b="1" dirty="0">
                <a:solidFill>
                  <a:srgbClr val="FF0000"/>
                </a:solidFill>
              </a:rPr>
              <a:t> </a:t>
            </a:r>
            <a:r>
              <a:rPr lang="es-ES" sz="1700" b="1" dirty="0" err="1">
                <a:solidFill>
                  <a:srgbClr val="FF0000"/>
                </a:solidFill>
              </a:rPr>
              <a:t>Source</a:t>
            </a:r>
            <a:r>
              <a:rPr lang="es-ES" sz="1700" b="1" dirty="0">
                <a:solidFill>
                  <a:srgbClr val="FF0000"/>
                </a:solidFill>
              </a:rPr>
              <a:t>).</a:t>
            </a:r>
            <a:r>
              <a:rPr lang="es-ES" sz="1700" b="1" dirty="0"/>
              <a:t> Selección de la fuente de reloj para el TMR0.</a:t>
            </a:r>
          </a:p>
          <a:p>
            <a:r>
              <a:rPr lang="es-ES" sz="1700" b="1" dirty="0"/>
              <a:t>	1: TMR0 se usa en modo contador de los pulsos introducidos a través de RA4/T0CKI</a:t>
            </a:r>
          </a:p>
          <a:p>
            <a:r>
              <a:rPr lang="es-ES" sz="1700" b="1" dirty="0"/>
              <a:t>	0: TMR0 se usa en modo temporizador haciendo uso de los pulsos de reloj internos (</a:t>
            </a:r>
            <a:r>
              <a:rPr lang="es-ES" sz="1700" b="1" dirty="0" err="1"/>
              <a:t>Fosc</a:t>
            </a:r>
            <a:r>
              <a:rPr lang="es-ES" sz="1700" b="1" dirty="0"/>
              <a:t>/4).</a:t>
            </a:r>
          </a:p>
          <a:p>
            <a:endParaRPr lang="es-ES" sz="1700" b="1" dirty="0">
              <a:solidFill>
                <a:srgbClr val="FF0000"/>
              </a:solidFill>
            </a:endParaRPr>
          </a:p>
          <a:p>
            <a:r>
              <a:rPr lang="es-ES" sz="1700" b="1" dirty="0">
                <a:solidFill>
                  <a:srgbClr val="FF0000"/>
                </a:solidFill>
              </a:rPr>
              <a:t>Bit 4, T0SE (</a:t>
            </a:r>
            <a:r>
              <a:rPr lang="es-ES" sz="1700" b="1" dirty="0" err="1">
                <a:solidFill>
                  <a:srgbClr val="FF0000"/>
                </a:solidFill>
              </a:rPr>
              <a:t>Timer</a:t>
            </a:r>
            <a:r>
              <a:rPr lang="es-ES" sz="1700" b="1" dirty="0">
                <a:solidFill>
                  <a:srgbClr val="FF0000"/>
                </a:solidFill>
              </a:rPr>
              <a:t> 0 </a:t>
            </a:r>
            <a:r>
              <a:rPr lang="es-ES" sz="1700" b="1" dirty="0" err="1">
                <a:solidFill>
                  <a:srgbClr val="FF0000"/>
                </a:solidFill>
              </a:rPr>
              <a:t>Signal</a:t>
            </a:r>
            <a:r>
              <a:rPr lang="es-ES" sz="1700" b="1" dirty="0">
                <a:solidFill>
                  <a:srgbClr val="FF0000"/>
                </a:solidFill>
              </a:rPr>
              <a:t> </a:t>
            </a:r>
            <a:r>
              <a:rPr lang="es-ES" sz="1700" b="1" dirty="0" err="1">
                <a:solidFill>
                  <a:srgbClr val="FF0000"/>
                </a:solidFill>
              </a:rPr>
              <a:t>Edge</a:t>
            </a:r>
            <a:r>
              <a:rPr lang="es-ES" sz="1700" b="1" dirty="0">
                <a:solidFill>
                  <a:srgbClr val="FF0000"/>
                </a:solidFill>
              </a:rPr>
              <a:t>).</a:t>
            </a:r>
            <a:r>
              <a:rPr lang="es-ES" sz="1700" b="1" dirty="0"/>
              <a:t> Tipo de flanco activo de T0CKI (patilla RA4/T0CKI).</a:t>
            </a:r>
          </a:p>
          <a:p>
            <a:r>
              <a:rPr lang="es-ES" sz="1700" b="1" dirty="0"/>
              <a:t>	1 = El TMR0 se incrementa con el flanco descendente de la señal aplicada a RA4/T0CK1.</a:t>
            </a:r>
          </a:p>
          <a:p>
            <a:r>
              <a:rPr lang="es-ES" sz="1700" b="1" dirty="0"/>
              <a:t>	0 = El TMR0 se incrementa con el flanco ascendente.</a:t>
            </a:r>
          </a:p>
          <a:p>
            <a:r>
              <a:rPr lang="es-ES" sz="1700" b="1" dirty="0">
                <a:solidFill>
                  <a:srgbClr val="FF0000"/>
                </a:solidFill>
              </a:rPr>
              <a:t>Bit 3, PSA (</a:t>
            </a:r>
            <a:r>
              <a:rPr lang="es-ES" sz="1700" b="1" dirty="0" err="1">
                <a:solidFill>
                  <a:srgbClr val="FF0000"/>
                </a:solidFill>
              </a:rPr>
              <a:t>PreScaler</a:t>
            </a:r>
            <a:r>
              <a:rPr lang="es-ES" sz="1700" b="1" dirty="0">
                <a:solidFill>
                  <a:srgbClr val="FF0000"/>
                </a:solidFill>
              </a:rPr>
              <a:t> </a:t>
            </a:r>
            <a:r>
              <a:rPr lang="es-ES" sz="1700" b="1" dirty="0" err="1">
                <a:solidFill>
                  <a:srgbClr val="FF0000"/>
                </a:solidFill>
              </a:rPr>
              <a:t>Assignement</a:t>
            </a:r>
            <a:r>
              <a:rPr lang="es-ES" sz="1700" b="1" dirty="0">
                <a:solidFill>
                  <a:srgbClr val="FF0000"/>
                </a:solidFill>
              </a:rPr>
              <a:t>).</a:t>
            </a:r>
            <a:r>
              <a:rPr lang="es-ES" sz="1700" b="1" dirty="0"/>
              <a:t> Se usa para la asignación del divisor de frecuencias o </a:t>
            </a:r>
            <a:r>
              <a:rPr lang="es-ES" sz="1700" b="1" dirty="0" err="1"/>
              <a:t>Prescaler</a:t>
            </a:r>
            <a:r>
              <a:rPr lang="es-ES" sz="1700" b="1" dirty="0"/>
              <a:t>.</a:t>
            </a:r>
          </a:p>
          <a:p>
            <a:r>
              <a:rPr lang="es-ES" sz="1700" b="1" dirty="0"/>
              <a:t>	1 = El divisor de frecuencia se asigna al WDT.</a:t>
            </a:r>
          </a:p>
          <a:p>
            <a:r>
              <a:rPr lang="es-ES" sz="1700" b="1" dirty="0"/>
              <a:t>	0 = El divisor de frecuencia se asigna a TMR0.</a:t>
            </a:r>
          </a:p>
          <a:p>
            <a:endParaRPr lang="es-ES" sz="1700" b="1" dirty="0"/>
          </a:p>
          <a:p>
            <a:r>
              <a:rPr lang="es-ES" sz="1700" b="1" dirty="0">
                <a:solidFill>
                  <a:srgbClr val="FF0000"/>
                </a:solidFill>
              </a:rPr>
              <a:t>Bits 0, 1 y 2, PS0, PS1 y PS2 (</a:t>
            </a:r>
            <a:r>
              <a:rPr lang="es-ES" sz="1700" b="1" dirty="0" err="1">
                <a:solidFill>
                  <a:srgbClr val="FF0000"/>
                </a:solidFill>
              </a:rPr>
              <a:t>Prescaler</a:t>
            </a:r>
            <a:r>
              <a:rPr lang="es-ES" sz="1700" b="1" dirty="0">
                <a:solidFill>
                  <a:srgbClr val="FF0000"/>
                </a:solidFill>
              </a:rPr>
              <a:t> </a:t>
            </a:r>
            <a:r>
              <a:rPr lang="es-ES" sz="1700" b="1" dirty="0" err="1">
                <a:solidFill>
                  <a:srgbClr val="FF0000"/>
                </a:solidFill>
              </a:rPr>
              <a:t>Rate</a:t>
            </a:r>
            <a:r>
              <a:rPr lang="es-ES" sz="1700" b="1" dirty="0">
                <a:solidFill>
                  <a:srgbClr val="FF0000"/>
                </a:solidFill>
              </a:rPr>
              <a:t> </a:t>
            </a:r>
            <a:r>
              <a:rPr lang="es-ES" sz="1700" b="1" dirty="0" err="1">
                <a:solidFill>
                  <a:srgbClr val="FF0000"/>
                </a:solidFill>
              </a:rPr>
              <a:t>Select</a:t>
            </a:r>
            <a:r>
              <a:rPr lang="es-ES" sz="1700" b="1" dirty="0">
                <a:solidFill>
                  <a:srgbClr val="FF0000"/>
                </a:solidFill>
              </a:rPr>
              <a:t> Bits).</a:t>
            </a:r>
            <a:r>
              <a:rPr lang="es-ES" sz="1700" b="1" dirty="0"/>
              <a:t> Configura la tasa del valor del divisor de frecuencia o </a:t>
            </a:r>
            <a:r>
              <a:rPr lang="es-ES" sz="1700" b="1" dirty="0" err="1"/>
              <a:t>prescaler</a:t>
            </a:r>
            <a:r>
              <a:rPr lang="es-ES" sz="1700" b="1" dirty="0"/>
              <a:t>. Difiere dependiendo que se haya asignado al TMR0 o al WDT.</a:t>
            </a:r>
            <a:endParaRPr lang="es-ES" sz="1700" dirty="0"/>
          </a:p>
        </p:txBody>
      </p:sp>
      <p:sp>
        <p:nvSpPr>
          <p:cNvPr id="3" name="Rectángulo 2"/>
          <p:cNvSpPr/>
          <p:nvPr/>
        </p:nvSpPr>
        <p:spPr>
          <a:xfrm>
            <a:off x="2673350" y="161706"/>
            <a:ext cx="5346700" cy="646331"/>
          </a:xfrm>
          <a:prstGeom prst="rect">
            <a:avLst/>
          </a:prstGeom>
        </p:spPr>
        <p:txBody>
          <a:bodyPr>
            <a:spAutoFit/>
          </a:bodyPr>
          <a:lstStyle/>
          <a:p>
            <a:pPr algn="ctr"/>
            <a:r>
              <a:rPr lang="es-ES" b="1" i="1" dirty="0">
                <a:solidFill>
                  <a:srgbClr val="FF0000"/>
                </a:solidFill>
                <a:effectLst>
                  <a:outerShdw blurRad="38100" dist="38100" dir="2700000" algn="tl">
                    <a:srgbClr val="000000">
                      <a:alpha val="43137"/>
                    </a:srgbClr>
                  </a:outerShdw>
                </a:effectLst>
                <a:latin typeface="Calibri" panose="020F0502020204030204" pitchFamily="34" charset="0"/>
              </a:rPr>
              <a:t>Registro OPTION (80h)</a:t>
            </a:r>
            <a:br>
              <a:rPr lang="es-ES" b="1" i="1" dirty="0">
                <a:solidFill>
                  <a:srgbClr val="FF0000"/>
                </a:solidFill>
                <a:effectLst>
                  <a:outerShdw blurRad="38100" dist="38100" dir="2700000" algn="tl">
                    <a:srgbClr val="000000">
                      <a:alpha val="43137"/>
                    </a:srgbClr>
                  </a:outerShdw>
                </a:effectLst>
                <a:latin typeface="Calibri" panose="020F0502020204030204" pitchFamily="34" charset="0"/>
              </a:rPr>
            </a:br>
            <a:r>
              <a:rPr lang="es-ES" i="1" dirty="0">
                <a:solidFill>
                  <a:srgbClr val="FF0000"/>
                </a:solidFill>
                <a:effectLst>
                  <a:outerShdw blurRad="38100" dist="38100" dir="2700000" algn="tl">
                    <a:srgbClr val="000000">
                      <a:alpha val="43137"/>
                    </a:srgbClr>
                  </a:outerShdw>
                </a:effectLst>
                <a:latin typeface="Calibri" panose="020F0502020204030204" pitchFamily="34" charset="0"/>
              </a:rPr>
              <a:t>(1)</a:t>
            </a:r>
            <a:endParaRPr lang="es-ES" dirty="0"/>
          </a:p>
        </p:txBody>
      </p:sp>
    </p:spTree>
    <p:extLst>
      <p:ext uri="{BB962C8B-B14F-4D97-AF65-F5344CB8AC3E}">
        <p14:creationId xmlns:p14="http://schemas.microsoft.com/office/powerpoint/2010/main" val="1714882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4839" y="361695"/>
            <a:ext cx="9144000" cy="838200"/>
          </a:xfrm>
          <a:custGeom>
            <a:avLst/>
            <a:gdLst>
              <a:gd name="connsiteX0" fmla="*/ 0 w 9144000"/>
              <a:gd name="connsiteY0" fmla="*/ 0 h 838200"/>
              <a:gd name="connsiteX1" fmla="*/ 9143999 w 9144000"/>
              <a:gd name="connsiteY1" fmla="*/ 0 h 838200"/>
              <a:gd name="connsiteX2" fmla="*/ 9143999 w 9144000"/>
              <a:gd name="connsiteY2" fmla="*/ 838200 h 838200"/>
              <a:gd name="connsiteX3" fmla="*/ 0 w 9144000"/>
              <a:gd name="connsiteY3" fmla="*/ 838200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74839" y="361695"/>
            <a:ext cx="1614677" cy="838200"/>
          </a:xfrm>
          <a:custGeom>
            <a:avLst/>
            <a:gdLst>
              <a:gd name="connsiteX0" fmla="*/ 0 w 1614677"/>
              <a:gd name="connsiteY0" fmla="*/ 0 h 838200"/>
              <a:gd name="connsiteX1" fmla="*/ 1614677 w 1614677"/>
              <a:gd name="connsiteY1" fmla="*/ 0 h 838200"/>
              <a:gd name="connsiteX2" fmla="*/ 1614677 w 1614677"/>
              <a:gd name="connsiteY2" fmla="*/ 838200 h 838200"/>
              <a:gd name="connsiteX3" fmla="*/ 0 w 1614677"/>
              <a:gd name="connsiteY3" fmla="*/ 838200 h 838200"/>
              <a:gd name="connsiteX4" fmla="*/ 0 w 1614677"/>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838200">
                <a:moveTo>
                  <a:pt x="0" y="0"/>
                </a:moveTo>
                <a:lnTo>
                  <a:pt x="1614677" y="0"/>
                </a:lnTo>
                <a:lnTo>
                  <a:pt x="1614677"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74839" y="12189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74839" y="1218946"/>
            <a:ext cx="1614677" cy="330200"/>
          </a:xfrm>
          <a:custGeom>
            <a:avLst/>
            <a:gdLst>
              <a:gd name="connsiteX0" fmla="*/ 0 w 1614677"/>
              <a:gd name="connsiteY0" fmla="*/ 0 h 330200"/>
              <a:gd name="connsiteX1" fmla="*/ 1614677 w 1614677"/>
              <a:gd name="connsiteY1" fmla="*/ 0 h 330200"/>
              <a:gd name="connsiteX2" fmla="*/ 1614677 w 1614677"/>
              <a:gd name="connsiteY2" fmla="*/ 330200 h 330200"/>
              <a:gd name="connsiteX3" fmla="*/ 0 w 1614677"/>
              <a:gd name="connsiteY3" fmla="*/ 330200 h 330200"/>
              <a:gd name="connsiteX4" fmla="*/ 0 w 1614677"/>
              <a:gd name="connsiteY4" fmla="*/ 0 h 330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330200">
                <a:moveTo>
                  <a:pt x="0" y="0"/>
                </a:moveTo>
                <a:lnTo>
                  <a:pt x="1614677" y="0"/>
                </a:lnTo>
                <a:lnTo>
                  <a:pt x="1614677" y="330200"/>
                </a:lnTo>
                <a:lnTo>
                  <a:pt x="0" y="330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74839" y="2063495"/>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74839" y="2920745"/>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774839" y="37779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74839" y="463524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74839" y="54924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003439" y="6972300"/>
            <a:ext cx="8763000" cy="12954"/>
          </a:xfrm>
          <a:custGeom>
            <a:avLst/>
            <a:gdLst>
              <a:gd name="connsiteX0" fmla="*/ 0 w 8763000"/>
              <a:gd name="connsiteY0" fmla="*/ 6477 h 12954"/>
              <a:gd name="connsiteX1" fmla="*/ 8762999 w 8763000"/>
              <a:gd name="connsiteY1" fmla="*/ 6477 h 12954"/>
            </a:gdLst>
            <a:ahLst/>
            <a:cxnLst>
              <a:cxn ang="0">
                <a:pos x="connsiteX0" y="connsiteY0"/>
              </a:cxn>
              <a:cxn ang="1">
                <a:pos x="connsiteX1" y="connsiteY1"/>
              </a:cxn>
            </a:cxnLst>
            <a:rect l="l" t="t" r="r" b="b"/>
            <a:pathLst>
              <a:path w="8763000" h="12954">
                <a:moveTo>
                  <a:pt x="0" y="6477"/>
                </a:moveTo>
                <a:lnTo>
                  <a:pt x="8762999" y="6477"/>
                </a:lnTo>
              </a:path>
            </a:pathLst>
          </a:custGeom>
          <a:ln w="12700">
            <a:solidFill>
              <a:srgbClr val="00279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4" name="Picture 3"/>
          <p:cNvPicPr>
            <a:picLocks noChangeAspect="1" noChangeArrowheads="1"/>
          </p:cNvPicPr>
          <p:nvPr/>
        </p:nvPicPr>
        <p:blipFill>
          <a:blip r:embed="rId3"/>
          <a:srcRect/>
          <a:stretch>
            <a:fillRect/>
          </a:stretch>
        </p:blipFill>
        <p:spPr bwMode="auto">
          <a:xfrm>
            <a:off x="2032000" y="825500"/>
            <a:ext cx="50800" cy="25400"/>
          </a:xfrm>
          <a:prstGeom prst="rect">
            <a:avLst/>
          </a:prstGeom>
          <a:noFill/>
        </p:spPr>
      </p:pic>
      <p:sp>
        <p:nvSpPr>
          <p:cNvPr id="2" name="TextBox 1"/>
          <p:cNvSpPr txBox="1"/>
          <p:nvPr/>
        </p:nvSpPr>
        <p:spPr>
          <a:xfrm>
            <a:off x="3606800" y="634081"/>
            <a:ext cx="2069477" cy="761234"/>
          </a:xfrm>
          <a:prstGeom prst="rect">
            <a:avLst/>
          </a:prstGeom>
          <a:noFill/>
        </p:spPr>
        <p:txBody>
          <a:bodyPr wrap="none" lIns="0" tIns="0" rIns="0" rtlCol="0">
            <a:spAutoFit/>
          </a:bodyPr>
          <a:lstStyle>
            <a:defPPr>
              <a:defRPr lang="en-US"/>
            </a:defPPr>
            <a:lvl1pPr>
              <a:lnSpc>
                <a:spcPts val="6100"/>
              </a:lnSpc>
              <a:tabLst/>
              <a:defRPr sz="4397" b="1" i="1">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altLang="zh-CN" dirty="0"/>
              <a:t>Agenda</a:t>
            </a:r>
          </a:p>
        </p:txBody>
      </p:sp>
      <p:sp>
        <p:nvSpPr>
          <p:cNvPr id="16" name="TextBox 1"/>
          <p:cNvSpPr txBox="1"/>
          <p:nvPr/>
        </p:nvSpPr>
        <p:spPr>
          <a:xfrm>
            <a:off x="1549400" y="1765300"/>
            <a:ext cx="6732612" cy="3662541"/>
          </a:xfrm>
          <a:prstGeom prst="rect">
            <a:avLst/>
          </a:prstGeom>
          <a:noFill/>
        </p:spPr>
        <p:txBody>
          <a:bodyPr wrap="none" lIns="0" tIns="0" rIns="0" rtlCol="0">
            <a:spAutoFit/>
          </a:bodyPr>
          <a:lstStyle/>
          <a:p>
            <a:pPr marL="571500" indent="-571500">
              <a:lnSpc>
                <a:spcPts val="4700"/>
              </a:lnSpc>
              <a:buFont typeface="Arial" panose="020B0604020202020204" pitchFamily="34" charset="0"/>
              <a:buChar char="•"/>
            </a:pPr>
            <a:r>
              <a:rPr lang="en-US" altLang="zh-CN" sz="3600" dirty="0">
                <a:latin typeface="Times New Roman" pitchFamily="18" charset="0"/>
                <a:cs typeface="Times New Roman" pitchFamily="18" charset="0"/>
              </a:rPr>
              <a:t>Arquitectura Básica</a:t>
            </a:r>
          </a:p>
          <a:p>
            <a:pPr marL="571500" indent="-571500">
              <a:lnSpc>
                <a:spcPts val="4700"/>
              </a:lnSpc>
              <a:buFont typeface="Arial" panose="020B0604020202020204" pitchFamily="34" charset="0"/>
              <a:buChar char="•"/>
            </a:pPr>
            <a:r>
              <a:rPr lang="en-US" altLang="zh-CN" sz="3600" dirty="0">
                <a:latin typeface="Times New Roman" pitchFamily="18" charset="0"/>
                <a:cs typeface="Times New Roman" pitchFamily="18" charset="0"/>
              </a:rPr>
              <a:t>Revisión del Set de Instrucciones</a:t>
            </a:r>
          </a:p>
          <a:p>
            <a:pPr marL="571500" indent="-571500">
              <a:lnSpc>
                <a:spcPts val="4700"/>
              </a:lnSpc>
              <a:buFont typeface="Arial" panose="020B0604020202020204" pitchFamily="34" charset="0"/>
              <a:buChar char="•"/>
            </a:pPr>
            <a:r>
              <a:rPr lang="en-US" altLang="zh-CN" sz="3600" dirty="0">
                <a:latin typeface="Times New Roman" pitchFamily="18" charset="0"/>
                <a:cs typeface="Times New Roman" pitchFamily="18" charset="0"/>
              </a:rPr>
              <a:t>Modos de direccionamiento y</a:t>
            </a:r>
          </a:p>
          <a:p>
            <a:pPr>
              <a:lnSpc>
                <a:spcPts val="4700"/>
              </a:lnSpc>
            </a:pPr>
            <a:r>
              <a:rPr lang="en-US" altLang="zh-CN" sz="3600" dirty="0">
                <a:latin typeface="Times New Roman" pitchFamily="18" charset="0"/>
                <a:cs typeface="Times New Roman" pitchFamily="18" charset="0"/>
              </a:rPr>
              <a:t>     </a:t>
            </a:r>
            <a:r>
              <a:rPr lang="en-US" altLang="zh-CN" sz="3600" dirty="0" err="1">
                <a:latin typeface="Times New Roman" pitchFamily="18" charset="0"/>
                <a:cs typeface="Times New Roman" pitchFamily="18" charset="0"/>
              </a:rPr>
              <a:t>Organización</a:t>
            </a:r>
            <a:r>
              <a:rPr lang="en-US" altLang="zh-CN" sz="3600" dirty="0">
                <a:latin typeface="Times New Roman" pitchFamily="18" charset="0"/>
                <a:cs typeface="Times New Roman" pitchFamily="18" charset="0"/>
              </a:rPr>
              <a:t> de la </a:t>
            </a:r>
            <a:r>
              <a:rPr lang="en-US" altLang="zh-CN" sz="3600" dirty="0" err="1">
                <a:latin typeface="Times New Roman" pitchFamily="18" charset="0"/>
                <a:cs typeface="Times New Roman" pitchFamily="18" charset="0"/>
              </a:rPr>
              <a:t>Memoria</a:t>
            </a:r>
            <a:endParaRPr lang="en-US" altLang="zh-CN" sz="3600" dirty="0">
              <a:latin typeface="Times New Roman" pitchFamily="18" charset="0"/>
              <a:cs typeface="Times New Roman" pitchFamily="18" charset="0"/>
            </a:endParaRPr>
          </a:p>
          <a:p>
            <a:pPr marL="571500" indent="-571500">
              <a:lnSpc>
                <a:spcPts val="4700"/>
              </a:lnSpc>
              <a:buFont typeface="Arial" panose="020B0604020202020204" pitchFamily="34" charset="0"/>
              <a:buChar char="•"/>
            </a:pPr>
            <a:r>
              <a:rPr lang="en-US" altLang="zh-CN" sz="3600" dirty="0">
                <a:latin typeface="Times New Roman" pitchFamily="18" charset="0"/>
                <a:cs typeface="Times New Roman" pitchFamily="18" charset="0"/>
              </a:rPr>
              <a:t>Características Especiales</a:t>
            </a:r>
          </a:p>
          <a:p>
            <a:pPr marL="571500" indent="-571500">
              <a:lnSpc>
                <a:spcPts val="4700"/>
              </a:lnSpc>
              <a:buFont typeface="Arial" panose="020B0604020202020204" pitchFamily="34" charset="0"/>
              <a:buChar char="•"/>
            </a:pPr>
            <a:r>
              <a:rPr lang="en-US" altLang="zh-CN" sz="3600" dirty="0" err="1">
                <a:latin typeface="Times New Roman" pitchFamily="18" charset="0"/>
                <a:cs typeface="Times New Roman" pitchFamily="18" charset="0"/>
              </a:rPr>
              <a:t>Ejercicios</a:t>
            </a:r>
            <a:endParaRPr lang="en-US" altLang="zh-CN" sz="3600" dirty="0">
              <a:latin typeface="Times New Roman" pitchFamily="18" charset="0"/>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984500" y="4925265"/>
            <a:ext cx="3133725" cy="1978772"/>
          </a:xfrm>
          <a:prstGeom prst="rect">
            <a:avLst/>
          </a:prstGeom>
        </p:spPr>
      </p:pic>
      <p:pic>
        <p:nvPicPr>
          <p:cNvPr id="5" name="Imagen 4"/>
          <p:cNvPicPr>
            <a:picLocks noChangeAspect="1"/>
          </p:cNvPicPr>
          <p:nvPr/>
        </p:nvPicPr>
        <p:blipFill>
          <a:blip r:embed="rId4"/>
          <a:stretch>
            <a:fillRect/>
          </a:stretch>
        </p:blipFill>
        <p:spPr>
          <a:xfrm>
            <a:off x="2832100" y="1265237"/>
            <a:ext cx="3581400" cy="1052917"/>
          </a:xfrm>
          <a:prstGeom prst="rect">
            <a:avLst/>
          </a:prstGeom>
        </p:spPr>
      </p:pic>
      <p:sp>
        <p:nvSpPr>
          <p:cNvPr id="6" name="CuadroTexto 5"/>
          <p:cNvSpPr txBox="1"/>
          <p:nvPr/>
        </p:nvSpPr>
        <p:spPr>
          <a:xfrm>
            <a:off x="169054" y="2332037"/>
            <a:ext cx="10359246" cy="2862322"/>
          </a:xfrm>
          <a:prstGeom prst="rect">
            <a:avLst/>
          </a:prstGeom>
          <a:noFill/>
        </p:spPr>
        <p:txBody>
          <a:bodyPr wrap="none" rtlCol="0">
            <a:spAutoFit/>
          </a:bodyPr>
          <a:lstStyle/>
          <a:p>
            <a:r>
              <a:rPr lang="es-ES" b="1" dirty="0"/>
              <a:t>Bit 7, /RBPU </a:t>
            </a:r>
            <a:r>
              <a:rPr lang="es-ES" dirty="0"/>
              <a:t>(RB </a:t>
            </a:r>
            <a:r>
              <a:rPr lang="es-ES" dirty="0" err="1"/>
              <a:t>Pull</a:t>
            </a:r>
            <a:r>
              <a:rPr lang="es-ES" dirty="0"/>
              <a:t> Up). Conexión de las resistencias de polarización del Puerto B. Se conectan todas </a:t>
            </a:r>
          </a:p>
          <a:p>
            <a:r>
              <a:rPr lang="es-ES" dirty="0"/>
              <a:t>cuando el puerto B </a:t>
            </a:r>
            <a:r>
              <a:rPr lang="es-ES" dirty="0" err="1"/>
              <a:t>actua</a:t>
            </a:r>
            <a:r>
              <a:rPr lang="es-ES" dirty="0"/>
              <a:t> como entrada.</a:t>
            </a:r>
          </a:p>
          <a:p>
            <a:r>
              <a:rPr lang="es-ES" b="1" dirty="0"/>
              <a:t>Bit 6, INTDEG </a:t>
            </a:r>
            <a:r>
              <a:rPr lang="es-ES" dirty="0"/>
              <a:t>(</a:t>
            </a:r>
            <a:r>
              <a:rPr lang="es-ES" dirty="0" err="1"/>
              <a:t>INTerrupt</a:t>
            </a:r>
            <a:r>
              <a:rPr lang="es-ES" dirty="0"/>
              <a:t> </a:t>
            </a:r>
            <a:r>
              <a:rPr lang="es-ES" dirty="0" err="1"/>
              <a:t>EDGe</a:t>
            </a:r>
            <a:r>
              <a:rPr lang="es-ES" dirty="0"/>
              <a:t>). Selecciona el tipo de flanco para la interrupción externa. </a:t>
            </a:r>
          </a:p>
          <a:p>
            <a:r>
              <a:rPr lang="es-ES" dirty="0"/>
              <a:t>Este bit indica el tipo de flanco de la señal externa que ha de provocar una interrupción en la patilla RB0/INT.</a:t>
            </a:r>
          </a:p>
          <a:p>
            <a:r>
              <a:rPr lang="es-ES" b="1" dirty="0"/>
              <a:t>Bit 5, T0CS </a:t>
            </a:r>
            <a:r>
              <a:rPr lang="es-ES" dirty="0"/>
              <a:t>(</a:t>
            </a:r>
            <a:r>
              <a:rPr lang="es-ES" dirty="0" err="1"/>
              <a:t>Timer</a:t>
            </a:r>
            <a:r>
              <a:rPr lang="es-ES" dirty="0"/>
              <a:t> 0 </a:t>
            </a:r>
            <a:r>
              <a:rPr lang="es-ES" dirty="0" err="1"/>
              <a:t>Signal</a:t>
            </a:r>
            <a:r>
              <a:rPr lang="es-ES" dirty="0"/>
              <a:t> </a:t>
            </a:r>
            <a:r>
              <a:rPr lang="es-ES" dirty="0" err="1"/>
              <a:t>Source</a:t>
            </a:r>
            <a:r>
              <a:rPr lang="es-ES" dirty="0"/>
              <a:t>). Selección de la fuente de reloj para el TMR0.</a:t>
            </a:r>
          </a:p>
          <a:p>
            <a:r>
              <a:rPr lang="es-ES" b="1" dirty="0"/>
              <a:t>Bit 4, T0SE </a:t>
            </a:r>
            <a:r>
              <a:rPr lang="es-ES" dirty="0"/>
              <a:t>(</a:t>
            </a:r>
            <a:r>
              <a:rPr lang="es-ES" dirty="0" err="1"/>
              <a:t>Timer</a:t>
            </a:r>
            <a:r>
              <a:rPr lang="es-ES" dirty="0"/>
              <a:t> 0 </a:t>
            </a:r>
            <a:r>
              <a:rPr lang="es-ES" dirty="0" err="1"/>
              <a:t>Signal</a:t>
            </a:r>
            <a:r>
              <a:rPr lang="es-ES" dirty="0"/>
              <a:t> </a:t>
            </a:r>
            <a:r>
              <a:rPr lang="es-ES" dirty="0" err="1"/>
              <a:t>Edge</a:t>
            </a:r>
            <a:r>
              <a:rPr lang="es-ES" dirty="0"/>
              <a:t>). Tipo de flanco activo de T0CKI (patilla RA4/T0CKI).</a:t>
            </a:r>
          </a:p>
          <a:p>
            <a:r>
              <a:rPr lang="es-ES" b="1" dirty="0"/>
              <a:t>Bit 3, PSA </a:t>
            </a:r>
            <a:r>
              <a:rPr lang="es-ES" dirty="0"/>
              <a:t>(</a:t>
            </a:r>
            <a:r>
              <a:rPr lang="es-ES" dirty="0" err="1"/>
              <a:t>PreScaler</a:t>
            </a:r>
            <a:r>
              <a:rPr lang="es-ES" dirty="0"/>
              <a:t> </a:t>
            </a:r>
            <a:r>
              <a:rPr lang="es-ES" dirty="0" err="1"/>
              <a:t>Assignement</a:t>
            </a:r>
            <a:r>
              <a:rPr lang="es-ES" dirty="0"/>
              <a:t>). Se usa para la asignación del divisor de frecuencias o </a:t>
            </a:r>
            <a:r>
              <a:rPr lang="es-ES" dirty="0" err="1"/>
              <a:t>Prescaler</a:t>
            </a:r>
            <a:r>
              <a:rPr lang="es-ES" dirty="0"/>
              <a:t>.</a:t>
            </a:r>
          </a:p>
          <a:p>
            <a:r>
              <a:rPr lang="es-ES" b="1" dirty="0"/>
              <a:t>Bits 0, 1 y 2, PS0, PS1 y PS2 </a:t>
            </a:r>
            <a:r>
              <a:rPr lang="es-ES" dirty="0"/>
              <a:t>(</a:t>
            </a:r>
            <a:r>
              <a:rPr lang="es-ES" dirty="0" err="1"/>
              <a:t>Prescaler</a:t>
            </a:r>
            <a:r>
              <a:rPr lang="es-ES" dirty="0"/>
              <a:t> </a:t>
            </a:r>
            <a:r>
              <a:rPr lang="es-ES" dirty="0" err="1"/>
              <a:t>Rate</a:t>
            </a:r>
            <a:r>
              <a:rPr lang="es-ES" dirty="0"/>
              <a:t> </a:t>
            </a:r>
            <a:r>
              <a:rPr lang="es-ES" dirty="0" err="1"/>
              <a:t>Select</a:t>
            </a:r>
            <a:r>
              <a:rPr lang="es-ES" dirty="0"/>
              <a:t> Bits). Configura la tasa del valor del divisor de frecuencia</a:t>
            </a:r>
          </a:p>
          <a:p>
            <a:r>
              <a:rPr lang="es-ES" dirty="0"/>
              <a:t>o </a:t>
            </a:r>
            <a:r>
              <a:rPr lang="es-ES" dirty="0" err="1"/>
              <a:t>prescaler</a:t>
            </a:r>
            <a:r>
              <a:rPr lang="es-ES" dirty="0"/>
              <a:t>. Difiere dependiendo que se haya asignado al TMR0 o al WDT.</a:t>
            </a:r>
          </a:p>
          <a:p>
            <a:endParaRPr lang="es-ES" dirty="0"/>
          </a:p>
        </p:txBody>
      </p:sp>
      <p:sp>
        <p:nvSpPr>
          <p:cNvPr id="7" name="Título 1"/>
          <p:cNvSpPr>
            <a:spLocks noGrp="1"/>
          </p:cNvSpPr>
          <p:nvPr>
            <p:ph type="title"/>
          </p:nvPr>
        </p:nvSpPr>
        <p:spPr>
          <a:xfrm>
            <a:off x="393700" y="274638"/>
            <a:ext cx="8458200" cy="1143000"/>
          </a:xfrm>
        </p:spPr>
        <p:txBody>
          <a:bodyPr vert="horz" lIns="91440" tIns="45720" rIns="91440" bIns="45720" rtlCol="0" anchor="ctr">
            <a:normAutofit/>
          </a:bodyPr>
          <a:lstStyle/>
          <a:p>
            <a: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Registro OPTION (80h)</a:t>
            </a:r>
            <a:br>
              <a:rPr lang="es-ES" sz="2646" b="1"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br>
            <a:r>
              <a:rPr lang="es-ES" sz="2646" i="1" dirty="0">
                <a:solidFill>
                  <a:srgbClr val="FF0000"/>
                </a:solidFill>
                <a:effectLst>
                  <a:outerShdw blurRad="38100" dist="38100" dir="2700000" algn="tl">
                    <a:srgbClr val="000000">
                      <a:alpha val="43137"/>
                    </a:srgbClr>
                  </a:outerShdw>
                </a:effectLst>
                <a:latin typeface="Calibri" panose="020F0502020204030204" pitchFamily="34" charset="0"/>
                <a:ea typeface="+mn-ea"/>
                <a:cs typeface="+mn-cs"/>
              </a:rPr>
              <a:t>(2)</a:t>
            </a:r>
          </a:p>
        </p:txBody>
      </p:sp>
    </p:spTree>
    <p:extLst>
      <p:ext uri="{BB962C8B-B14F-4D97-AF65-F5344CB8AC3E}">
        <p14:creationId xmlns:p14="http://schemas.microsoft.com/office/powerpoint/2010/main" val="1062564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9766300" cy="1143000"/>
          </a:xfrm>
          <a:ln w="3175">
            <a:solidFill>
              <a:schemeClr val="tx1"/>
            </a:solidFill>
          </a:ln>
        </p:spPr>
        <p:txBody>
          <a:bodyPr>
            <a:normAutofit/>
          </a:bodyPr>
          <a:lstStyle/>
          <a:p>
            <a:r>
              <a:rPr lang="es-ES" dirty="0"/>
              <a:t>Cuestionario</a:t>
            </a:r>
            <a:br>
              <a:rPr lang="es-ES" dirty="0"/>
            </a:br>
            <a:r>
              <a:rPr lang="es-ES" sz="1200" b="1" dirty="0">
                <a:solidFill>
                  <a:srgbClr val="FF0000"/>
                </a:solidFill>
                <a:effectLst>
                  <a:outerShdw blurRad="38100" dist="38100" dir="2700000" algn="tl">
                    <a:srgbClr val="000000">
                      <a:alpha val="43137"/>
                    </a:srgbClr>
                  </a:outerShdw>
                </a:effectLst>
              </a:rPr>
              <a:t>(20 minutos)</a:t>
            </a:r>
            <a:endParaRPr lang="es-ES" dirty="0">
              <a:solidFill>
                <a:srgbClr val="FF0000"/>
              </a:solidFill>
            </a:endParaRPr>
          </a:p>
        </p:txBody>
      </p:sp>
      <p:sp>
        <p:nvSpPr>
          <p:cNvPr id="3" name="Marcador de contenido 2"/>
          <p:cNvSpPr>
            <a:spLocks noGrp="1"/>
          </p:cNvSpPr>
          <p:nvPr>
            <p:ph idx="1"/>
          </p:nvPr>
        </p:nvSpPr>
        <p:spPr>
          <a:xfrm>
            <a:off x="457200" y="1600200"/>
            <a:ext cx="9766300" cy="4525963"/>
          </a:xfrm>
        </p:spPr>
        <p:txBody>
          <a:bodyPr/>
          <a:lstStyle/>
          <a:p>
            <a:r>
              <a:rPr lang="es-ES" i="1" dirty="0">
                <a:effectLst>
                  <a:outerShdw blurRad="38100" dist="38100" dir="2700000" algn="tl">
                    <a:srgbClr val="000000">
                      <a:alpha val="43137"/>
                    </a:srgbClr>
                  </a:outerShdw>
                </a:effectLst>
              </a:rPr>
              <a:t>Mencione  los registros trabajo y describa su utilización.</a:t>
            </a:r>
          </a:p>
          <a:p>
            <a:endParaRPr lang="es-ES" i="1" dirty="0">
              <a:effectLst>
                <a:outerShdw blurRad="38100" dist="38100" dir="2700000" algn="tl">
                  <a:srgbClr val="000000">
                    <a:alpha val="43137"/>
                  </a:srgbClr>
                </a:outerShdw>
              </a:effectLst>
            </a:endParaRPr>
          </a:p>
          <a:p>
            <a:r>
              <a:rPr lang="es-ES" i="1" dirty="0">
                <a:effectLst>
                  <a:outerShdw blurRad="38100" dist="38100" dir="2700000" algn="tl">
                    <a:srgbClr val="000000">
                      <a:alpha val="43137"/>
                    </a:srgbClr>
                  </a:outerShdw>
                </a:effectLst>
              </a:rPr>
              <a:t>Brevemente describa</a:t>
            </a:r>
          </a:p>
          <a:p>
            <a:pPr lvl="1"/>
            <a:r>
              <a:rPr lang="es-ES" i="1" dirty="0">
                <a:effectLst>
                  <a:outerShdw blurRad="38100" dist="38100" dir="2700000" algn="tl">
                    <a:srgbClr val="000000">
                      <a:alpha val="43137"/>
                    </a:srgbClr>
                  </a:outerShdw>
                </a:effectLst>
              </a:rPr>
              <a:t>El uso del registro W</a:t>
            </a:r>
          </a:p>
          <a:p>
            <a:pPr lvl="1"/>
            <a:r>
              <a:rPr lang="es-ES" i="1" dirty="0">
                <a:effectLst>
                  <a:outerShdw blurRad="38100" dist="38100" dir="2700000" algn="tl">
                    <a:srgbClr val="000000">
                      <a:alpha val="43137"/>
                    </a:srgbClr>
                  </a:outerShdw>
                </a:effectLst>
              </a:rPr>
              <a:t>El uso del registro Status </a:t>
            </a:r>
          </a:p>
        </p:txBody>
      </p:sp>
    </p:spTree>
    <p:extLst>
      <p:ext uri="{BB962C8B-B14F-4D97-AF65-F5344CB8AC3E}">
        <p14:creationId xmlns:p14="http://schemas.microsoft.com/office/powerpoint/2010/main" val="978258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1308100" y="3148012"/>
            <a:ext cx="7772400" cy="1470025"/>
          </a:xfrm>
        </p:spPr>
        <p:txBody>
          <a:bodyPr/>
          <a:lstStyle/>
          <a:p>
            <a:r>
              <a:rPr lang="es-ES" dirty="0"/>
              <a:t>Clase 6</a:t>
            </a:r>
            <a:endParaRPr lang="es-AR" dirty="0"/>
          </a:p>
        </p:txBody>
      </p:sp>
    </p:spTree>
    <p:extLst>
      <p:ext uri="{BB962C8B-B14F-4D97-AF65-F5344CB8AC3E}">
        <p14:creationId xmlns:p14="http://schemas.microsoft.com/office/powerpoint/2010/main" val="122759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622300" y="3856037"/>
            <a:ext cx="8064500" cy="751488"/>
          </a:xfrm>
          <a:prstGeom prst="rect">
            <a:avLst/>
          </a:prstGeom>
          <a:noFill/>
        </p:spPr>
        <p:txBody>
          <a:bodyPr wrap="square" lIns="0" tIns="0" rIns="0" rtlCol="0">
            <a:spAutoFit/>
          </a:bodyPr>
          <a:lstStyle/>
          <a:p>
            <a:pPr algn="ctr">
              <a:lnSpc>
                <a:spcPts val="5500"/>
              </a:lnSpc>
              <a:tabLst/>
            </a:pPr>
            <a:r>
              <a:rPr lang="en-US" altLang="zh-CN" b="1" dirty="0" err="1">
                <a:solidFill>
                  <a:srgbClr val="FF0000"/>
                </a:solidFill>
                <a:latin typeface="Times New Roman" pitchFamily="18" charset="0"/>
                <a:cs typeface="Times New Roman" pitchFamily="18" charset="0"/>
              </a:rPr>
              <a:t>Calculo</a:t>
            </a:r>
            <a:r>
              <a:rPr lang="en-US" altLang="zh-CN" b="1" dirty="0">
                <a:solidFill>
                  <a:srgbClr val="FF0000"/>
                </a:solidFill>
                <a:latin typeface="Times New Roman" pitchFamily="18" charset="0"/>
                <a:cs typeface="Times New Roman" pitchFamily="18" charset="0"/>
              </a:rPr>
              <a:t> de </a:t>
            </a:r>
            <a:r>
              <a:rPr lang="en-US" altLang="zh-CN" b="1" dirty="0" err="1">
                <a:solidFill>
                  <a:srgbClr val="FF0000"/>
                </a:solidFill>
                <a:latin typeface="Times New Roman" pitchFamily="18" charset="0"/>
                <a:cs typeface="Times New Roman" pitchFamily="18" charset="0"/>
              </a:rPr>
              <a:t>Eventos</a:t>
            </a:r>
            <a:r>
              <a:rPr lang="en-US" altLang="zh-CN" b="1" dirty="0">
                <a:solidFill>
                  <a:srgbClr val="FF0000"/>
                </a:solidFill>
                <a:latin typeface="Times New Roman" pitchFamily="18" charset="0"/>
                <a:cs typeface="Times New Roman" pitchFamily="18" charset="0"/>
              </a:rPr>
              <a:t> / </a:t>
            </a:r>
            <a:r>
              <a:rPr lang="en-US" altLang="zh-CN" b="1" dirty="0" err="1">
                <a:solidFill>
                  <a:srgbClr val="FF0000"/>
                </a:solidFill>
                <a:latin typeface="Times New Roman" pitchFamily="18" charset="0"/>
                <a:cs typeface="Times New Roman" pitchFamily="18" charset="0"/>
              </a:rPr>
              <a:t>Tiempos</a:t>
            </a:r>
            <a:endParaRPr lang="en-US" altLang="zh-CN" sz="4002" b="1" dirty="0">
              <a:solidFill>
                <a:srgbClr val="FF0000"/>
              </a:solidFill>
              <a:latin typeface="Times New Roman" pitchFamily="18" charset="0"/>
              <a:cs typeface="Times New Roman" pitchFamily="18" charset="0"/>
            </a:endParaRPr>
          </a:p>
        </p:txBody>
      </p:sp>
      <p:sp>
        <p:nvSpPr>
          <p:cNvPr id="4" name="TextBox 1"/>
          <p:cNvSpPr txBox="1"/>
          <p:nvPr/>
        </p:nvSpPr>
        <p:spPr>
          <a:xfrm>
            <a:off x="3479800" y="6070600"/>
            <a:ext cx="762000" cy="596900"/>
          </a:xfrm>
          <a:prstGeom prst="rect">
            <a:avLst/>
          </a:prstGeom>
          <a:noFill/>
        </p:spPr>
        <p:txBody>
          <a:bodyPr wrap="none" lIns="0" tIns="0" rIns="0" rtlCol="0">
            <a:spAutoFit/>
          </a:bodyPr>
          <a:lstStyle/>
          <a:p>
            <a:pPr>
              <a:lnSpc>
                <a:spcPts val="4700"/>
              </a:lnSpc>
              <a:tabLst/>
            </a:pPr>
            <a:r>
              <a:rPr lang="en-US" altLang="zh-CN" sz="4800" dirty="0">
                <a:solidFill>
                  <a:srgbClr val="FFFFFF"/>
                </a:solidFill>
                <a:latin typeface="Corbel" pitchFamily="18" charset="0"/>
                <a:cs typeface="Corbel" pitchFamily="18" charset="0"/>
              </a:rPr>
              <a:t>mc</a:t>
            </a:r>
          </a:p>
        </p:txBody>
      </p:sp>
      <p:sp>
        <p:nvSpPr>
          <p:cNvPr id="2" name="Rectángulo 1"/>
          <p:cNvSpPr/>
          <p:nvPr/>
        </p:nvSpPr>
        <p:spPr>
          <a:xfrm>
            <a:off x="927100" y="503237"/>
            <a:ext cx="38862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p:cNvSpPr txBox="1">
            <a:spLocks/>
          </p:cNvSpPr>
          <p:nvPr/>
        </p:nvSpPr>
        <p:spPr>
          <a:xfrm>
            <a:off x="457200" y="286543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b="1" i="1" u="sng" dirty="0" err="1">
                <a:solidFill>
                  <a:srgbClr val="0070C0"/>
                </a:solidFill>
                <a:effectLst>
                  <a:outerShdw blurRad="38100" dist="38100" dir="2700000" algn="tl">
                    <a:srgbClr val="000000">
                      <a:alpha val="43137"/>
                    </a:srgbClr>
                  </a:outerShdw>
                </a:effectLst>
              </a:rPr>
              <a:t>Timer</a:t>
            </a:r>
            <a:endParaRPr lang="es-ES" b="1" i="1" u="sng"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44359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1053482" y="350837"/>
            <a:ext cx="8789018" cy="6551814"/>
          </a:xfrm>
          <a:prstGeom prst="rect">
            <a:avLst/>
          </a:prstGeom>
        </p:spPr>
      </p:pic>
      <p:sp>
        <p:nvSpPr>
          <p:cNvPr id="2" name="Rectángulo 1"/>
          <p:cNvSpPr/>
          <p:nvPr/>
        </p:nvSpPr>
        <p:spPr>
          <a:xfrm>
            <a:off x="7251700" y="5151437"/>
            <a:ext cx="2339295" cy="369332"/>
          </a:xfrm>
          <a:prstGeom prst="rect">
            <a:avLst/>
          </a:prstGeom>
        </p:spPr>
        <p:txBody>
          <a:bodyPr wrap="none">
            <a:spAutoFit/>
          </a:bodyPr>
          <a:lstStyle/>
          <a:p>
            <a:r>
              <a:rPr lang="es-ES" b="1" i="1" dirty="0">
                <a:solidFill>
                  <a:srgbClr val="FF0000"/>
                </a:solidFill>
                <a:effectLst>
                  <a:outerShdw blurRad="38100" dist="38100" dir="2700000" algn="tl">
                    <a:srgbClr val="000000">
                      <a:alpha val="43137"/>
                    </a:srgbClr>
                  </a:outerShdw>
                </a:effectLst>
                <a:latin typeface="Calibri" panose="020F0502020204030204" pitchFamily="34" charset="0"/>
              </a:rPr>
              <a:t>Registro OPTION (80h)</a:t>
            </a:r>
            <a:endParaRPr lang="es-ES" dirty="0"/>
          </a:p>
        </p:txBody>
      </p:sp>
      <p:sp>
        <p:nvSpPr>
          <p:cNvPr id="4" name="Rectángulo 3"/>
          <p:cNvSpPr/>
          <p:nvPr/>
        </p:nvSpPr>
        <p:spPr>
          <a:xfrm>
            <a:off x="7251700" y="5467905"/>
            <a:ext cx="2925288" cy="369332"/>
          </a:xfrm>
          <a:prstGeom prst="rect">
            <a:avLst/>
          </a:prstGeom>
        </p:spPr>
        <p:txBody>
          <a:bodyPr wrap="none">
            <a:spAutoFit/>
          </a:bodyPr>
          <a:lstStyle/>
          <a:p>
            <a:r>
              <a:rPr lang="es-ES" b="1" i="1" dirty="0">
                <a:solidFill>
                  <a:srgbClr val="FF0000"/>
                </a:solidFill>
                <a:effectLst>
                  <a:outerShdw blurRad="38100" dist="38100" dir="2700000" algn="tl">
                    <a:srgbClr val="000000">
                      <a:alpha val="43137"/>
                    </a:srgbClr>
                  </a:outerShdw>
                </a:effectLst>
                <a:latin typeface="Calibri" panose="020F0502020204030204" pitchFamily="34" charset="0"/>
              </a:rPr>
              <a:t>Registro INTCON (0Bh y 8Bh)</a:t>
            </a:r>
            <a:endParaRPr lang="es-ES" dirty="0"/>
          </a:p>
        </p:txBody>
      </p:sp>
      <p:sp>
        <p:nvSpPr>
          <p:cNvPr id="5" name="CuadroTexto 4"/>
          <p:cNvSpPr txBox="1"/>
          <p:nvPr/>
        </p:nvSpPr>
        <p:spPr>
          <a:xfrm>
            <a:off x="1079500" y="727372"/>
            <a:ext cx="778931"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200" i="1" dirty="0">
                <a:solidFill>
                  <a:srgbClr val="FF0000"/>
                </a:solidFill>
                <a:effectLst>
                  <a:outerShdw blurRad="38100" dist="38100" dir="2700000" algn="tl">
                    <a:srgbClr val="000000">
                      <a:alpha val="43137"/>
                    </a:srgbClr>
                  </a:outerShdw>
                </a:effectLst>
              </a:rPr>
              <a:t>Uso reloj </a:t>
            </a:r>
          </a:p>
          <a:p>
            <a:r>
              <a:rPr lang="es-ES" sz="1200" i="1" dirty="0">
                <a:solidFill>
                  <a:srgbClr val="FF0000"/>
                </a:solidFill>
                <a:effectLst>
                  <a:outerShdw blurRad="38100" dist="38100" dir="2700000" algn="tl">
                    <a:srgbClr val="000000">
                      <a:alpha val="43137"/>
                    </a:srgbClr>
                  </a:outerShdw>
                </a:effectLst>
              </a:rPr>
              <a:t>interno</a:t>
            </a:r>
          </a:p>
        </p:txBody>
      </p:sp>
      <p:sp>
        <p:nvSpPr>
          <p:cNvPr id="6" name="CuadroTexto 5"/>
          <p:cNvSpPr txBox="1"/>
          <p:nvPr/>
        </p:nvSpPr>
        <p:spPr>
          <a:xfrm>
            <a:off x="774700" y="1489372"/>
            <a:ext cx="769763"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200" i="1" dirty="0">
                <a:solidFill>
                  <a:srgbClr val="FF0000"/>
                </a:solidFill>
                <a:effectLst>
                  <a:outerShdw blurRad="38100" dist="38100" dir="2700000" algn="tl">
                    <a:srgbClr val="000000">
                      <a:alpha val="43137"/>
                    </a:srgbClr>
                  </a:outerShdw>
                </a:effectLst>
              </a:rPr>
              <a:t>Uso reloj </a:t>
            </a:r>
          </a:p>
          <a:p>
            <a:r>
              <a:rPr lang="es-ES" sz="1200" i="1" dirty="0">
                <a:solidFill>
                  <a:srgbClr val="FF0000"/>
                </a:solidFill>
                <a:effectLst>
                  <a:outerShdw blurRad="38100" dist="38100" dir="2700000" algn="tl">
                    <a:srgbClr val="000000">
                      <a:alpha val="43137"/>
                    </a:srgbClr>
                  </a:outerShdw>
                </a:effectLst>
              </a:rPr>
              <a:t>Externo</a:t>
            </a:r>
          </a:p>
        </p:txBody>
      </p:sp>
      <p:sp>
        <p:nvSpPr>
          <p:cNvPr id="7" name="CuadroTexto 6"/>
          <p:cNvSpPr txBox="1"/>
          <p:nvPr/>
        </p:nvSpPr>
        <p:spPr>
          <a:xfrm>
            <a:off x="698500" y="3470572"/>
            <a:ext cx="822661"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200" i="1" dirty="0">
                <a:solidFill>
                  <a:srgbClr val="FF0000"/>
                </a:solidFill>
                <a:effectLst>
                  <a:outerShdw blurRad="38100" dist="38100" dir="2700000" algn="tl">
                    <a:srgbClr val="000000">
                      <a:alpha val="43137"/>
                    </a:srgbClr>
                  </a:outerShdw>
                </a:effectLst>
              </a:rPr>
              <a:t>Uso perro</a:t>
            </a:r>
          </a:p>
          <a:p>
            <a:r>
              <a:rPr lang="es-ES" sz="1200" i="1" dirty="0" err="1">
                <a:solidFill>
                  <a:srgbClr val="FF0000"/>
                </a:solidFill>
                <a:effectLst>
                  <a:outerShdw blurRad="38100" dist="38100" dir="2700000" algn="tl">
                    <a:srgbClr val="000000">
                      <a:alpha val="43137"/>
                    </a:srgbClr>
                  </a:outerShdw>
                </a:effectLst>
              </a:rPr>
              <a:t>guardian</a:t>
            </a:r>
            <a:endParaRPr lang="es-ES" sz="1200" i="1" dirty="0">
              <a:solidFill>
                <a:srgbClr val="FF0000"/>
              </a:solidFill>
              <a:effectLst>
                <a:outerShdw blurRad="38100" dist="38100" dir="2700000" algn="tl">
                  <a:srgbClr val="000000">
                    <a:alpha val="43137"/>
                  </a:srgbClr>
                </a:outerShdw>
              </a:effectLst>
            </a:endParaRPr>
          </a:p>
        </p:txBody>
      </p:sp>
      <p:sp>
        <p:nvSpPr>
          <p:cNvPr id="8" name="CuadroTexto 7"/>
          <p:cNvSpPr txBox="1"/>
          <p:nvPr/>
        </p:nvSpPr>
        <p:spPr>
          <a:xfrm>
            <a:off x="4432300" y="1169927"/>
            <a:ext cx="609600"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1000" i="1" dirty="0">
                <a:solidFill>
                  <a:srgbClr val="FF0000"/>
                </a:solidFill>
                <a:effectLst>
                  <a:outerShdw blurRad="38100" dist="38100" dir="2700000" algn="tl">
                    <a:srgbClr val="000000">
                      <a:alpha val="43137"/>
                    </a:srgbClr>
                  </a:outerShdw>
                </a:effectLst>
              </a:rPr>
              <a:t>Fuente </a:t>
            </a:r>
          </a:p>
          <a:p>
            <a:r>
              <a:rPr lang="es-ES" sz="1000" i="1" dirty="0">
                <a:solidFill>
                  <a:srgbClr val="FF0000"/>
                </a:solidFill>
                <a:effectLst>
                  <a:outerShdw blurRad="38100" dist="38100" dir="2700000" algn="tl">
                    <a:srgbClr val="000000">
                      <a:alpha val="43137"/>
                    </a:srgbClr>
                  </a:outerShdw>
                </a:effectLst>
              </a:rPr>
              <a:t>Reloj</a:t>
            </a:r>
          </a:p>
        </p:txBody>
      </p:sp>
      <p:sp>
        <p:nvSpPr>
          <p:cNvPr id="9" name="CuadroTexto 8"/>
          <p:cNvSpPr txBox="1"/>
          <p:nvPr/>
        </p:nvSpPr>
        <p:spPr>
          <a:xfrm>
            <a:off x="6184900" y="2332037"/>
            <a:ext cx="838200"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1000" i="1" dirty="0">
                <a:solidFill>
                  <a:srgbClr val="FF0000"/>
                </a:solidFill>
                <a:effectLst>
                  <a:outerShdw blurRad="38100" dist="38100" dir="2700000" algn="tl">
                    <a:srgbClr val="000000">
                      <a:alpha val="43137"/>
                    </a:srgbClr>
                  </a:outerShdw>
                </a:effectLst>
              </a:rPr>
              <a:t>Escritura T0</a:t>
            </a:r>
          </a:p>
        </p:txBody>
      </p:sp>
      <p:sp>
        <p:nvSpPr>
          <p:cNvPr id="10" name="CuadroTexto 9"/>
          <p:cNvSpPr txBox="1"/>
          <p:nvPr/>
        </p:nvSpPr>
        <p:spPr>
          <a:xfrm>
            <a:off x="5727700" y="2636837"/>
            <a:ext cx="1295400"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1000" i="1" dirty="0">
                <a:solidFill>
                  <a:srgbClr val="FF0000"/>
                </a:solidFill>
                <a:effectLst>
                  <a:outerShdw blurRad="38100" dist="38100" dir="2700000" algn="tl">
                    <a:srgbClr val="000000">
                      <a:alpha val="43137"/>
                    </a:srgbClr>
                  </a:outerShdw>
                </a:effectLst>
              </a:rPr>
              <a:t>Asignación </a:t>
            </a:r>
            <a:r>
              <a:rPr lang="es-ES" sz="1000" i="1" dirty="0" err="1">
                <a:solidFill>
                  <a:srgbClr val="FF0000"/>
                </a:solidFill>
                <a:effectLst>
                  <a:outerShdw blurRad="38100" dist="38100" dir="2700000" algn="tl">
                    <a:srgbClr val="000000">
                      <a:alpha val="43137"/>
                    </a:srgbClr>
                  </a:outerShdw>
                </a:effectLst>
              </a:rPr>
              <a:t>Prescaler</a:t>
            </a:r>
            <a:endParaRPr lang="es-ES" sz="1000" i="1" dirty="0">
              <a:solidFill>
                <a:srgbClr val="FF0000"/>
              </a:solidFill>
              <a:effectLst>
                <a:outerShdw blurRad="38100" dist="38100" dir="2700000" algn="tl">
                  <a:srgbClr val="000000">
                    <a:alpha val="43137"/>
                  </a:srgbClr>
                </a:outerShdw>
              </a:effectLst>
            </a:endParaRPr>
          </a:p>
        </p:txBody>
      </p:sp>
      <p:sp>
        <p:nvSpPr>
          <p:cNvPr id="11" name="CuadroTexto 10"/>
          <p:cNvSpPr txBox="1"/>
          <p:nvPr/>
        </p:nvSpPr>
        <p:spPr>
          <a:xfrm>
            <a:off x="5956300" y="3457416"/>
            <a:ext cx="685800"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1000" i="1" dirty="0" err="1">
                <a:solidFill>
                  <a:srgbClr val="FF0000"/>
                </a:solidFill>
                <a:effectLst>
                  <a:outerShdw blurRad="38100" dist="38100" dir="2700000" algn="tl">
                    <a:srgbClr val="000000">
                      <a:alpha val="43137"/>
                    </a:srgbClr>
                  </a:outerShdw>
                </a:effectLst>
              </a:rPr>
              <a:t>Prescaler</a:t>
            </a:r>
            <a:endParaRPr lang="es-ES" sz="1000" i="1" dirty="0">
              <a:solidFill>
                <a:srgbClr val="FF0000"/>
              </a:solidFill>
              <a:effectLst>
                <a:outerShdw blurRad="38100" dist="38100" dir="2700000" algn="tl">
                  <a:srgbClr val="000000">
                    <a:alpha val="43137"/>
                  </a:srgbClr>
                </a:outerShdw>
              </a:effectLst>
            </a:endParaRPr>
          </a:p>
        </p:txBody>
      </p:sp>
      <p:sp>
        <p:nvSpPr>
          <p:cNvPr id="12" name="CuadroTexto 11"/>
          <p:cNvSpPr txBox="1"/>
          <p:nvPr/>
        </p:nvSpPr>
        <p:spPr>
          <a:xfrm>
            <a:off x="3517900" y="3856037"/>
            <a:ext cx="1295400"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1000" i="1" dirty="0">
                <a:solidFill>
                  <a:srgbClr val="FF0000"/>
                </a:solidFill>
                <a:effectLst>
                  <a:outerShdw blurRad="38100" dist="38100" dir="2700000" algn="tl">
                    <a:srgbClr val="000000">
                      <a:alpha val="43137"/>
                    </a:srgbClr>
                  </a:outerShdw>
                </a:effectLst>
              </a:rPr>
              <a:t>Asignación </a:t>
            </a:r>
            <a:r>
              <a:rPr lang="es-ES" sz="1000" i="1" dirty="0" err="1">
                <a:solidFill>
                  <a:srgbClr val="FF0000"/>
                </a:solidFill>
                <a:effectLst>
                  <a:outerShdw blurRad="38100" dist="38100" dir="2700000" algn="tl">
                    <a:srgbClr val="000000">
                      <a:alpha val="43137"/>
                    </a:srgbClr>
                  </a:outerShdw>
                </a:effectLst>
              </a:rPr>
              <a:t>Prescaler</a:t>
            </a:r>
            <a:endParaRPr lang="es-ES" sz="1000" i="1" dirty="0">
              <a:solidFill>
                <a:srgbClr val="FF0000"/>
              </a:solidFill>
              <a:effectLst>
                <a:outerShdw blurRad="38100" dist="38100" dir="2700000" algn="tl">
                  <a:srgbClr val="000000">
                    <a:alpha val="43137"/>
                  </a:srgbClr>
                </a:outerShdw>
              </a:effectLst>
            </a:endParaRPr>
          </a:p>
        </p:txBody>
      </p:sp>
      <p:sp>
        <p:nvSpPr>
          <p:cNvPr id="13" name="CuadroTexto 12"/>
          <p:cNvSpPr txBox="1"/>
          <p:nvPr/>
        </p:nvSpPr>
        <p:spPr>
          <a:xfrm>
            <a:off x="3746500" y="4676616"/>
            <a:ext cx="1295400"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1000" i="1" dirty="0">
                <a:solidFill>
                  <a:srgbClr val="FF0000"/>
                </a:solidFill>
                <a:effectLst>
                  <a:outerShdw blurRad="38100" dist="38100" dir="2700000" algn="tl">
                    <a:srgbClr val="000000">
                      <a:alpha val="43137"/>
                    </a:srgbClr>
                  </a:outerShdw>
                </a:effectLst>
              </a:rPr>
              <a:t>Divisor de frecuencia</a:t>
            </a:r>
          </a:p>
        </p:txBody>
      </p:sp>
      <p:pic>
        <p:nvPicPr>
          <p:cNvPr id="14" name="Imagen 13"/>
          <p:cNvPicPr>
            <a:picLocks noChangeAspect="1"/>
          </p:cNvPicPr>
          <p:nvPr/>
        </p:nvPicPr>
        <p:blipFill>
          <a:blip r:embed="rId4"/>
          <a:stretch>
            <a:fillRect/>
          </a:stretch>
        </p:blipFill>
        <p:spPr>
          <a:xfrm>
            <a:off x="1917700" y="6065837"/>
            <a:ext cx="6400800" cy="1219200"/>
          </a:xfrm>
          <a:prstGeom prst="rect">
            <a:avLst/>
          </a:prstGeom>
        </p:spPr>
      </p:pic>
      <p:pic>
        <p:nvPicPr>
          <p:cNvPr id="15" name="Imagen 14"/>
          <p:cNvPicPr>
            <a:picLocks noChangeAspect="1"/>
          </p:cNvPicPr>
          <p:nvPr/>
        </p:nvPicPr>
        <p:blipFill>
          <a:blip r:embed="rId5"/>
          <a:stretch>
            <a:fillRect/>
          </a:stretch>
        </p:blipFill>
        <p:spPr>
          <a:xfrm>
            <a:off x="8470900" y="2865437"/>
            <a:ext cx="847725" cy="171450"/>
          </a:xfrm>
          <a:prstGeom prst="rect">
            <a:avLst/>
          </a:prstGeom>
        </p:spPr>
      </p:pic>
      <p:pic>
        <p:nvPicPr>
          <p:cNvPr id="16" name="Imagen 15"/>
          <p:cNvPicPr>
            <a:picLocks noChangeAspect="1"/>
          </p:cNvPicPr>
          <p:nvPr/>
        </p:nvPicPr>
        <p:blipFill>
          <a:blip r:embed="rId5"/>
          <a:stretch>
            <a:fillRect/>
          </a:stretch>
        </p:blipFill>
        <p:spPr>
          <a:xfrm>
            <a:off x="6032500" y="5684837"/>
            <a:ext cx="847725" cy="171450"/>
          </a:xfrm>
          <a:prstGeom prst="rect">
            <a:avLst/>
          </a:prstGeom>
        </p:spPr>
      </p:pic>
    </p:spTree>
    <p:extLst>
      <p:ext uri="{BB962C8B-B14F-4D97-AF65-F5344CB8AC3E}">
        <p14:creationId xmlns:p14="http://schemas.microsoft.com/office/powerpoint/2010/main" val="2711884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1658430" y="457200"/>
            <a:ext cx="4728859" cy="1726114"/>
          </a:xfrm>
          <a:prstGeom prst="rect">
            <a:avLst/>
          </a:prstGeom>
          <a:noFill/>
        </p:spPr>
        <p:txBody>
          <a:bodyPr wrap="none" lIns="0" tIns="0" rIns="0" rtlCol="0">
            <a:spAutoFit/>
          </a:bodyPr>
          <a:lstStyle/>
          <a:p>
            <a:pPr algn="ctr">
              <a:lnSpc>
                <a:spcPts val="6100"/>
              </a:lnSpc>
              <a:spcBef>
                <a:spcPct val="0"/>
              </a:spcBef>
              <a:tabLst>
                <a:tab pos="3009900" algn="l"/>
              </a:tabLst>
            </a:pPr>
            <a:r>
              <a:rPr lang="en-US" altLang="zh-CN" dirty="0"/>
              <a:t>	</a:t>
            </a:r>
            <a:r>
              <a:rPr lang="en-US" altLang="zh-CN" sz="4800" b="1" i="1" dirty="0">
                <a:solidFill>
                  <a:srgbClr val="FF0000"/>
                </a:solidFill>
                <a:effectLst>
                  <a:outerShdw blurRad="38100" dist="38100" dir="2700000" algn="tl">
                    <a:srgbClr val="000000">
                      <a:alpha val="43137"/>
                    </a:srgbClr>
                  </a:outerShdw>
                </a:effectLst>
                <a:latin typeface="Calibri" panose="020F0502020204030204" pitchFamily="34" charset="0"/>
              </a:rPr>
              <a:t>Timers 0</a:t>
            </a:r>
          </a:p>
          <a:p>
            <a:pPr>
              <a:lnSpc>
                <a:spcPts val="1000"/>
              </a:lnSpc>
            </a:pPr>
            <a:endParaRPr lang="en-US" altLang="zh-CN" dirty="0"/>
          </a:p>
          <a:p>
            <a:pPr>
              <a:lnSpc>
                <a:spcPts val="1000"/>
              </a:lnSpc>
            </a:pPr>
            <a:endParaRPr lang="en-US" altLang="zh-CN" dirty="0"/>
          </a:p>
          <a:p>
            <a:pPr>
              <a:lnSpc>
                <a:spcPts val="5000"/>
              </a:lnSpc>
              <a:tabLst>
                <a:tab pos="3009900" algn="l"/>
              </a:tabLst>
            </a:pPr>
            <a:r>
              <a:rPr lang="en-US" altLang="zh-CN" sz="3197" b="1" dirty="0">
                <a:solidFill>
                  <a:srgbClr val="000000"/>
                </a:solidFill>
                <a:latin typeface="Times New Roman" pitchFamily="18" charset="0"/>
                <a:cs typeface="Times New Roman" pitchFamily="18" charset="0"/>
              </a:rPr>
              <a:t>Timers</a:t>
            </a:r>
            <a:r>
              <a:rPr lang="en-US" altLang="zh-CN" sz="3197" dirty="0">
                <a:latin typeface="Times New Roman" pitchFamily="18" charset="0"/>
                <a:cs typeface="Times New Roman" pitchFamily="18" charset="0"/>
              </a:rPr>
              <a:t> </a:t>
            </a:r>
            <a:r>
              <a:rPr lang="en-US" altLang="zh-CN" sz="3197" b="1" dirty="0">
                <a:solidFill>
                  <a:srgbClr val="000000"/>
                </a:solidFill>
                <a:latin typeface="Times New Roman" pitchFamily="18" charset="0"/>
                <a:cs typeface="Times New Roman" pitchFamily="18" charset="0"/>
              </a:rPr>
              <a:t>son</a:t>
            </a:r>
            <a:r>
              <a:rPr lang="en-US" altLang="zh-CN" sz="3197" dirty="0">
                <a:latin typeface="Times New Roman" pitchFamily="18" charset="0"/>
                <a:cs typeface="Times New Roman" pitchFamily="18" charset="0"/>
              </a:rPr>
              <a:t> </a:t>
            </a:r>
            <a:r>
              <a:rPr lang="en-US" altLang="zh-CN" sz="3197" b="1" dirty="0">
                <a:solidFill>
                  <a:srgbClr val="000000"/>
                </a:solidFill>
                <a:latin typeface="Times New Roman" pitchFamily="18" charset="0"/>
                <a:cs typeface="Times New Roman" pitchFamily="18" charset="0"/>
              </a:rPr>
              <a:t>usados</a:t>
            </a:r>
            <a:r>
              <a:rPr lang="en-US" altLang="zh-CN" sz="3197" dirty="0">
                <a:latin typeface="Times New Roman" pitchFamily="18" charset="0"/>
                <a:cs typeface="Times New Roman" pitchFamily="18" charset="0"/>
              </a:rPr>
              <a:t> </a:t>
            </a:r>
            <a:r>
              <a:rPr lang="en-US" altLang="zh-CN" sz="3197" b="1" dirty="0">
                <a:solidFill>
                  <a:srgbClr val="000000"/>
                </a:solidFill>
                <a:latin typeface="Times New Roman" pitchFamily="18" charset="0"/>
                <a:cs typeface="Times New Roman" pitchFamily="18" charset="0"/>
              </a:rPr>
              <a:t>para:</a:t>
            </a:r>
          </a:p>
        </p:txBody>
      </p:sp>
      <p:sp>
        <p:nvSpPr>
          <p:cNvPr id="3" name="TextBox 1"/>
          <p:cNvSpPr txBox="1"/>
          <p:nvPr/>
        </p:nvSpPr>
        <p:spPr>
          <a:xfrm>
            <a:off x="1549400" y="2209800"/>
            <a:ext cx="127000" cy="1397000"/>
          </a:xfrm>
          <a:prstGeom prst="rect">
            <a:avLst/>
          </a:prstGeom>
          <a:noFill/>
        </p:spPr>
        <p:txBody>
          <a:bodyPr wrap="none" lIns="0" tIns="0" rIns="0" rtlCol="0">
            <a:spAutoFit/>
          </a:bodyPr>
          <a:lstStyle/>
          <a:p>
            <a:pPr>
              <a:lnSpc>
                <a:spcPts val="2900"/>
              </a:lnSpc>
              <a:tabLst/>
            </a:pPr>
            <a:r>
              <a:rPr lang="en-US" altLang="zh-CN" sz="2100" dirty="0">
                <a:solidFill>
                  <a:srgbClr val="FC0128"/>
                </a:solidFill>
                <a:latin typeface="Arial Black" pitchFamily="18" charset="0"/>
                <a:cs typeface="Arial Black" pitchFamily="18" charset="0"/>
              </a:rPr>
              <a:t>–</a:t>
            </a:r>
          </a:p>
          <a:p>
            <a:pPr>
              <a:lnSpc>
                <a:spcPts val="1000"/>
              </a:lnSpc>
            </a:pPr>
            <a:endParaRPr lang="en-US" altLang="zh-CN" dirty="0"/>
          </a:p>
          <a:p>
            <a:pPr>
              <a:lnSpc>
                <a:spcPts val="3000"/>
              </a:lnSpc>
              <a:tabLst/>
            </a:pPr>
            <a:r>
              <a:rPr lang="en-US" altLang="zh-CN" sz="2100" dirty="0">
                <a:solidFill>
                  <a:srgbClr val="FC0128"/>
                </a:solidFill>
                <a:latin typeface="Arial Black" pitchFamily="18" charset="0"/>
                <a:cs typeface="Arial Black" pitchFamily="18" charset="0"/>
              </a:rPr>
              <a:t>–</a:t>
            </a:r>
          </a:p>
          <a:p>
            <a:pPr>
              <a:lnSpc>
                <a:spcPts val="1000"/>
              </a:lnSpc>
            </a:pPr>
            <a:endParaRPr lang="en-US" altLang="zh-CN" dirty="0"/>
          </a:p>
          <a:p>
            <a:pPr>
              <a:lnSpc>
                <a:spcPts val="3000"/>
              </a:lnSpc>
              <a:tabLst/>
            </a:pPr>
            <a:r>
              <a:rPr lang="en-US" altLang="zh-CN" sz="2100" dirty="0">
                <a:solidFill>
                  <a:srgbClr val="FC0128"/>
                </a:solidFill>
                <a:latin typeface="Arial Black" pitchFamily="18" charset="0"/>
                <a:cs typeface="Arial Black" pitchFamily="18" charset="0"/>
              </a:rPr>
              <a:t>–</a:t>
            </a:r>
          </a:p>
        </p:txBody>
      </p:sp>
      <p:sp>
        <p:nvSpPr>
          <p:cNvPr id="4" name="TextBox 1"/>
          <p:cNvSpPr txBox="1"/>
          <p:nvPr/>
        </p:nvSpPr>
        <p:spPr>
          <a:xfrm>
            <a:off x="1828800" y="2146300"/>
            <a:ext cx="5564024" cy="1572225"/>
          </a:xfrm>
          <a:prstGeom prst="rect">
            <a:avLst/>
          </a:prstGeom>
          <a:noFill/>
        </p:spPr>
        <p:txBody>
          <a:bodyPr wrap="none" lIns="0" tIns="0" rIns="0" rtlCol="0">
            <a:spAutoFit/>
          </a:bodyPr>
          <a:lstStyle/>
          <a:p>
            <a:pPr>
              <a:lnSpc>
                <a:spcPts val="3900"/>
              </a:lnSpc>
              <a:tabLst>
                <a:tab pos="101600" algn="l"/>
              </a:tabLst>
            </a:pPr>
            <a:r>
              <a:rPr lang="en-US" altLang="zh-CN" dirty="0"/>
              <a:t>	</a:t>
            </a:r>
            <a:r>
              <a:rPr lang="en-US" altLang="zh-CN" sz="2802" b="1" dirty="0">
                <a:solidFill>
                  <a:srgbClr val="000000"/>
                </a:solidFill>
                <a:latin typeface="Times New Roman" pitchFamily="18" charset="0"/>
                <a:cs typeface="Times New Roman" pitchFamily="18" charset="0"/>
              </a:rPr>
              <a:t>tiempo</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de</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referencia</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para</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eventos</a:t>
            </a:r>
          </a:p>
          <a:p>
            <a:pPr>
              <a:lnSpc>
                <a:spcPts val="4000"/>
              </a:lnSpc>
              <a:tabLst>
                <a:tab pos="101600" algn="l"/>
              </a:tabLst>
            </a:pPr>
            <a:r>
              <a:rPr lang="en-US" altLang="zh-CN" sz="2802" b="1" dirty="0">
                <a:solidFill>
                  <a:srgbClr val="000000"/>
                </a:solidFill>
                <a:latin typeface="Times New Roman" pitchFamily="18" charset="0"/>
                <a:cs typeface="Times New Roman" pitchFamily="18" charset="0"/>
              </a:rPr>
              <a:t>contar</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el</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número</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de</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eventos</a:t>
            </a:r>
          </a:p>
          <a:p>
            <a:pPr>
              <a:lnSpc>
                <a:spcPts val="4000"/>
              </a:lnSpc>
              <a:tabLst>
                <a:tab pos="101600" algn="l"/>
              </a:tabLst>
            </a:pPr>
            <a:r>
              <a:rPr lang="en-US" altLang="zh-CN" sz="2802" b="1" dirty="0" err="1">
                <a:solidFill>
                  <a:srgbClr val="000000"/>
                </a:solidFill>
                <a:latin typeface="Times New Roman" pitchFamily="18" charset="0"/>
                <a:cs typeface="Times New Roman" pitchFamily="18" charset="0"/>
              </a:rPr>
              <a:t>generación</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de</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formas</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de</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onda</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etc...</a:t>
            </a:r>
          </a:p>
        </p:txBody>
      </p:sp>
      <p:sp>
        <p:nvSpPr>
          <p:cNvPr id="6" name="TextBox 1"/>
          <p:cNvSpPr txBox="1"/>
          <p:nvPr/>
        </p:nvSpPr>
        <p:spPr>
          <a:xfrm>
            <a:off x="1549400" y="4838700"/>
            <a:ext cx="127000" cy="1397000"/>
          </a:xfrm>
          <a:prstGeom prst="rect">
            <a:avLst/>
          </a:prstGeom>
          <a:noFill/>
        </p:spPr>
        <p:txBody>
          <a:bodyPr wrap="none" lIns="0" tIns="0" rIns="0" rtlCol="0">
            <a:spAutoFit/>
          </a:bodyPr>
          <a:lstStyle/>
          <a:p>
            <a:pPr>
              <a:lnSpc>
                <a:spcPts val="2900"/>
              </a:lnSpc>
              <a:tabLst/>
            </a:pPr>
            <a:r>
              <a:rPr lang="en-US" altLang="zh-CN" sz="2100" dirty="0">
                <a:solidFill>
                  <a:srgbClr val="FC0128"/>
                </a:solidFill>
                <a:latin typeface="Arial Black" pitchFamily="18" charset="0"/>
                <a:cs typeface="Arial Black" pitchFamily="18" charset="0"/>
              </a:rPr>
              <a:t>–</a:t>
            </a:r>
          </a:p>
          <a:p>
            <a:pPr>
              <a:lnSpc>
                <a:spcPts val="1000"/>
              </a:lnSpc>
            </a:pPr>
            <a:endParaRPr lang="en-US" altLang="zh-CN" dirty="0"/>
          </a:p>
          <a:p>
            <a:pPr>
              <a:lnSpc>
                <a:spcPts val="3000"/>
              </a:lnSpc>
              <a:tabLst/>
            </a:pPr>
            <a:r>
              <a:rPr lang="en-US" altLang="zh-CN" sz="2100" dirty="0">
                <a:solidFill>
                  <a:srgbClr val="FC0128"/>
                </a:solidFill>
                <a:latin typeface="Arial Black" pitchFamily="18" charset="0"/>
                <a:cs typeface="Arial Black" pitchFamily="18" charset="0"/>
              </a:rPr>
              <a:t>–</a:t>
            </a:r>
          </a:p>
          <a:p>
            <a:pPr>
              <a:lnSpc>
                <a:spcPts val="1000"/>
              </a:lnSpc>
            </a:pPr>
            <a:endParaRPr lang="en-US" altLang="zh-CN" dirty="0"/>
          </a:p>
          <a:p>
            <a:pPr>
              <a:lnSpc>
                <a:spcPts val="3000"/>
              </a:lnSpc>
              <a:tabLst/>
            </a:pPr>
            <a:r>
              <a:rPr lang="en-US" altLang="zh-CN" sz="2100" dirty="0">
                <a:solidFill>
                  <a:srgbClr val="FC0128"/>
                </a:solidFill>
                <a:latin typeface="Arial Black" pitchFamily="18" charset="0"/>
                <a:cs typeface="Arial Black" pitchFamily="18" charset="0"/>
              </a:rPr>
              <a:t>–</a:t>
            </a:r>
          </a:p>
        </p:txBody>
      </p:sp>
      <p:sp>
        <p:nvSpPr>
          <p:cNvPr id="7" name="TextBox 1"/>
          <p:cNvSpPr txBox="1"/>
          <p:nvPr/>
        </p:nvSpPr>
        <p:spPr>
          <a:xfrm>
            <a:off x="1828800" y="4775200"/>
            <a:ext cx="1130053" cy="1572225"/>
          </a:xfrm>
          <a:prstGeom prst="rect">
            <a:avLst/>
          </a:prstGeom>
          <a:noFill/>
        </p:spPr>
        <p:txBody>
          <a:bodyPr wrap="none" lIns="0" tIns="0" rIns="0" rtlCol="0">
            <a:spAutoFit/>
          </a:bodyPr>
          <a:lstStyle/>
          <a:p>
            <a:pPr>
              <a:lnSpc>
                <a:spcPts val="3900"/>
              </a:lnSpc>
              <a:tabLst/>
            </a:pPr>
            <a:r>
              <a:rPr lang="en-US" altLang="zh-CN" sz="2802" b="1" dirty="0">
                <a:solidFill>
                  <a:srgbClr val="FF0000"/>
                </a:solidFill>
                <a:latin typeface="Times New Roman" pitchFamily="18" charset="0"/>
                <a:cs typeface="Times New Roman" pitchFamily="18" charset="0"/>
              </a:rPr>
              <a:t>Timer0</a:t>
            </a:r>
          </a:p>
          <a:p>
            <a:pPr>
              <a:lnSpc>
                <a:spcPts val="4000"/>
              </a:lnSpc>
              <a:tabLst/>
            </a:pPr>
            <a:r>
              <a:rPr lang="en-US" altLang="zh-CN" sz="2802" b="1" i="1" dirty="0">
                <a:solidFill>
                  <a:schemeClr val="accent5">
                    <a:lumMod val="60000"/>
                    <a:lumOff val="40000"/>
                  </a:schemeClr>
                </a:solidFill>
                <a:effectLst>
                  <a:outerShdw blurRad="38100" dist="38100" dir="2700000" algn="tl">
                    <a:srgbClr val="000000">
                      <a:alpha val="43137"/>
                    </a:srgbClr>
                  </a:outerShdw>
                </a:effectLst>
                <a:latin typeface="Times New Roman" pitchFamily="18" charset="0"/>
                <a:cs typeface="Times New Roman" pitchFamily="18" charset="0"/>
              </a:rPr>
              <a:t>Timer1</a:t>
            </a:r>
          </a:p>
          <a:p>
            <a:pPr>
              <a:lnSpc>
                <a:spcPts val="4000"/>
              </a:lnSpc>
              <a:tabLst/>
            </a:pPr>
            <a:r>
              <a:rPr lang="en-US" altLang="zh-CN" sz="2802" b="1" i="1" dirty="0">
                <a:solidFill>
                  <a:schemeClr val="accent5">
                    <a:lumMod val="60000"/>
                    <a:lumOff val="40000"/>
                  </a:schemeClr>
                </a:solidFill>
                <a:effectLst>
                  <a:outerShdw blurRad="38100" dist="38100" dir="2700000" algn="tl">
                    <a:srgbClr val="000000">
                      <a:alpha val="43137"/>
                    </a:srgbClr>
                  </a:outerShdw>
                </a:effectLst>
                <a:latin typeface="Times New Roman" pitchFamily="18" charset="0"/>
                <a:cs typeface="Times New Roman" pitchFamily="18" charset="0"/>
              </a:rPr>
              <a:t>Timer2</a:t>
            </a:r>
          </a:p>
        </p:txBody>
      </p:sp>
      <p:sp>
        <p:nvSpPr>
          <p:cNvPr id="5" name="CuadroTexto 4"/>
          <p:cNvSpPr txBox="1"/>
          <p:nvPr/>
        </p:nvSpPr>
        <p:spPr>
          <a:xfrm>
            <a:off x="3070523" y="4919860"/>
            <a:ext cx="2733377" cy="307777"/>
          </a:xfrm>
          <a:prstGeom prst="rect">
            <a:avLst/>
          </a:prstGeom>
          <a:noFill/>
        </p:spPr>
        <p:txBody>
          <a:bodyPr wrap="none" rtlCol="0">
            <a:spAutoFit/>
          </a:bodyPr>
          <a:lstStyle/>
          <a:p>
            <a:r>
              <a:rPr lang="es-ES" sz="1400" i="1" u="sng" dirty="0">
                <a:solidFill>
                  <a:srgbClr val="FF0000"/>
                </a:solidFill>
                <a:effectLst>
                  <a:outerShdw blurRad="38100" dist="38100" dir="2700000" algn="tl">
                    <a:srgbClr val="000000">
                      <a:alpha val="43137"/>
                    </a:srgbClr>
                  </a:outerShdw>
                </a:effectLst>
              </a:rPr>
              <a:t>Vamos a utilizarlo en nuestro curso</a:t>
            </a:r>
          </a:p>
        </p:txBody>
      </p:sp>
    </p:spTree>
    <p:extLst>
      <p:ext uri="{BB962C8B-B14F-4D97-AF65-F5344CB8AC3E}">
        <p14:creationId xmlns:p14="http://schemas.microsoft.com/office/powerpoint/2010/main" val="2719474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927100" y="305588"/>
            <a:ext cx="9004300" cy="828432"/>
          </a:xfrm>
          <a:prstGeom prst="rect">
            <a:avLst/>
          </a:prstGeom>
          <a:noFill/>
        </p:spPr>
        <p:txBody>
          <a:bodyPr wrap="square" lIns="0" tIns="0" rIns="0" rtlCol="0">
            <a:spAutoFit/>
          </a:bodyPr>
          <a:lstStyle/>
          <a:p>
            <a:pPr algn="ctr">
              <a:lnSpc>
                <a:spcPts val="6100"/>
              </a:lnSpc>
              <a:tabLst>
                <a:tab pos="774700" algn="l"/>
              </a:tabLst>
            </a:pPr>
            <a:r>
              <a:rPr lang="es-AR" altLang="zh-CN" sz="4397" b="1" i="1" dirty="0">
                <a:solidFill>
                  <a:srgbClr val="FF0000"/>
                </a:solidFill>
                <a:latin typeface="Times New Roman" pitchFamily="18" charset="0"/>
                <a:cs typeface="Times New Roman" pitchFamily="18" charset="0"/>
              </a:rPr>
              <a:t>Características</a:t>
            </a:r>
            <a:r>
              <a:rPr lang="en-US" altLang="zh-CN" sz="4397" b="1" i="1" dirty="0">
                <a:solidFill>
                  <a:srgbClr val="FF0000"/>
                </a:solidFill>
                <a:latin typeface="Times New Roman" pitchFamily="18" charset="0"/>
                <a:cs typeface="Times New Roman" pitchFamily="18" charset="0"/>
              </a:rPr>
              <a:t> del Timer 0</a:t>
            </a:r>
            <a:endParaRPr lang="en-US" altLang="zh-CN" sz="2802" b="1" i="1" dirty="0">
              <a:solidFill>
                <a:srgbClr val="FF0000"/>
              </a:solidFill>
              <a:latin typeface="Times New Roman" pitchFamily="18" charset="0"/>
              <a:cs typeface="Times New Roman" pitchFamily="18" charset="0"/>
            </a:endParaRPr>
          </a:p>
        </p:txBody>
      </p:sp>
      <p:sp>
        <p:nvSpPr>
          <p:cNvPr id="3" name="TextBox 1"/>
          <p:cNvSpPr txBox="1"/>
          <p:nvPr/>
        </p:nvSpPr>
        <p:spPr>
          <a:xfrm>
            <a:off x="1092200" y="1676400"/>
            <a:ext cx="1865895" cy="1007968"/>
          </a:xfrm>
          <a:prstGeom prst="rect">
            <a:avLst/>
          </a:prstGeom>
          <a:noFill/>
        </p:spPr>
        <p:txBody>
          <a:bodyPr wrap="none" lIns="0" tIns="0" rIns="0" rtlCol="0">
            <a:spAutoFit/>
          </a:bodyPr>
          <a:lstStyle/>
          <a:p>
            <a:pPr>
              <a:lnSpc>
                <a:spcPts val="2500"/>
              </a:lnSpc>
              <a:tabLst>
                <a:tab pos="342900" algn="l"/>
                <a:tab pos="495300" algn="l"/>
              </a:tabLst>
            </a:pPr>
            <a:r>
              <a:rPr lang="en-US" altLang="zh-CN" dirty="0"/>
              <a:t>		</a:t>
            </a:r>
            <a:r>
              <a:rPr lang="en-US" altLang="zh-CN" sz="1800" b="1" dirty="0">
                <a:solidFill>
                  <a:srgbClr val="FFFFFF"/>
                </a:solidFill>
                <a:latin typeface="Times New Roman" pitchFamily="18" charset="0"/>
                <a:cs typeface="Times New Roman" pitchFamily="18" charset="0"/>
              </a:rPr>
              <a:t>SIZE</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OF</a:t>
            </a:r>
          </a:p>
          <a:p>
            <a:pPr>
              <a:lnSpc>
                <a:spcPts val="2100"/>
              </a:lnSpc>
              <a:tabLst>
                <a:tab pos="342900" algn="l"/>
                <a:tab pos="495300" algn="l"/>
              </a:tabLst>
            </a:pPr>
            <a:r>
              <a:rPr lang="en-US" altLang="zh-CN" dirty="0"/>
              <a:t>	</a:t>
            </a:r>
            <a:r>
              <a:rPr lang="en-US" altLang="zh-CN" sz="1800" b="1" dirty="0">
                <a:solidFill>
                  <a:srgbClr val="FFFFFF"/>
                </a:solidFill>
                <a:latin typeface="Times New Roman" pitchFamily="18" charset="0"/>
                <a:cs typeface="Times New Roman" pitchFamily="18" charset="0"/>
              </a:rPr>
              <a:t>REGISTER</a:t>
            </a:r>
          </a:p>
          <a:p>
            <a:pPr>
              <a:lnSpc>
                <a:spcPts val="2900"/>
              </a:lnSpc>
              <a:tabLst>
                <a:tab pos="342900" algn="l"/>
                <a:tab pos="495300" algn="l"/>
              </a:tabLst>
            </a:pPr>
            <a:r>
              <a:rPr lang="en-US" altLang="zh-CN" sz="1800" b="1" dirty="0">
                <a:solidFill>
                  <a:srgbClr val="FFFFFF"/>
                </a:solidFill>
                <a:latin typeface="Times New Roman" pitchFamily="18" charset="0"/>
                <a:cs typeface="Times New Roman" pitchFamily="18" charset="0"/>
              </a:rPr>
              <a:t>CLOCK</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SOURCE</a:t>
            </a:r>
          </a:p>
        </p:txBody>
      </p:sp>
      <p:sp>
        <p:nvSpPr>
          <p:cNvPr id="4" name="TextBox 1"/>
          <p:cNvSpPr txBox="1"/>
          <p:nvPr/>
        </p:nvSpPr>
        <p:spPr>
          <a:xfrm>
            <a:off x="1536700" y="2628900"/>
            <a:ext cx="965200" cy="317500"/>
          </a:xfrm>
          <a:prstGeom prst="rect">
            <a:avLst/>
          </a:prstGeom>
          <a:noFill/>
        </p:spPr>
        <p:txBody>
          <a:bodyPr wrap="none" lIns="0" tIns="0" rIns="0" rtlCol="0">
            <a:spAutoFit/>
          </a:bodyPr>
          <a:lstStyle/>
          <a:p>
            <a:pPr>
              <a:lnSpc>
                <a:spcPts val="2500"/>
              </a:lnSpc>
              <a:tabLst/>
            </a:pPr>
            <a:r>
              <a:rPr lang="en-US" altLang="zh-CN" sz="1800" b="1" dirty="0">
                <a:solidFill>
                  <a:srgbClr val="FFFFFF"/>
                </a:solidFill>
                <a:latin typeface="Times New Roman" pitchFamily="18" charset="0"/>
                <a:cs typeface="Times New Roman" pitchFamily="18" charset="0"/>
              </a:rPr>
              <a:t>(Internal)</a:t>
            </a:r>
          </a:p>
        </p:txBody>
      </p:sp>
      <p:sp>
        <p:nvSpPr>
          <p:cNvPr id="5" name="TextBox 1"/>
          <p:cNvSpPr txBox="1"/>
          <p:nvPr/>
        </p:nvSpPr>
        <p:spPr>
          <a:xfrm>
            <a:off x="3594100" y="1676400"/>
            <a:ext cx="1435100" cy="965200"/>
          </a:xfrm>
          <a:prstGeom prst="rect">
            <a:avLst/>
          </a:prstGeom>
          <a:noFill/>
        </p:spPr>
        <p:txBody>
          <a:bodyPr wrap="none" lIns="0" tIns="0" rIns="0" rtlCol="0">
            <a:spAutoFit/>
          </a:bodyPr>
          <a:lstStyle/>
          <a:p>
            <a:pPr>
              <a:lnSpc>
                <a:spcPts val="2500"/>
              </a:lnSpc>
              <a:tabLst>
                <a:tab pos="368300" algn="l"/>
              </a:tabLst>
            </a:pPr>
            <a:r>
              <a:rPr lang="en-US" altLang="zh-CN" sz="1800" b="1" dirty="0">
                <a:solidFill>
                  <a:srgbClr val="000000"/>
                </a:solidFill>
                <a:latin typeface="Times New Roman" pitchFamily="18" charset="0"/>
                <a:cs typeface="Times New Roman" pitchFamily="18" charset="0"/>
              </a:rPr>
              <a:t>8-bits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(TMR0)</a:t>
            </a:r>
          </a:p>
          <a:p>
            <a:pPr>
              <a:lnSpc>
                <a:spcPts val="1000"/>
              </a:lnSpc>
            </a:pPr>
            <a:endParaRPr lang="en-US" altLang="zh-CN" dirty="0"/>
          </a:p>
          <a:p>
            <a:pPr>
              <a:lnSpc>
                <a:spcPts val="1000"/>
              </a:lnSpc>
            </a:pPr>
            <a:endParaRPr lang="en-US" altLang="zh-CN" dirty="0"/>
          </a:p>
          <a:p>
            <a:pPr>
              <a:lnSpc>
                <a:spcPts val="3100"/>
              </a:lnSpc>
              <a:tabLst>
                <a:tab pos="368300" algn="l"/>
              </a:tabLst>
            </a:pPr>
            <a:r>
              <a:rPr lang="en-US" altLang="zh-CN" dirty="0"/>
              <a:t>	</a:t>
            </a:r>
            <a:r>
              <a:rPr lang="en-US" altLang="zh-CN" sz="1800" b="1" dirty="0">
                <a:solidFill>
                  <a:srgbClr val="000000"/>
                </a:solidFill>
                <a:latin typeface="Times New Roman" pitchFamily="18" charset="0"/>
                <a:cs typeface="Times New Roman" pitchFamily="18" charset="0"/>
              </a:rPr>
              <a:t>Fosc/4</a:t>
            </a:r>
          </a:p>
        </p:txBody>
      </p:sp>
      <p:sp>
        <p:nvSpPr>
          <p:cNvPr id="6" name="TextBox 1"/>
          <p:cNvSpPr txBox="1"/>
          <p:nvPr/>
        </p:nvSpPr>
        <p:spPr>
          <a:xfrm>
            <a:off x="5689600" y="1676400"/>
            <a:ext cx="1778000" cy="965200"/>
          </a:xfrm>
          <a:prstGeom prst="rect">
            <a:avLst/>
          </a:prstGeom>
          <a:noFill/>
        </p:spPr>
        <p:txBody>
          <a:bodyPr wrap="none" lIns="0" tIns="0" rIns="0" rtlCol="0">
            <a:spAutoFit/>
          </a:bodyPr>
          <a:lstStyle/>
          <a:p>
            <a:pPr>
              <a:lnSpc>
                <a:spcPts val="2500"/>
              </a:lnSpc>
              <a:tabLst>
                <a:tab pos="520700" algn="l"/>
                <a:tab pos="533400" algn="l"/>
              </a:tabLst>
            </a:pPr>
            <a:r>
              <a:rPr lang="en-US" altLang="zh-CN" dirty="0"/>
              <a:t>	</a:t>
            </a:r>
            <a:r>
              <a:rPr lang="en-US" altLang="zh-CN" sz="1800" b="1" dirty="0">
                <a:solidFill>
                  <a:srgbClr val="000000"/>
                </a:solidFill>
                <a:latin typeface="Times New Roman" pitchFamily="18" charset="0"/>
                <a:cs typeface="Times New Roman" pitchFamily="18" charset="0"/>
              </a:rPr>
              <a:t>16-bits</a:t>
            </a:r>
          </a:p>
          <a:p>
            <a:pPr>
              <a:lnSpc>
                <a:spcPts val="2100"/>
              </a:lnSpc>
              <a:tabLst>
                <a:tab pos="520700" algn="l"/>
                <a:tab pos="533400" algn="l"/>
              </a:tabLst>
            </a:pPr>
            <a:r>
              <a:rPr lang="en-US" altLang="zh-CN" sz="1800" b="1" dirty="0">
                <a:solidFill>
                  <a:srgbClr val="000000"/>
                </a:solidFill>
                <a:latin typeface="Times New Roman" pitchFamily="18" charset="0"/>
                <a:cs typeface="Times New Roman" pitchFamily="18" charset="0"/>
              </a:rPr>
              <a:t>(TMR1H:TMR1L)</a:t>
            </a:r>
          </a:p>
          <a:p>
            <a:pPr>
              <a:lnSpc>
                <a:spcPts val="2900"/>
              </a:lnSpc>
              <a:tabLst>
                <a:tab pos="520700" algn="l"/>
                <a:tab pos="533400" algn="l"/>
              </a:tabLst>
            </a:pPr>
            <a:r>
              <a:rPr lang="en-US" altLang="zh-CN" dirty="0"/>
              <a:t>		</a:t>
            </a:r>
            <a:r>
              <a:rPr lang="en-US" altLang="zh-CN" sz="1800" b="1" dirty="0">
                <a:solidFill>
                  <a:srgbClr val="000000"/>
                </a:solidFill>
                <a:latin typeface="Times New Roman" pitchFamily="18" charset="0"/>
                <a:cs typeface="Times New Roman" pitchFamily="18" charset="0"/>
              </a:rPr>
              <a:t>Fosc/4</a:t>
            </a:r>
          </a:p>
        </p:txBody>
      </p:sp>
      <p:sp>
        <p:nvSpPr>
          <p:cNvPr id="7" name="TextBox 1"/>
          <p:cNvSpPr txBox="1"/>
          <p:nvPr/>
        </p:nvSpPr>
        <p:spPr>
          <a:xfrm>
            <a:off x="7950200" y="1676400"/>
            <a:ext cx="1435100" cy="965200"/>
          </a:xfrm>
          <a:prstGeom prst="rect">
            <a:avLst/>
          </a:prstGeom>
          <a:noFill/>
        </p:spPr>
        <p:txBody>
          <a:bodyPr wrap="none" lIns="0" tIns="0" rIns="0" rtlCol="0">
            <a:spAutoFit/>
          </a:bodyPr>
          <a:lstStyle/>
          <a:p>
            <a:pPr>
              <a:lnSpc>
                <a:spcPts val="2500"/>
              </a:lnSpc>
              <a:tabLst>
                <a:tab pos="355600" algn="l"/>
              </a:tabLst>
            </a:pPr>
            <a:r>
              <a:rPr lang="en-US" altLang="zh-CN" sz="1800" b="1" dirty="0">
                <a:solidFill>
                  <a:srgbClr val="000000"/>
                </a:solidFill>
                <a:latin typeface="Times New Roman" pitchFamily="18" charset="0"/>
                <a:cs typeface="Times New Roman" pitchFamily="18" charset="0"/>
              </a:rPr>
              <a:t>8-bits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(TMR2)</a:t>
            </a:r>
          </a:p>
          <a:p>
            <a:pPr>
              <a:lnSpc>
                <a:spcPts val="1000"/>
              </a:lnSpc>
            </a:pPr>
            <a:endParaRPr lang="en-US" altLang="zh-CN" dirty="0"/>
          </a:p>
          <a:p>
            <a:pPr>
              <a:lnSpc>
                <a:spcPts val="1000"/>
              </a:lnSpc>
            </a:pPr>
            <a:endParaRPr lang="en-US" altLang="zh-CN" dirty="0"/>
          </a:p>
          <a:p>
            <a:pPr>
              <a:lnSpc>
                <a:spcPts val="3100"/>
              </a:lnSpc>
              <a:tabLst>
                <a:tab pos="355600" algn="l"/>
              </a:tabLst>
            </a:pPr>
            <a:r>
              <a:rPr lang="en-US" altLang="zh-CN" dirty="0"/>
              <a:t>	</a:t>
            </a:r>
            <a:r>
              <a:rPr lang="en-US" altLang="zh-CN" sz="1800" b="1" dirty="0">
                <a:solidFill>
                  <a:srgbClr val="000000"/>
                </a:solidFill>
                <a:latin typeface="Times New Roman" pitchFamily="18" charset="0"/>
                <a:cs typeface="Times New Roman" pitchFamily="18" charset="0"/>
              </a:rPr>
              <a:t>Fosc/4</a:t>
            </a:r>
          </a:p>
        </p:txBody>
      </p:sp>
      <p:sp>
        <p:nvSpPr>
          <p:cNvPr id="8" name="TextBox 1"/>
          <p:cNvSpPr txBox="1"/>
          <p:nvPr/>
        </p:nvSpPr>
        <p:spPr>
          <a:xfrm>
            <a:off x="3225800" y="3017837"/>
            <a:ext cx="2171700" cy="3441700"/>
          </a:xfrm>
          <a:prstGeom prst="rect">
            <a:avLst/>
          </a:prstGeom>
          <a:noFill/>
        </p:spPr>
        <p:txBody>
          <a:bodyPr wrap="none" lIns="0" tIns="0" rIns="0" rtlCol="0">
            <a:spAutoFit/>
          </a:bodyPr>
          <a:lstStyle/>
          <a:p>
            <a:pPr>
              <a:lnSpc>
                <a:spcPts val="2500"/>
              </a:lnSpc>
              <a:tabLst>
                <a:tab pos="241300" algn="l"/>
                <a:tab pos="431800" algn="l"/>
                <a:tab pos="444500" algn="l"/>
                <a:tab pos="558800" algn="l"/>
                <a:tab pos="571500" algn="l"/>
                <a:tab pos="927100" algn="l"/>
              </a:tabLst>
            </a:pPr>
            <a:r>
              <a:rPr lang="en-US" altLang="zh-CN" dirty="0"/>
              <a:t>				</a:t>
            </a:r>
            <a:r>
              <a:rPr lang="en-US" altLang="zh-CN" sz="1800" b="1" dirty="0">
                <a:solidFill>
                  <a:srgbClr val="000000"/>
                </a:solidFill>
                <a:latin typeface="Times New Roman" pitchFamily="18" charset="0"/>
                <a:cs typeface="Times New Roman" pitchFamily="18" charset="0"/>
              </a:rPr>
              <a:t>T0CKI</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pin</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200"/>
              </a:lnSpc>
              <a:tabLst>
                <a:tab pos="241300" algn="l"/>
                <a:tab pos="431800" algn="l"/>
                <a:tab pos="444500" algn="l"/>
                <a:tab pos="558800" algn="l"/>
                <a:tab pos="571500" algn="l"/>
                <a:tab pos="927100" algn="l"/>
              </a:tabLst>
            </a:pPr>
            <a:r>
              <a:rPr lang="en-US" altLang="zh-CN" dirty="0"/>
              <a:t>	</a:t>
            </a:r>
            <a:r>
              <a:rPr lang="en-US" altLang="zh-CN" sz="1800" b="1" dirty="0" err="1">
                <a:solidFill>
                  <a:srgbClr val="000000"/>
                </a:solidFill>
                <a:latin typeface="Times New Roman" pitchFamily="18" charset="0"/>
                <a:cs typeface="Times New Roman" pitchFamily="18" charset="0"/>
              </a:rPr>
              <a:t>Prescaler</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8-bits</a:t>
            </a:r>
          </a:p>
          <a:p>
            <a:pPr>
              <a:lnSpc>
                <a:spcPts val="2100"/>
              </a:lnSpc>
              <a:tabLst>
                <a:tab pos="241300" algn="l"/>
                <a:tab pos="431800" algn="l"/>
                <a:tab pos="444500" algn="l"/>
                <a:tab pos="558800" algn="l"/>
                <a:tab pos="571500" algn="l"/>
                <a:tab pos="927100" algn="l"/>
              </a:tabLst>
            </a:pPr>
            <a:r>
              <a:rPr lang="en-US" altLang="zh-CN" dirty="0"/>
              <a:t>			</a:t>
            </a:r>
            <a:r>
              <a:rPr lang="en-US" altLang="zh-CN" sz="1800" b="1" dirty="0">
                <a:solidFill>
                  <a:srgbClr val="000000"/>
                </a:solidFill>
                <a:latin typeface="Times New Roman" pitchFamily="18" charset="0"/>
                <a:cs typeface="Times New Roman" pitchFamily="18" charset="0"/>
              </a:rPr>
              <a:t>(1:2</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1:256)</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600"/>
              </a:lnSpc>
              <a:tabLst>
                <a:tab pos="241300" algn="l"/>
                <a:tab pos="431800" algn="l"/>
                <a:tab pos="444500" algn="l"/>
                <a:tab pos="558800" algn="l"/>
                <a:tab pos="571500" algn="l"/>
                <a:tab pos="927100" algn="l"/>
              </a:tabLst>
            </a:pPr>
            <a:r>
              <a:rPr lang="en-US" altLang="zh-CN" dirty="0"/>
              <a:t>		</a:t>
            </a:r>
            <a:r>
              <a:rPr lang="en-US" altLang="zh-CN" sz="1800" b="1" dirty="0">
                <a:solidFill>
                  <a:srgbClr val="000000"/>
                </a:solidFill>
                <a:latin typeface="Times New Roman" pitchFamily="18" charset="0"/>
                <a:cs typeface="Times New Roman" pitchFamily="18" charset="0"/>
              </a:rPr>
              <a:t>On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overflow</a:t>
            </a:r>
          </a:p>
          <a:p>
            <a:pPr>
              <a:lnSpc>
                <a:spcPts val="2100"/>
              </a:lnSpc>
              <a:tabLst>
                <a:tab pos="241300" algn="l"/>
                <a:tab pos="431800" algn="l"/>
                <a:tab pos="444500" algn="l"/>
                <a:tab pos="558800" algn="l"/>
                <a:tab pos="571500" algn="l"/>
                <a:tab pos="927100" algn="l"/>
              </a:tabLst>
            </a:pPr>
            <a:r>
              <a:rPr lang="en-US" altLang="zh-CN" dirty="0"/>
              <a:t>					</a:t>
            </a:r>
            <a:r>
              <a:rPr lang="en-US" altLang="zh-CN" sz="1800" b="1" dirty="0" err="1">
                <a:solidFill>
                  <a:srgbClr val="000000"/>
                </a:solidFill>
                <a:latin typeface="Times New Roman" pitchFamily="18" charset="0"/>
                <a:cs typeface="Times New Roman" pitchFamily="18" charset="0"/>
              </a:rPr>
              <a:t>FFh</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00h</a:t>
            </a:r>
          </a:p>
          <a:p>
            <a:pPr>
              <a:lnSpc>
                <a:spcPts val="2500"/>
              </a:lnSpc>
              <a:tabLst>
                <a:tab pos="241300" algn="l"/>
                <a:tab pos="431800" algn="l"/>
                <a:tab pos="444500" algn="l"/>
                <a:tab pos="558800" algn="l"/>
                <a:tab pos="571500" algn="l"/>
                <a:tab pos="927100" algn="l"/>
              </a:tabLst>
            </a:pPr>
            <a:r>
              <a:rPr lang="en-US" altLang="zh-CN" sz="1800" b="1" dirty="0">
                <a:solidFill>
                  <a:srgbClr val="000000"/>
                </a:solidFill>
                <a:latin typeface="Times New Roman" pitchFamily="18" charset="0"/>
                <a:cs typeface="Times New Roman" pitchFamily="18" charset="0"/>
              </a:rPr>
              <a:t>(TMR0IF</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in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INTCON)</a:t>
            </a:r>
          </a:p>
          <a:p>
            <a:pPr>
              <a:lnSpc>
                <a:spcPts val="2800"/>
              </a:lnSpc>
              <a:tabLst>
                <a:tab pos="241300" algn="l"/>
                <a:tab pos="431800" algn="l"/>
                <a:tab pos="444500" algn="l"/>
                <a:tab pos="558800" algn="l"/>
                <a:tab pos="571500" algn="l"/>
                <a:tab pos="927100" algn="l"/>
              </a:tabLst>
            </a:pPr>
            <a:r>
              <a:rPr lang="en-US" altLang="zh-CN" dirty="0"/>
              <a:t>						</a:t>
            </a:r>
            <a:r>
              <a:rPr lang="en-US" altLang="zh-CN" sz="1800" b="1" dirty="0">
                <a:solidFill>
                  <a:srgbClr val="000000"/>
                </a:solidFill>
                <a:latin typeface="Times New Roman" pitchFamily="18" charset="0"/>
                <a:cs typeface="Times New Roman" pitchFamily="18" charset="0"/>
              </a:rPr>
              <a:t>NO</a:t>
            </a:r>
          </a:p>
        </p:txBody>
      </p:sp>
      <p:sp>
        <p:nvSpPr>
          <p:cNvPr id="9" name="TextBox 1"/>
          <p:cNvSpPr txBox="1"/>
          <p:nvPr/>
        </p:nvSpPr>
        <p:spPr>
          <a:xfrm>
            <a:off x="5638800" y="3017837"/>
            <a:ext cx="1879600" cy="3441700"/>
          </a:xfrm>
          <a:prstGeom prst="rect">
            <a:avLst/>
          </a:prstGeom>
          <a:noFill/>
        </p:spPr>
        <p:txBody>
          <a:bodyPr wrap="none" lIns="0" tIns="0" rIns="0" rtlCol="0">
            <a:spAutoFit/>
          </a:bodyPr>
          <a:lstStyle/>
          <a:p>
            <a:pPr>
              <a:lnSpc>
                <a:spcPts val="2500"/>
              </a:lnSpc>
              <a:tabLst>
                <a:tab pos="38100" algn="l"/>
                <a:tab pos="101600" algn="l"/>
                <a:tab pos="165100" algn="l"/>
                <a:tab pos="266700" algn="l"/>
                <a:tab pos="292100" algn="l"/>
                <a:tab pos="482600" algn="l"/>
                <a:tab pos="711200" algn="l"/>
              </a:tabLst>
            </a:pPr>
            <a:r>
              <a:rPr lang="en-US" altLang="zh-CN" dirty="0"/>
              <a:t>				</a:t>
            </a:r>
            <a:r>
              <a:rPr lang="en-US" altLang="zh-CN" sz="1800" b="1" dirty="0">
                <a:solidFill>
                  <a:srgbClr val="000000"/>
                </a:solidFill>
                <a:latin typeface="Times New Roman" pitchFamily="18" charset="0"/>
                <a:cs typeface="Times New Roman" pitchFamily="18" charset="0"/>
              </a:rPr>
              <a:t>T1CKI</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pin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or</a:t>
            </a:r>
          </a:p>
          <a:p>
            <a:pPr>
              <a:lnSpc>
                <a:spcPts val="2100"/>
              </a:lnSpc>
              <a:tabLst>
                <a:tab pos="38100" algn="l"/>
                <a:tab pos="101600" algn="l"/>
                <a:tab pos="165100" algn="l"/>
                <a:tab pos="266700" algn="l"/>
                <a:tab pos="292100" algn="l"/>
                <a:tab pos="482600" algn="l"/>
                <a:tab pos="711200" algn="l"/>
              </a:tabLst>
            </a:pPr>
            <a:r>
              <a:rPr lang="en-US" altLang="zh-CN" sz="1800" b="1" dirty="0">
                <a:solidFill>
                  <a:srgbClr val="000000"/>
                </a:solidFill>
                <a:latin typeface="Times New Roman" pitchFamily="18" charset="0"/>
                <a:cs typeface="Times New Roman" pitchFamily="18" charset="0"/>
              </a:rPr>
              <a:t>Timer</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1</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oscillator</a:t>
            </a:r>
          </a:p>
          <a:p>
            <a:pPr>
              <a:lnSpc>
                <a:spcPts val="2100"/>
              </a:lnSpc>
              <a:tabLst>
                <a:tab pos="38100" algn="l"/>
                <a:tab pos="101600" algn="l"/>
                <a:tab pos="165100" algn="l"/>
                <a:tab pos="266700" algn="l"/>
                <a:tab pos="292100" algn="l"/>
                <a:tab pos="482600" algn="l"/>
                <a:tab pos="711200" algn="l"/>
              </a:tabLst>
            </a:pPr>
            <a:r>
              <a:rPr lang="en-US" altLang="zh-CN" dirty="0"/>
              <a:t>						</a:t>
            </a:r>
            <a:r>
              <a:rPr lang="en-US" altLang="zh-CN" sz="1800" b="1" dirty="0">
                <a:solidFill>
                  <a:srgbClr val="000000"/>
                </a:solidFill>
                <a:latin typeface="Times New Roman" pitchFamily="18" charset="0"/>
                <a:cs typeface="Times New Roman" pitchFamily="18" charset="0"/>
              </a:rPr>
              <a:t>(T1OSC)</a:t>
            </a:r>
          </a:p>
          <a:p>
            <a:pPr>
              <a:lnSpc>
                <a:spcPts val="2800"/>
              </a:lnSpc>
              <a:tabLst>
                <a:tab pos="38100" algn="l"/>
                <a:tab pos="101600" algn="l"/>
                <a:tab pos="165100" algn="l"/>
                <a:tab pos="266700" algn="l"/>
                <a:tab pos="292100" algn="l"/>
                <a:tab pos="482600" algn="l"/>
                <a:tab pos="711200" algn="l"/>
              </a:tabLst>
            </a:pPr>
            <a:r>
              <a:rPr lang="en-US" altLang="zh-CN" dirty="0"/>
              <a:t>		</a:t>
            </a:r>
            <a:r>
              <a:rPr lang="en-US" altLang="zh-CN" sz="1800" b="1" dirty="0">
                <a:solidFill>
                  <a:srgbClr val="000000"/>
                </a:solidFill>
                <a:latin typeface="Times New Roman" pitchFamily="18" charset="0"/>
                <a:cs typeface="Times New Roman" pitchFamily="18" charset="0"/>
              </a:rPr>
              <a:t>Prescaler</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3-bits</a:t>
            </a:r>
          </a:p>
          <a:p>
            <a:pPr>
              <a:lnSpc>
                <a:spcPts val="2100"/>
              </a:lnSpc>
              <a:tabLst>
                <a:tab pos="38100" algn="l"/>
                <a:tab pos="101600" algn="l"/>
                <a:tab pos="165100" algn="l"/>
                <a:tab pos="266700" algn="l"/>
                <a:tab pos="292100" algn="l"/>
                <a:tab pos="482600" algn="l"/>
                <a:tab pos="711200" algn="l"/>
              </a:tabLst>
            </a:pPr>
            <a:r>
              <a:rPr lang="en-US" altLang="zh-CN" dirty="0"/>
              <a:t>				</a:t>
            </a:r>
            <a:r>
              <a:rPr lang="en-US" altLang="zh-CN" sz="1800" b="1" dirty="0">
                <a:solidFill>
                  <a:srgbClr val="000000"/>
                </a:solidFill>
                <a:latin typeface="Times New Roman" pitchFamily="18" charset="0"/>
                <a:cs typeface="Times New Roman" pitchFamily="18" charset="0"/>
              </a:rPr>
              <a:t>(÷1,÷2,÷4,÷8)</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600"/>
              </a:lnSpc>
              <a:tabLst>
                <a:tab pos="38100" algn="l"/>
                <a:tab pos="101600" algn="l"/>
                <a:tab pos="165100" algn="l"/>
                <a:tab pos="266700" algn="l"/>
                <a:tab pos="292100" algn="l"/>
                <a:tab pos="482600" algn="l"/>
                <a:tab pos="711200" algn="l"/>
              </a:tabLst>
            </a:pPr>
            <a:r>
              <a:rPr lang="en-US" altLang="zh-CN" dirty="0"/>
              <a:t>					</a:t>
            </a:r>
            <a:r>
              <a:rPr lang="en-US" altLang="zh-CN" sz="1800" b="1" dirty="0">
                <a:solidFill>
                  <a:srgbClr val="000000"/>
                </a:solidFill>
                <a:latin typeface="Times New Roman" pitchFamily="18" charset="0"/>
                <a:cs typeface="Times New Roman" pitchFamily="18" charset="0"/>
              </a:rPr>
              <a:t>On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overflow</a:t>
            </a:r>
          </a:p>
          <a:p>
            <a:pPr>
              <a:lnSpc>
                <a:spcPts val="2100"/>
              </a:lnSpc>
              <a:tabLst>
                <a:tab pos="38100" algn="l"/>
                <a:tab pos="101600" algn="l"/>
                <a:tab pos="165100" algn="l"/>
                <a:tab pos="266700" algn="l"/>
                <a:tab pos="292100" algn="l"/>
                <a:tab pos="482600" algn="l"/>
                <a:tab pos="711200" algn="l"/>
              </a:tabLst>
            </a:pPr>
            <a:r>
              <a:rPr lang="en-US" altLang="zh-CN" dirty="0"/>
              <a:t>			</a:t>
            </a:r>
            <a:r>
              <a:rPr lang="en-US" altLang="zh-CN" sz="1800" b="1" dirty="0">
                <a:solidFill>
                  <a:srgbClr val="000000"/>
                </a:solidFill>
                <a:latin typeface="Times New Roman" pitchFamily="18" charset="0"/>
                <a:cs typeface="Times New Roman" pitchFamily="18" charset="0"/>
              </a:rPr>
              <a:t>FFFFh</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0000h</a:t>
            </a:r>
          </a:p>
          <a:p>
            <a:pPr>
              <a:lnSpc>
                <a:spcPts val="2100"/>
              </a:lnSpc>
              <a:tabLst>
                <a:tab pos="38100" algn="l"/>
                <a:tab pos="101600" algn="l"/>
                <a:tab pos="165100" algn="l"/>
                <a:tab pos="266700" algn="l"/>
                <a:tab pos="292100" algn="l"/>
                <a:tab pos="482600" algn="l"/>
                <a:tab pos="711200" algn="l"/>
              </a:tabLst>
            </a:pPr>
            <a:r>
              <a:rPr lang="en-US" altLang="zh-CN" dirty="0"/>
              <a:t>	</a:t>
            </a:r>
            <a:r>
              <a:rPr lang="en-US" altLang="zh-CN" sz="1800" b="1" dirty="0">
                <a:solidFill>
                  <a:srgbClr val="000000"/>
                </a:solidFill>
                <a:latin typeface="Times New Roman" pitchFamily="18" charset="0"/>
                <a:cs typeface="Times New Roman" pitchFamily="18" charset="0"/>
              </a:rPr>
              <a:t>(TMR1IF</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in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PIR1)</a:t>
            </a:r>
          </a:p>
          <a:p>
            <a:pPr>
              <a:lnSpc>
                <a:spcPts val="3300"/>
              </a:lnSpc>
              <a:tabLst>
                <a:tab pos="38100" algn="l"/>
                <a:tab pos="101600" algn="l"/>
                <a:tab pos="165100" algn="l"/>
                <a:tab pos="266700" algn="l"/>
                <a:tab pos="292100" algn="l"/>
                <a:tab pos="482600" algn="l"/>
                <a:tab pos="711200" algn="l"/>
              </a:tabLst>
            </a:pPr>
            <a:r>
              <a:rPr lang="en-US" altLang="zh-CN" dirty="0"/>
              <a:t>							</a:t>
            </a:r>
            <a:r>
              <a:rPr lang="en-US" altLang="zh-CN" sz="1800" b="1" dirty="0">
                <a:solidFill>
                  <a:srgbClr val="000000"/>
                </a:solidFill>
                <a:latin typeface="Times New Roman" pitchFamily="18" charset="0"/>
                <a:cs typeface="Times New Roman" pitchFamily="18" charset="0"/>
              </a:rPr>
              <a:t>YES</a:t>
            </a:r>
          </a:p>
        </p:txBody>
      </p:sp>
      <p:sp>
        <p:nvSpPr>
          <p:cNvPr id="10" name="TextBox 1"/>
          <p:cNvSpPr txBox="1"/>
          <p:nvPr/>
        </p:nvSpPr>
        <p:spPr>
          <a:xfrm>
            <a:off x="7759700" y="3017837"/>
            <a:ext cx="1816100" cy="3441700"/>
          </a:xfrm>
          <a:prstGeom prst="rect">
            <a:avLst/>
          </a:prstGeom>
          <a:noFill/>
        </p:spPr>
        <p:txBody>
          <a:bodyPr wrap="none" lIns="0" tIns="0" rIns="0" rtlCol="0">
            <a:spAutoFit/>
          </a:bodyPr>
          <a:lstStyle/>
          <a:p>
            <a:pPr>
              <a:lnSpc>
                <a:spcPts val="2500"/>
              </a:lnSpc>
              <a:tabLst>
                <a:tab pos="101600" algn="l"/>
                <a:tab pos="266700" algn="l"/>
                <a:tab pos="330200" algn="l"/>
                <a:tab pos="393700" algn="l"/>
                <a:tab pos="622300" algn="l"/>
                <a:tab pos="685800" algn="l"/>
                <a:tab pos="736600" algn="l"/>
              </a:tabLst>
            </a:pPr>
            <a:r>
              <a:rPr lang="en-US" altLang="zh-CN" dirty="0"/>
              <a:t>					</a:t>
            </a:r>
            <a:r>
              <a:rPr lang="en-US" altLang="zh-CN" sz="1800" b="1" dirty="0">
                <a:solidFill>
                  <a:srgbClr val="000000"/>
                </a:solidFill>
                <a:latin typeface="Times New Roman" pitchFamily="18" charset="0"/>
                <a:cs typeface="Times New Roman" pitchFamily="18" charset="0"/>
              </a:rPr>
              <a:t>None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100"/>
              </a:lnSpc>
              <a:tabLst>
                <a:tab pos="101600" algn="l"/>
                <a:tab pos="266700" algn="l"/>
                <a:tab pos="330200" algn="l"/>
                <a:tab pos="393700" algn="l"/>
                <a:tab pos="622300" algn="l"/>
                <a:tab pos="685800" algn="l"/>
                <a:tab pos="736600" algn="l"/>
              </a:tabLst>
            </a:pPr>
            <a:r>
              <a:rPr lang="en-US" altLang="zh-CN" dirty="0"/>
              <a:t>				</a:t>
            </a:r>
            <a:r>
              <a:rPr lang="en-US" altLang="zh-CN" sz="1800" b="1" dirty="0">
                <a:solidFill>
                  <a:srgbClr val="000000"/>
                </a:solidFill>
                <a:latin typeface="Times New Roman" pitchFamily="18" charset="0"/>
                <a:cs typeface="Times New Roman" pitchFamily="18" charset="0"/>
              </a:rPr>
              <a:t>Prescaler</a:t>
            </a:r>
          </a:p>
          <a:p>
            <a:pPr>
              <a:lnSpc>
                <a:spcPts val="2100"/>
              </a:lnSpc>
              <a:tabLst>
                <a:tab pos="101600" algn="l"/>
                <a:tab pos="266700" algn="l"/>
                <a:tab pos="330200" algn="l"/>
                <a:tab pos="393700" algn="l"/>
                <a:tab pos="622300" algn="l"/>
                <a:tab pos="685800" algn="l"/>
                <a:tab pos="736600" algn="l"/>
              </a:tabLst>
            </a:pPr>
            <a:r>
              <a:rPr lang="en-US" altLang="zh-CN" dirty="0"/>
              <a:t>		</a:t>
            </a:r>
            <a:r>
              <a:rPr lang="en-US" altLang="zh-CN" sz="1800" b="1" dirty="0">
                <a:solidFill>
                  <a:srgbClr val="000000"/>
                </a:solidFill>
                <a:latin typeface="Times New Roman" pitchFamily="18" charset="0"/>
                <a:cs typeface="Times New Roman" pitchFamily="18" charset="0"/>
              </a:rPr>
              <a:t>(1:1,1:4,1:8)</a:t>
            </a:r>
          </a:p>
          <a:p>
            <a:pPr>
              <a:lnSpc>
                <a:spcPts val="2500"/>
              </a:lnSpc>
              <a:tabLst>
                <a:tab pos="101600" algn="l"/>
                <a:tab pos="266700" algn="l"/>
                <a:tab pos="330200" algn="l"/>
                <a:tab pos="393700" algn="l"/>
                <a:tab pos="622300" algn="l"/>
                <a:tab pos="685800" algn="l"/>
                <a:tab pos="736600" algn="l"/>
              </a:tabLst>
            </a:pPr>
            <a:r>
              <a:rPr lang="en-US" altLang="zh-CN" dirty="0"/>
              <a:t>			</a:t>
            </a:r>
            <a:r>
              <a:rPr lang="en-US" altLang="zh-CN" sz="1800" b="1" dirty="0">
                <a:solidFill>
                  <a:srgbClr val="000000"/>
                </a:solidFill>
                <a:latin typeface="Times New Roman" pitchFamily="18" charset="0"/>
                <a:cs typeface="Times New Roman" pitchFamily="18" charset="0"/>
              </a:rPr>
              <a:t>Postscaler</a:t>
            </a:r>
          </a:p>
          <a:p>
            <a:pPr>
              <a:lnSpc>
                <a:spcPts val="2100"/>
              </a:lnSpc>
              <a:tabLst>
                <a:tab pos="101600" algn="l"/>
                <a:tab pos="266700" algn="l"/>
                <a:tab pos="330200" algn="l"/>
                <a:tab pos="393700" algn="l"/>
                <a:tab pos="622300" algn="l"/>
                <a:tab pos="685800" algn="l"/>
                <a:tab pos="736600" algn="l"/>
              </a:tabLst>
            </a:pPr>
            <a:r>
              <a:rPr lang="en-US" altLang="zh-CN" dirty="0"/>
              <a:t>			</a:t>
            </a:r>
            <a:r>
              <a:rPr lang="en-US" altLang="zh-CN" sz="1800" b="1" dirty="0">
                <a:solidFill>
                  <a:srgbClr val="000000"/>
                </a:solidFill>
                <a:latin typeface="Times New Roman" pitchFamily="18" charset="0"/>
                <a:cs typeface="Times New Roman" pitchFamily="18" charset="0"/>
              </a:rPr>
              <a:t>(1:1</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1:16)</a:t>
            </a:r>
          </a:p>
          <a:p>
            <a:pPr>
              <a:lnSpc>
                <a:spcPts val="2800"/>
              </a:lnSpc>
              <a:tabLst>
                <a:tab pos="101600" algn="l"/>
                <a:tab pos="266700" algn="l"/>
                <a:tab pos="330200" algn="l"/>
                <a:tab pos="393700" algn="l"/>
                <a:tab pos="622300" algn="l"/>
                <a:tab pos="685800" algn="l"/>
                <a:tab pos="736600" algn="l"/>
              </a:tabLst>
            </a:pPr>
            <a:r>
              <a:rPr lang="en-US" altLang="zh-CN" dirty="0"/>
              <a:t>	</a:t>
            </a:r>
            <a:r>
              <a:rPr lang="en-US" altLang="zh-CN" sz="1800" b="1" dirty="0">
                <a:solidFill>
                  <a:srgbClr val="000000"/>
                </a:solidFill>
                <a:latin typeface="Times New Roman" pitchFamily="18" charset="0"/>
                <a:cs typeface="Times New Roman" pitchFamily="18" charset="0"/>
              </a:rPr>
              <a:t>TMR2</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matches</a:t>
            </a:r>
          </a:p>
          <a:p>
            <a:pPr>
              <a:lnSpc>
                <a:spcPts val="2100"/>
              </a:lnSpc>
              <a:tabLst>
                <a:tab pos="101600" algn="l"/>
                <a:tab pos="266700" algn="l"/>
                <a:tab pos="330200" algn="l"/>
                <a:tab pos="393700" algn="l"/>
                <a:tab pos="622300" algn="l"/>
                <a:tab pos="685800" algn="l"/>
                <a:tab pos="736600" algn="l"/>
              </a:tabLst>
            </a:pPr>
            <a:r>
              <a:rPr lang="en-US" altLang="zh-CN" dirty="0"/>
              <a:t>						</a:t>
            </a:r>
            <a:r>
              <a:rPr lang="en-US" altLang="zh-CN" sz="1800" b="1" dirty="0">
                <a:solidFill>
                  <a:srgbClr val="000000"/>
                </a:solidFill>
                <a:latin typeface="Times New Roman" pitchFamily="18" charset="0"/>
                <a:cs typeface="Times New Roman" pitchFamily="18" charset="0"/>
              </a:rPr>
              <a:t>PR2</a:t>
            </a:r>
          </a:p>
          <a:p>
            <a:pPr>
              <a:lnSpc>
                <a:spcPts val="2500"/>
              </a:lnSpc>
              <a:tabLst>
                <a:tab pos="101600" algn="l"/>
                <a:tab pos="266700" algn="l"/>
                <a:tab pos="330200" algn="l"/>
                <a:tab pos="393700" algn="l"/>
                <a:tab pos="622300" algn="l"/>
                <a:tab pos="685800" algn="l"/>
                <a:tab pos="736600" algn="l"/>
              </a:tabLst>
            </a:pPr>
            <a:r>
              <a:rPr lang="en-US" altLang="zh-CN" sz="1800" b="1" dirty="0">
                <a:solidFill>
                  <a:srgbClr val="000000"/>
                </a:solidFill>
                <a:latin typeface="Times New Roman" pitchFamily="18" charset="0"/>
                <a:cs typeface="Times New Roman" pitchFamily="18" charset="0"/>
              </a:rPr>
              <a:t>(TMR2IF</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in</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PIR2)</a:t>
            </a:r>
          </a:p>
          <a:p>
            <a:pPr>
              <a:lnSpc>
                <a:spcPts val="2800"/>
              </a:lnSpc>
              <a:tabLst>
                <a:tab pos="101600" algn="l"/>
                <a:tab pos="266700" algn="l"/>
                <a:tab pos="330200" algn="l"/>
                <a:tab pos="393700" algn="l"/>
                <a:tab pos="622300" algn="l"/>
                <a:tab pos="685800" algn="l"/>
                <a:tab pos="736600" algn="l"/>
              </a:tabLst>
            </a:pPr>
            <a:r>
              <a:rPr lang="en-US" altLang="zh-CN" dirty="0"/>
              <a:t>							</a:t>
            </a:r>
            <a:r>
              <a:rPr lang="en-US" altLang="zh-CN" sz="1800" b="1" dirty="0">
                <a:solidFill>
                  <a:srgbClr val="000000"/>
                </a:solidFill>
                <a:latin typeface="Times New Roman" pitchFamily="18" charset="0"/>
                <a:cs typeface="Times New Roman" pitchFamily="18" charset="0"/>
              </a:rPr>
              <a:t>NO</a:t>
            </a:r>
          </a:p>
        </p:txBody>
      </p:sp>
      <p:sp>
        <p:nvSpPr>
          <p:cNvPr id="11" name="TextBox 1"/>
          <p:cNvSpPr txBox="1"/>
          <p:nvPr/>
        </p:nvSpPr>
        <p:spPr>
          <a:xfrm>
            <a:off x="1066800" y="3111500"/>
            <a:ext cx="1905000" cy="3708400"/>
          </a:xfrm>
          <a:prstGeom prst="rect">
            <a:avLst/>
          </a:prstGeom>
          <a:noFill/>
        </p:spPr>
        <p:txBody>
          <a:bodyPr wrap="none" lIns="0" tIns="0" rIns="0" rtlCol="0">
            <a:spAutoFit/>
          </a:bodyPr>
          <a:lstStyle/>
          <a:p>
            <a:pPr>
              <a:lnSpc>
                <a:spcPts val="2500"/>
              </a:lnSpc>
              <a:tabLst>
                <a:tab pos="25400" algn="l"/>
                <a:tab pos="114300" algn="l"/>
                <a:tab pos="139700" algn="l"/>
                <a:tab pos="292100" algn="l"/>
                <a:tab pos="304800" algn="l"/>
                <a:tab pos="317500" algn="l"/>
                <a:tab pos="368300" algn="l"/>
                <a:tab pos="393700" algn="l"/>
              </a:tabLst>
            </a:pPr>
            <a:r>
              <a:rPr lang="en-US" altLang="zh-CN" dirty="0"/>
              <a:t>	</a:t>
            </a:r>
            <a:r>
              <a:rPr lang="en-US" altLang="zh-CN" sz="1800" b="1" dirty="0">
                <a:solidFill>
                  <a:srgbClr val="FFFFFF"/>
                </a:solidFill>
                <a:latin typeface="Times New Roman" pitchFamily="18" charset="0"/>
                <a:cs typeface="Times New Roman" pitchFamily="18" charset="0"/>
              </a:rPr>
              <a:t>CLOCK</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SOURCE</a:t>
            </a:r>
          </a:p>
          <a:p>
            <a:pPr>
              <a:lnSpc>
                <a:spcPts val="2500"/>
              </a:lnSpc>
              <a:tabLst>
                <a:tab pos="25400" algn="l"/>
                <a:tab pos="114300" algn="l"/>
                <a:tab pos="139700" algn="l"/>
                <a:tab pos="292100" algn="l"/>
                <a:tab pos="304800" algn="l"/>
                <a:tab pos="317500" algn="l"/>
                <a:tab pos="368300" algn="l"/>
                <a:tab pos="393700" algn="l"/>
              </a:tabLst>
            </a:pPr>
            <a:r>
              <a:rPr lang="en-US" altLang="zh-CN" dirty="0"/>
              <a:t>								</a:t>
            </a:r>
            <a:r>
              <a:rPr lang="en-US" altLang="zh-CN" sz="1800" b="1" dirty="0">
                <a:solidFill>
                  <a:srgbClr val="FFFFFF"/>
                </a:solidFill>
                <a:latin typeface="Times New Roman" pitchFamily="18" charset="0"/>
                <a:cs typeface="Times New Roman" pitchFamily="18" charset="0"/>
              </a:rPr>
              <a:t>(External</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a:t>
            </a:r>
          </a:p>
          <a:p>
            <a:pPr>
              <a:lnSpc>
                <a:spcPts val="1000"/>
              </a:lnSpc>
            </a:pPr>
            <a:endParaRPr lang="en-US" altLang="zh-CN" dirty="0"/>
          </a:p>
          <a:p>
            <a:pPr>
              <a:lnSpc>
                <a:spcPts val="1000"/>
              </a:lnSpc>
            </a:pPr>
            <a:endParaRPr lang="en-US" altLang="zh-CN" dirty="0"/>
          </a:p>
          <a:p>
            <a:pPr>
              <a:lnSpc>
                <a:spcPts val="2600"/>
              </a:lnSpc>
              <a:tabLst>
                <a:tab pos="25400" algn="l"/>
                <a:tab pos="114300" algn="l"/>
                <a:tab pos="139700" algn="l"/>
                <a:tab pos="292100" algn="l"/>
                <a:tab pos="304800" algn="l"/>
                <a:tab pos="317500" algn="l"/>
                <a:tab pos="368300" algn="l"/>
                <a:tab pos="393700" algn="l"/>
              </a:tabLst>
            </a:pPr>
            <a:r>
              <a:rPr lang="en-US" altLang="zh-CN" sz="1800" b="1" dirty="0">
                <a:solidFill>
                  <a:srgbClr val="FFFFFF"/>
                </a:solidFill>
                <a:latin typeface="Times New Roman" pitchFamily="18" charset="0"/>
                <a:cs typeface="Times New Roman" pitchFamily="18" charset="0"/>
              </a:rPr>
              <a:t>CLOCK</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SCALING</a:t>
            </a:r>
          </a:p>
          <a:p>
            <a:pPr>
              <a:lnSpc>
                <a:spcPts val="2100"/>
              </a:lnSpc>
              <a:tabLst>
                <a:tab pos="25400" algn="l"/>
                <a:tab pos="114300" algn="l"/>
                <a:tab pos="139700" algn="l"/>
                <a:tab pos="292100" algn="l"/>
                <a:tab pos="304800" algn="l"/>
                <a:tab pos="317500" algn="l"/>
                <a:tab pos="368300" algn="l"/>
                <a:tab pos="393700" algn="l"/>
              </a:tabLst>
            </a:pPr>
            <a:r>
              <a:rPr lang="en-US" altLang="zh-CN" dirty="0"/>
              <a:t>						</a:t>
            </a:r>
            <a:r>
              <a:rPr lang="en-US" altLang="zh-CN" sz="1800" b="1" dirty="0">
                <a:solidFill>
                  <a:srgbClr val="FFFFFF"/>
                </a:solidFill>
                <a:latin typeface="Times New Roman" pitchFamily="18" charset="0"/>
                <a:cs typeface="Times New Roman" pitchFamily="18" charset="0"/>
              </a:rPr>
              <a:t>AVAILABLE</a:t>
            </a:r>
          </a:p>
          <a:p>
            <a:pPr>
              <a:lnSpc>
                <a:spcPts val="2500"/>
              </a:lnSpc>
              <a:tabLst>
                <a:tab pos="25400" algn="l"/>
                <a:tab pos="114300" algn="l"/>
                <a:tab pos="139700" algn="l"/>
                <a:tab pos="292100" algn="l"/>
                <a:tab pos="304800" algn="l"/>
                <a:tab pos="317500" algn="l"/>
                <a:tab pos="368300" algn="l"/>
                <a:tab pos="393700" algn="l"/>
              </a:tabLst>
            </a:pPr>
            <a:r>
              <a:rPr lang="en-US" altLang="zh-CN" dirty="0"/>
              <a:t>				</a:t>
            </a:r>
            <a:r>
              <a:rPr lang="en-US" altLang="zh-CN" sz="1800" b="1" dirty="0">
                <a:solidFill>
                  <a:srgbClr val="FFFFFF"/>
                </a:solidFill>
                <a:latin typeface="Times New Roman" pitchFamily="18" charset="0"/>
                <a:cs typeface="Times New Roman" pitchFamily="18" charset="0"/>
              </a:rPr>
              <a:t>(Resolution)</a:t>
            </a:r>
          </a:p>
          <a:p>
            <a:pPr>
              <a:lnSpc>
                <a:spcPts val="1000"/>
              </a:lnSpc>
            </a:pPr>
            <a:endParaRPr lang="en-US" altLang="zh-CN" dirty="0"/>
          </a:p>
          <a:p>
            <a:pPr>
              <a:lnSpc>
                <a:spcPts val="1000"/>
              </a:lnSpc>
            </a:pPr>
            <a:endParaRPr lang="en-US" altLang="zh-CN" dirty="0"/>
          </a:p>
          <a:p>
            <a:pPr>
              <a:lnSpc>
                <a:spcPts val="3000"/>
              </a:lnSpc>
              <a:tabLst>
                <a:tab pos="25400" algn="l"/>
                <a:tab pos="114300" algn="l"/>
                <a:tab pos="139700" algn="l"/>
                <a:tab pos="292100" algn="l"/>
                <a:tab pos="304800" algn="l"/>
                <a:tab pos="317500" algn="l"/>
                <a:tab pos="368300" algn="l"/>
                <a:tab pos="393700" algn="l"/>
              </a:tabLst>
            </a:pPr>
            <a:r>
              <a:rPr lang="en-US" altLang="zh-CN" dirty="0"/>
              <a:t>					</a:t>
            </a:r>
            <a:r>
              <a:rPr lang="en-US" altLang="zh-CN" sz="1800" b="1" dirty="0">
                <a:solidFill>
                  <a:srgbClr val="FFFFFF"/>
                </a:solidFill>
                <a:latin typeface="Times New Roman" pitchFamily="18" charset="0"/>
                <a:cs typeface="Times New Roman" pitchFamily="18" charset="0"/>
              </a:rPr>
              <a:t>INTERRUPT</a:t>
            </a:r>
          </a:p>
          <a:p>
            <a:pPr>
              <a:lnSpc>
                <a:spcPts val="2100"/>
              </a:lnSpc>
              <a:tabLst>
                <a:tab pos="25400" algn="l"/>
                <a:tab pos="114300" algn="l"/>
                <a:tab pos="139700" algn="l"/>
                <a:tab pos="292100" algn="l"/>
                <a:tab pos="304800" algn="l"/>
                <a:tab pos="317500" algn="l"/>
                <a:tab pos="368300" algn="l"/>
                <a:tab pos="393700" algn="l"/>
              </a:tabLst>
            </a:pPr>
            <a:r>
              <a:rPr lang="en-US" altLang="zh-CN" sz="1800" b="1" dirty="0">
                <a:solidFill>
                  <a:srgbClr val="FFFFFF"/>
                </a:solidFill>
                <a:latin typeface="Times New Roman" pitchFamily="18" charset="0"/>
                <a:cs typeface="Times New Roman" pitchFamily="18" charset="0"/>
              </a:rPr>
              <a:t>EVENT</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and</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FLAG</a:t>
            </a:r>
          </a:p>
          <a:p>
            <a:pPr>
              <a:lnSpc>
                <a:spcPts val="2100"/>
              </a:lnSpc>
              <a:tabLst>
                <a:tab pos="25400" algn="l"/>
                <a:tab pos="114300" algn="l"/>
                <a:tab pos="139700" algn="l"/>
                <a:tab pos="292100" algn="l"/>
                <a:tab pos="304800" algn="l"/>
                <a:tab pos="317500" algn="l"/>
                <a:tab pos="368300" algn="l"/>
                <a:tab pos="393700" algn="l"/>
              </a:tabLst>
            </a:pPr>
            <a:r>
              <a:rPr lang="en-US" altLang="zh-CN" dirty="0"/>
              <a:t>							</a:t>
            </a:r>
            <a:r>
              <a:rPr lang="en-US" altLang="zh-CN" sz="1800" b="1" dirty="0">
                <a:solidFill>
                  <a:srgbClr val="FFFFFF"/>
                </a:solidFill>
                <a:latin typeface="Times New Roman" pitchFamily="18" charset="0"/>
                <a:cs typeface="Times New Roman" pitchFamily="18" charset="0"/>
              </a:rPr>
              <a:t>LOCATION</a:t>
            </a:r>
          </a:p>
          <a:p>
            <a:pPr>
              <a:lnSpc>
                <a:spcPts val="3300"/>
              </a:lnSpc>
              <a:tabLst>
                <a:tab pos="25400" algn="l"/>
                <a:tab pos="114300" algn="l"/>
                <a:tab pos="139700" algn="l"/>
                <a:tab pos="292100" algn="l"/>
                <a:tab pos="304800" algn="l"/>
                <a:tab pos="317500" algn="l"/>
                <a:tab pos="368300" algn="l"/>
                <a:tab pos="393700" algn="l"/>
              </a:tabLst>
            </a:pPr>
            <a:r>
              <a:rPr lang="en-US" altLang="zh-CN" dirty="0"/>
              <a:t>		</a:t>
            </a:r>
            <a:r>
              <a:rPr lang="en-US" altLang="zh-CN" sz="1800" b="1" dirty="0">
                <a:solidFill>
                  <a:srgbClr val="FFFFFF"/>
                </a:solidFill>
                <a:latin typeface="Times New Roman" pitchFamily="18" charset="0"/>
                <a:cs typeface="Times New Roman" pitchFamily="18" charset="0"/>
              </a:rPr>
              <a:t>CAN</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WAKE</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PIC</a:t>
            </a:r>
          </a:p>
          <a:p>
            <a:pPr>
              <a:lnSpc>
                <a:spcPts val="2100"/>
              </a:lnSpc>
              <a:tabLst>
                <a:tab pos="25400" algn="l"/>
                <a:tab pos="114300" algn="l"/>
                <a:tab pos="139700" algn="l"/>
                <a:tab pos="292100" algn="l"/>
                <a:tab pos="304800" algn="l"/>
                <a:tab pos="317500" algn="l"/>
                <a:tab pos="368300" algn="l"/>
                <a:tab pos="393700" algn="l"/>
              </a:tabLst>
            </a:pPr>
            <a:r>
              <a:rPr lang="en-US" altLang="zh-CN" dirty="0"/>
              <a:t>			</a:t>
            </a:r>
            <a:r>
              <a:rPr lang="en-US" altLang="zh-CN" sz="1800" b="1" dirty="0">
                <a:solidFill>
                  <a:srgbClr val="FFFFFF"/>
                </a:solidFill>
                <a:latin typeface="Times New Roman" pitchFamily="18" charset="0"/>
                <a:cs typeface="Times New Roman" pitchFamily="18" charset="0"/>
              </a:rPr>
              <a:t>FROM</a:t>
            </a:r>
            <a:r>
              <a:rPr lang="en-US" altLang="zh-CN" sz="1800" dirty="0">
                <a:latin typeface="Times New Roman" pitchFamily="18" charset="0"/>
                <a:cs typeface="Times New Roman" pitchFamily="18" charset="0"/>
              </a:rPr>
              <a:t> </a:t>
            </a:r>
            <a:r>
              <a:rPr lang="en-US" altLang="zh-CN" sz="1800" b="1" dirty="0">
                <a:solidFill>
                  <a:srgbClr val="FFFFFF"/>
                </a:solidFill>
                <a:latin typeface="Times New Roman" pitchFamily="18" charset="0"/>
                <a:cs typeface="Times New Roman" pitchFamily="18" charset="0"/>
              </a:rPr>
              <a:t>SLEEP?</a:t>
            </a:r>
          </a:p>
        </p:txBody>
      </p:sp>
      <p:sp>
        <p:nvSpPr>
          <p:cNvPr id="12" name="Rectángulo 11"/>
          <p:cNvSpPr/>
          <p:nvPr/>
        </p:nvSpPr>
        <p:spPr>
          <a:xfrm>
            <a:off x="5575300" y="1036637"/>
            <a:ext cx="4368800" cy="5783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 name="Grupo 13"/>
          <p:cNvGrpSpPr/>
          <p:nvPr/>
        </p:nvGrpSpPr>
        <p:grpSpPr>
          <a:xfrm>
            <a:off x="5575300" y="3117432"/>
            <a:ext cx="4749800" cy="3010957"/>
            <a:chOff x="774700" y="2713037"/>
            <a:chExt cx="8610600" cy="3372906"/>
          </a:xfrm>
        </p:grpSpPr>
        <p:pic>
          <p:nvPicPr>
            <p:cNvPr id="15" name="3 Imagen" descr="http://perso.wanadoo.es/pictob/imagenes/arq16f8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 y="2713037"/>
              <a:ext cx="8610600" cy="337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ángulo 15"/>
            <p:cNvSpPr/>
            <p:nvPr/>
          </p:nvSpPr>
          <p:spPr>
            <a:xfrm>
              <a:off x="3060700" y="5761037"/>
              <a:ext cx="1511300" cy="228600"/>
            </a:xfrm>
            <a:prstGeom prst="rect">
              <a:avLst/>
            </a:prstGeom>
            <a:solidFill>
              <a:srgbClr val="FDE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3" name="Elipse 12"/>
          <p:cNvSpPr/>
          <p:nvPr/>
        </p:nvSpPr>
        <p:spPr>
          <a:xfrm>
            <a:off x="9918700" y="4389437"/>
            <a:ext cx="292100" cy="184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0444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50837"/>
            <a:ext cx="9169400" cy="6870700"/>
          </a:xfrm>
          <a:prstGeom prst="rect">
            <a:avLst/>
          </a:prstGeom>
          <a:noFill/>
        </p:spPr>
      </p:pic>
      <p:sp>
        <p:nvSpPr>
          <p:cNvPr id="2" name="TextBox 1"/>
          <p:cNvSpPr txBox="1"/>
          <p:nvPr/>
        </p:nvSpPr>
        <p:spPr>
          <a:xfrm>
            <a:off x="2501900" y="533400"/>
            <a:ext cx="6832600" cy="838200"/>
          </a:xfrm>
          <a:prstGeom prst="rect">
            <a:avLst/>
          </a:prstGeom>
          <a:noFill/>
        </p:spPr>
        <p:txBody>
          <a:bodyPr wrap="none" lIns="0" tIns="0" rIns="0" rtlCol="0">
            <a:spAutoFit/>
          </a:bodyPr>
          <a:lstStyle/>
          <a:p>
            <a:pPr>
              <a:lnSpc>
                <a:spcPts val="5000"/>
              </a:lnSpc>
              <a:tabLst>
                <a:tab pos="5829300" algn="l"/>
              </a:tabLst>
            </a:pPr>
            <a:r>
              <a:rPr lang="en-US" altLang="zh-CN" sz="3600" b="1" dirty="0">
                <a:solidFill>
                  <a:srgbClr val="000000"/>
                </a:solidFill>
                <a:latin typeface="Times New Roman" pitchFamily="18" charset="0"/>
                <a:cs typeface="Times New Roman" pitchFamily="18" charset="0"/>
              </a:rPr>
              <a:t>Timer</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0</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Diagrama</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en</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Bloques</a:t>
            </a:r>
          </a:p>
          <a:p>
            <a:pPr>
              <a:lnSpc>
                <a:spcPts val="1500"/>
              </a:lnSpc>
              <a:tabLst>
                <a:tab pos="5829300" algn="l"/>
              </a:tabLst>
            </a:pPr>
            <a:r>
              <a:rPr lang="en-US" altLang="zh-CN" dirty="0"/>
              <a:t>	</a:t>
            </a:r>
            <a:r>
              <a:rPr lang="en-US" altLang="zh-CN" sz="1602" b="1" dirty="0">
                <a:solidFill>
                  <a:srgbClr val="000000"/>
                </a:solidFill>
                <a:latin typeface="Times New Roman" pitchFamily="18" charset="0"/>
                <a:cs typeface="Times New Roman" pitchFamily="18" charset="0"/>
              </a:rPr>
              <a:t>DATA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BUS</a:t>
            </a:r>
          </a:p>
        </p:txBody>
      </p:sp>
      <p:sp>
        <p:nvSpPr>
          <p:cNvPr id="3" name="TextBox 1"/>
          <p:cNvSpPr txBox="1"/>
          <p:nvPr/>
        </p:nvSpPr>
        <p:spPr>
          <a:xfrm>
            <a:off x="1524000" y="1498600"/>
            <a:ext cx="5588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Fosc/4</a:t>
            </a:r>
          </a:p>
        </p:txBody>
      </p:sp>
      <p:sp>
        <p:nvSpPr>
          <p:cNvPr id="5" name="TextBox 1"/>
          <p:cNvSpPr txBox="1"/>
          <p:nvPr/>
        </p:nvSpPr>
        <p:spPr>
          <a:xfrm>
            <a:off x="8382000" y="1498600"/>
            <a:ext cx="127000" cy="3175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8</a:t>
            </a:r>
          </a:p>
        </p:txBody>
      </p:sp>
      <p:sp>
        <p:nvSpPr>
          <p:cNvPr id="6" name="TextBox 1"/>
          <p:cNvSpPr txBox="1"/>
          <p:nvPr/>
        </p:nvSpPr>
        <p:spPr>
          <a:xfrm>
            <a:off x="8636000" y="2489200"/>
            <a:ext cx="5461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TMR0</a:t>
            </a:r>
          </a:p>
        </p:txBody>
      </p:sp>
      <p:sp>
        <p:nvSpPr>
          <p:cNvPr id="7" name="TextBox 1"/>
          <p:cNvSpPr txBox="1"/>
          <p:nvPr/>
        </p:nvSpPr>
        <p:spPr>
          <a:xfrm>
            <a:off x="6845300" y="2120900"/>
            <a:ext cx="8763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synchronize</a:t>
            </a:r>
          </a:p>
        </p:txBody>
      </p:sp>
      <p:sp>
        <p:nvSpPr>
          <p:cNvPr id="8" name="TextBox 1"/>
          <p:cNvSpPr txBox="1"/>
          <p:nvPr/>
        </p:nvSpPr>
        <p:spPr>
          <a:xfrm>
            <a:off x="4406900" y="2451100"/>
            <a:ext cx="1384300" cy="939800"/>
          </a:xfrm>
          <a:prstGeom prst="rect">
            <a:avLst/>
          </a:prstGeom>
          <a:noFill/>
        </p:spPr>
        <p:txBody>
          <a:bodyPr wrap="none" lIns="0" tIns="0" rIns="0" rtlCol="0">
            <a:spAutoFit/>
          </a:bodyPr>
          <a:lstStyle/>
          <a:p>
            <a:pPr>
              <a:lnSpc>
                <a:spcPts val="2200"/>
              </a:lnSpc>
              <a:tabLst>
                <a:tab pos="190500" algn="l"/>
              </a:tabLst>
            </a:pPr>
            <a:r>
              <a:rPr lang="en-US" altLang="zh-CN" dirty="0"/>
              <a:t>	</a:t>
            </a:r>
            <a:r>
              <a:rPr lang="en-US" altLang="zh-CN" sz="1602" b="1" dirty="0">
                <a:solidFill>
                  <a:srgbClr val="000000"/>
                </a:solidFill>
                <a:latin typeface="Times New Roman" pitchFamily="18" charset="0"/>
                <a:cs typeface="Times New Roman" pitchFamily="18" charset="0"/>
              </a:rPr>
              <a:t>scaled</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clock</a:t>
            </a:r>
          </a:p>
          <a:p>
            <a:pPr>
              <a:lnSpc>
                <a:spcPts val="1000"/>
              </a:lnSpc>
            </a:pPr>
            <a:endParaRPr lang="en-US" altLang="zh-CN" dirty="0"/>
          </a:p>
          <a:p>
            <a:pPr>
              <a:lnSpc>
                <a:spcPts val="1000"/>
              </a:lnSpc>
            </a:pPr>
            <a:endParaRPr lang="en-US" altLang="zh-CN" dirty="0"/>
          </a:p>
          <a:p>
            <a:pPr>
              <a:lnSpc>
                <a:spcPts val="3100"/>
              </a:lnSpc>
              <a:tabLst>
                <a:tab pos="190500" algn="l"/>
              </a:tabLst>
            </a:pPr>
            <a:r>
              <a:rPr lang="en-US" altLang="zh-CN" sz="1800" b="1" dirty="0">
                <a:solidFill>
                  <a:srgbClr val="000000"/>
                </a:solidFill>
                <a:latin typeface="Times New Roman" pitchFamily="18" charset="0"/>
                <a:cs typeface="Times New Roman" pitchFamily="18" charset="0"/>
              </a:rPr>
              <a:t>prescaler</a:t>
            </a:r>
          </a:p>
        </p:txBody>
      </p:sp>
      <p:sp>
        <p:nvSpPr>
          <p:cNvPr id="9" name="TextBox 1"/>
          <p:cNvSpPr txBox="1"/>
          <p:nvPr/>
        </p:nvSpPr>
        <p:spPr>
          <a:xfrm>
            <a:off x="6007100" y="3403600"/>
            <a:ext cx="7239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WDT</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out</a:t>
            </a:r>
          </a:p>
        </p:txBody>
      </p:sp>
      <p:sp>
        <p:nvSpPr>
          <p:cNvPr id="10" name="TextBox 1"/>
          <p:cNvSpPr txBox="1"/>
          <p:nvPr/>
        </p:nvSpPr>
        <p:spPr>
          <a:xfrm>
            <a:off x="1028700" y="2332037"/>
            <a:ext cx="2362200" cy="1993900"/>
          </a:xfrm>
          <a:prstGeom prst="rect">
            <a:avLst/>
          </a:prstGeom>
          <a:noFill/>
        </p:spPr>
        <p:txBody>
          <a:bodyPr wrap="none" lIns="0" tIns="0" rIns="0" rtlCol="0">
            <a:spAutoFit/>
          </a:bodyPr>
          <a:lstStyle/>
          <a:p>
            <a:pPr>
              <a:lnSpc>
                <a:spcPts val="1900"/>
              </a:lnSpc>
              <a:tabLst>
                <a:tab pos="444500" algn="l"/>
                <a:tab pos="977900" algn="l"/>
              </a:tabLst>
            </a:pPr>
            <a:r>
              <a:rPr lang="en-US" altLang="zh-CN" dirty="0"/>
              <a:t>	</a:t>
            </a:r>
            <a:r>
              <a:rPr lang="en-US" altLang="zh-CN" sz="1397" b="1" dirty="0">
                <a:solidFill>
                  <a:srgbClr val="000000"/>
                </a:solidFill>
                <a:latin typeface="Times New Roman" pitchFamily="18" charset="0"/>
                <a:cs typeface="Times New Roman" pitchFamily="18" charset="0"/>
              </a:rPr>
              <a:t>T0CKI</a:t>
            </a:r>
          </a:p>
          <a:p>
            <a:pPr>
              <a:lnSpc>
                <a:spcPts val="1600"/>
              </a:lnSpc>
              <a:tabLst>
                <a:tab pos="444500" algn="l"/>
                <a:tab pos="977900" algn="l"/>
              </a:tabLst>
            </a:pPr>
            <a:r>
              <a:rPr lang="en-US" altLang="zh-CN" dirty="0"/>
              <a:t>	</a:t>
            </a:r>
            <a:r>
              <a:rPr lang="en-US" altLang="zh-CN" sz="1397" b="1" dirty="0">
                <a:solidFill>
                  <a:srgbClr val="000000"/>
                </a:solidFill>
                <a:latin typeface="Times New Roman" pitchFamily="18" charset="0"/>
                <a:cs typeface="Times New Roman" pitchFamily="18" charset="0"/>
              </a:rPr>
              <a:t>pin</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444500" algn="l"/>
                <a:tab pos="977900" algn="l"/>
              </a:tabLst>
            </a:pPr>
            <a:r>
              <a:rPr lang="en-US" altLang="zh-CN" dirty="0"/>
              <a:t>		</a:t>
            </a:r>
            <a:r>
              <a:rPr lang="en-US" altLang="zh-CN" sz="1397" b="1" dirty="0">
                <a:solidFill>
                  <a:srgbClr val="000000"/>
                </a:solidFill>
                <a:latin typeface="Times New Roman" pitchFamily="18" charset="0"/>
                <a:cs typeface="Times New Roman" pitchFamily="18" charset="0"/>
              </a:rPr>
              <a:t>Watchdog</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Timer</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700"/>
              </a:lnSpc>
              <a:tabLst>
                <a:tab pos="444500" algn="l"/>
                <a:tab pos="977900" algn="l"/>
              </a:tabLst>
            </a:pPr>
            <a:r>
              <a:rPr lang="en-US" altLang="zh-CN" sz="2400" b="1" dirty="0">
                <a:solidFill>
                  <a:srgbClr val="000000"/>
                </a:solidFill>
                <a:latin typeface="Times New Roman" pitchFamily="18" charset="0"/>
                <a:cs typeface="Times New Roman" pitchFamily="18" charset="0"/>
              </a:rPr>
              <a:t>OPTION</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register</a:t>
            </a:r>
          </a:p>
        </p:txBody>
      </p:sp>
      <p:sp>
        <p:nvSpPr>
          <p:cNvPr id="11" name="TextBox 1"/>
          <p:cNvSpPr txBox="1"/>
          <p:nvPr/>
        </p:nvSpPr>
        <p:spPr>
          <a:xfrm>
            <a:off x="1092200" y="4394200"/>
            <a:ext cx="2336800" cy="241300"/>
          </a:xfrm>
          <a:prstGeom prst="rect">
            <a:avLst/>
          </a:prstGeom>
          <a:noFill/>
        </p:spPr>
        <p:txBody>
          <a:bodyPr wrap="none" lIns="0" tIns="0" rIns="0" rtlCol="0">
            <a:spAutoFit/>
          </a:bodyPr>
          <a:lstStyle/>
          <a:p>
            <a:pPr>
              <a:lnSpc>
                <a:spcPts val="1900"/>
              </a:lnSpc>
              <a:tabLst/>
            </a:pPr>
            <a:r>
              <a:rPr lang="en-US" altLang="zh-CN" sz="1200" b="1" dirty="0">
                <a:solidFill>
                  <a:srgbClr val="000000"/>
                </a:solidFill>
                <a:latin typeface="Times New Roman" pitchFamily="18" charset="0"/>
                <a:cs typeface="Times New Roman" pitchFamily="18" charset="0"/>
              </a:rPr>
              <a:t>RBPU</a:t>
            </a:r>
            <a:r>
              <a:rPr lang="en-US" altLang="zh-CN" sz="1200" dirty="0">
                <a:latin typeface="Times New Roman" pitchFamily="18" charset="0"/>
                <a:cs typeface="Times New Roman" pitchFamily="18" charset="0"/>
              </a:rPr>
              <a:t>    </a:t>
            </a:r>
            <a:r>
              <a:rPr lang="en-US" altLang="zh-CN" sz="1200" b="1" dirty="0">
                <a:solidFill>
                  <a:srgbClr val="000000"/>
                </a:solidFill>
                <a:latin typeface="Times New Roman" pitchFamily="18" charset="0"/>
                <a:cs typeface="Times New Roman" pitchFamily="18" charset="0"/>
              </a:rPr>
              <a:t>INTEDG</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TOCS</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TOSE</a:t>
            </a:r>
          </a:p>
        </p:txBody>
      </p:sp>
      <p:sp>
        <p:nvSpPr>
          <p:cNvPr id="12" name="TextBox 1"/>
          <p:cNvSpPr txBox="1"/>
          <p:nvPr/>
        </p:nvSpPr>
        <p:spPr>
          <a:xfrm>
            <a:off x="3619500" y="4381500"/>
            <a:ext cx="4064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PSA</a:t>
            </a:r>
          </a:p>
        </p:txBody>
      </p:sp>
      <p:sp>
        <p:nvSpPr>
          <p:cNvPr id="13" name="TextBox 1"/>
          <p:cNvSpPr txBox="1"/>
          <p:nvPr/>
        </p:nvSpPr>
        <p:spPr>
          <a:xfrm>
            <a:off x="4267200" y="4381500"/>
            <a:ext cx="3810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PS2</a:t>
            </a:r>
          </a:p>
        </p:txBody>
      </p:sp>
      <p:sp>
        <p:nvSpPr>
          <p:cNvPr id="14" name="TextBox 1"/>
          <p:cNvSpPr txBox="1"/>
          <p:nvPr/>
        </p:nvSpPr>
        <p:spPr>
          <a:xfrm>
            <a:off x="4889500" y="4381500"/>
            <a:ext cx="3810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PS1</a:t>
            </a:r>
          </a:p>
        </p:txBody>
      </p:sp>
      <p:sp>
        <p:nvSpPr>
          <p:cNvPr id="15" name="TextBox 1"/>
          <p:cNvSpPr txBox="1"/>
          <p:nvPr/>
        </p:nvSpPr>
        <p:spPr>
          <a:xfrm>
            <a:off x="5524500" y="4381500"/>
            <a:ext cx="3810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PS0</a:t>
            </a:r>
          </a:p>
        </p:txBody>
      </p:sp>
      <p:sp>
        <p:nvSpPr>
          <p:cNvPr id="16" name="TextBox 1"/>
          <p:cNvSpPr txBox="1"/>
          <p:nvPr/>
        </p:nvSpPr>
        <p:spPr>
          <a:xfrm>
            <a:off x="4051300" y="5067300"/>
            <a:ext cx="2515753" cy="340734"/>
          </a:xfrm>
          <a:prstGeom prst="rect">
            <a:avLst/>
          </a:prstGeom>
          <a:noFill/>
        </p:spPr>
        <p:txBody>
          <a:bodyPr wrap="none" lIns="0" tIns="0" rIns="0" rtlCol="0">
            <a:spAutoFit/>
          </a:bodyPr>
          <a:lstStyle/>
          <a:p>
            <a:pPr>
              <a:lnSpc>
                <a:spcPts val="2500"/>
              </a:lnSpc>
              <a:tabLst/>
            </a:pPr>
            <a:r>
              <a:rPr lang="en-US" altLang="zh-CN" sz="1800" b="1" dirty="0">
                <a:solidFill>
                  <a:srgbClr val="FF0000"/>
                </a:solidFill>
                <a:latin typeface="Times New Roman" pitchFamily="18" charset="0"/>
                <a:cs typeface="Times New Roman" pitchFamily="18" charset="0"/>
              </a:rPr>
              <a:t>Prescaler</a:t>
            </a:r>
            <a:r>
              <a:rPr lang="en-US" altLang="zh-CN" sz="1800" dirty="0">
                <a:solidFill>
                  <a:srgbClr val="FF0000"/>
                </a:solidFill>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Rate</a:t>
            </a:r>
            <a:r>
              <a:rPr lang="en-US" altLang="zh-CN" sz="1800" dirty="0">
                <a:solidFill>
                  <a:srgbClr val="FF0000"/>
                </a:solidFill>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Select</a:t>
            </a:r>
            <a:r>
              <a:rPr lang="en-US" altLang="zh-CN" sz="1800" dirty="0">
                <a:solidFill>
                  <a:srgbClr val="FF0000"/>
                </a:solidFill>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Bits</a:t>
            </a:r>
          </a:p>
        </p:txBody>
      </p:sp>
      <p:sp>
        <p:nvSpPr>
          <p:cNvPr id="17" name="TextBox 1"/>
          <p:cNvSpPr txBox="1"/>
          <p:nvPr/>
        </p:nvSpPr>
        <p:spPr>
          <a:xfrm>
            <a:off x="863600" y="5481637"/>
            <a:ext cx="1758430" cy="866904"/>
          </a:xfrm>
          <a:prstGeom prst="rect">
            <a:avLst/>
          </a:prstGeom>
          <a:noFill/>
        </p:spPr>
        <p:txBody>
          <a:bodyPr wrap="none" lIns="0" tIns="0" rIns="0" rtlCol="0">
            <a:spAutoFit/>
          </a:bodyPr>
          <a:lstStyle/>
          <a:p>
            <a:pPr>
              <a:lnSpc>
                <a:spcPts val="2500"/>
              </a:lnSpc>
              <a:tabLst/>
            </a:pPr>
            <a:r>
              <a:rPr lang="en-US" altLang="zh-CN" sz="1400" b="1" dirty="0">
                <a:solidFill>
                  <a:schemeClr val="accent2"/>
                </a:solidFill>
                <a:latin typeface="Times New Roman" pitchFamily="18" charset="0"/>
                <a:cs typeface="Times New Roman" pitchFamily="18" charset="0"/>
              </a:rPr>
              <a:t>TMR0</a:t>
            </a:r>
            <a:r>
              <a:rPr lang="en-US" altLang="zh-CN" sz="1400" dirty="0">
                <a:solidFill>
                  <a:schemeClr val="accent2"/>
                </a:solidFill>
                <a:latin typeface="Times New Roman" pitchFamily="18" charset="0"/>
                <a:cs typeface="Times New Roman" pitchFamily="18" charset="0"/>
              </a:rPr>
              <a:t> </a:t>
            </a:r>
            <a:r>
              <a:rPr lang="en-US" altLang="zh-CN" sz="1400" b="1" dirty="0">
                <a:solidFill>
                  <a:schemeClr val="accent2"/>
                </a:solidFill>
                <a:latin typeface="Times New Roman" pitchFamily="18" charset="0"/>
                <a:cs typeface="Times New Roman" pitchFamily="18" charset="0"/>
              </a:rPr>
              <a:t>Clock</a:t>
            </a:r>
          </a:p>
          <a:p>
            <a:pPr>
              <a:lnSpc>
                <a:spcPts val="2100"/>
              </a:lnSpc>
              <a:tabLst/>
            </a:pPr>
            <a:r>
              <a:rPr lang="en-US" altLang="zh-CN" sz="1400" b="1" dirty="0">
                <a:solidFill>
                  <a:schemeClr val="accent2"/>
                </a:solidFill>
                <a:latin typeface="Times New Roman" pitchFamily="18" charset="0"/>
                <a:cs typeface="Times New Roman" pitchFamily="18" charset="0"/>
              </a:rPr>
              <a:t>Source</a:t>
            </a:r>
            <a:r>
              <a:rPr lang="en-US" altLang="zh-CN" sz="1400" dirty="0">
                <a:solidFill>
                  <a:schemeClr val="accent2"/>
                </a:solidFill>
                <a:latin typeface="Times New Roman" pitchFamily="18" charset="0"/>
                <a:cs typeface="Times New Roman" pitchFamily="18" charset="0"/>
              </a:rPr>
              <a:t> </a:t>
            </a:r>
            <a:r>
              <a:rPr lang="en-US" altLang="zh-CN" sz="1400" b="1" dirty="0">
                <a:solidFill>
                  <a:schemeClr val="accent2"/>
                </a:solidFill>
                <a:latin typeface="Times New Roman" pitchFamily="18" charset="0"/>
                <a:cs typeface="Times New Roman" pitchFamily="18" charset="0"/>
              </a:rPr>
              <a:t>Select</a:t>
            </a:r>
          </a:p>
          <a:p>
            <a:pPr>
              <a:lnSpc>
                <a:spcPts val="1800"/>
              </a:lnSpc>
              <a:tabLst/>
            </a:pPr>
            <a:r>
              <a:rPr lang="en-US" altLang="zh-CN" sz="1400" b="1" dirty="0">
                <a:solidFill>
                  <a:schemeClr val="accent2"/>
                </a:solidFill>
                <a:latin typeface="Times New Roman" pitchFamily="18" charset="0"/>
                <a:cs typeface="Times New Roman" pitchFamily="18" charset="0"/>
              </a:rPr>
              <a:t>1</a:t>
            </a:r>
            <a:r>
              <a:rPr lang="en-US" altLang="zh-CN" sz="1400" dirty="0">
                <a:solidFill>
                  <a:schemeClr val="accent2"/>
                </a:solidFill>
                <a:latin typeface="Times New Roman" pitchFamily="18" charset="0"/>
                <a:cs typeface="Times New Roman" pitchFamily="18" charset="0"/>
              </a:rPr>
              <a:t> </a:t>
            </a:r>
            <a:r>
              <a:rPr lang="en-US" altLang="zh-CN" sz="1400" b="1" dirty="0">
                <a:solidFill>
                  <a:schemeClr val="accent2"/>
                </a:solidFill>
                <a:latin typeface="Times New Roman" pitchFamily="18" charset="0"/>
                <a:cs typeface="Times New Roman" pitchFamily="18" charset="0"/>
              </a:rPr>
              <a:t>=</a:t>
            </a:r>
            <a:r>
              <a:rPr lang="en-US" altLang="zh-CN" sz="1400" dirty="0">
                <a:solidFill>
                  <a:schemeClr val="accent2"/>
                </a:solidFill>
                <a:latin typeface="Times New Roman" pitchFamily="18" charset="0"/>
                <a:cs typeface="Times New Roman" pitchFamily="18" charset="0"/>
              </a:rPr>
              <a:t> </a:t>
            </a:r>
            <a:r>
              <a:rPr lang="en-US" altLang="zh-CN" sz="1400" b="1" dirty="0">
                <a:solidFill>
                  <a:schemeClr val="accent2"/>
                </a:solidFill>
                <a:latin typeface="Times New Roman" pitchFamily="18" charset="0"/>
                <a:cs typeface="Times New Roman" pitchFamily="18" charset="0"/>
              </a:rPr>
              <a:t>TOCK1,</a:t>
            </a:r>
            <a:r>
              <a:rPr lang="en-US" altLang="zh-CN" sz="1400" dirty="0">
                <a:solidFill>
                  <a:schemeClr val="accent2"/>
                </a:solidFill>
                <a:latin typeface="Times New Roman" pitchFamily="18" charset="0"/>
                <a:cs typeface="Times New Roman" pitchFamily="18" charset="0"/>
              </a:rPr>
              <a:t> </a:t>
            </a:r>
            <a:r>
              <a:rPr lang="en-US" altLang="zh-CN" sz="1400" b="1" dirty="0">
                <a:solidFill>
                  <a:schemeClr val="accent2"/>
                </a:solidFill>
                <a:latin typeface="Times New Roman" pitchFamily="18" charset="0"/>
                <a:cs typeface="Times New Roman" pitchFamily="18" charset="0"/>
              </a:rPr>
              <a:t>0</a:t>
            </a:r>
            <a:r>
              <a:rPr lang="en-US" altLang="zh-CN" sz="1400" dirty="0">
                <a:solidFill>
                  <a:schemeClr val="accent2"/>
                </a:solidFill>
                <a:latin typeface="Times New Roman" pitchFamily="18" charset="0"/>
                <a:cs typeface="Times New Roman" pitchFamily="18" charset="0"/>
              </a:rPr>
              <a:t> </a:t>
            </a:r>
            <a:r>
              <a:rPr lang="en-US" altLang="zh-CN" sz="1400" b="1" dirty="0">
                <a:solidFill>
                  <a:schemeClr val="accent2"/>
                </a:solidFill>
                <a:latin typeface="Times New Roman" pitchFamily="18" charset="0"/>
                <a:cs typeface="Times New Roman" pitchFamily="18" charset="0"/>
              </a:rPr>
              <a:t>=</a:t>
            </a:r>
            <a:r>
              <a:rPr lang="en-US" altLang="zh-CN" sz="1400" dirty="0">
                <a:solidFill>
                  <a:schemeClr val="accent2"/>
                </a:solidFill>
                <a:latin typeface="Times New Roman" pitchFamily="18" charset="0"/>
                <a:cs typeface="Times New Roman" pitchFamily="18" charset="0"/>
              </a:rPr>
              <a:t> </a:t>
            </a:r>
            <a:r>
              <a:rPr lang="en-US" altLang="zh-CN" sz="1400" b="1" dirty="0">
                <a:solidFill>
                  <a:schemeClr val="accent2"/>
                </a:solidFill>
                <a:latin typeface="Times New Roman" pitchFamily="18" charset="0"/>
                <a:cs typeface="Times New Roman" pitchFamily="18" charset="0"/>
              </a:rPr>
              <a:t>Fosc/4</a:t>
            </a:r>
          </a:p>
        </p:txBody>
      </p:sp>
      <p:sp>
        <p:nvSpPr>
          <p:cNvPr id="18" name="TextBox 1"/>
          <p:cNvSpPr txBox="1"/>
          <p:nvPr/>
        </p:nvSpPr>
        <p:spPr>
          <a:xfrm>
            <a:off x="3365500" y="5227637"/>
            <a:ext cx="3556999" cy="1597873"/>
          </a:xfrm>
          <a:prstGeom prst="rect">
            <a:avLst/>
          </a:prstGeom>
          <a:noFill/>
        </p:spPr>
        <p:txBody>
          <a:bodyPr wrap="none" lIns="0" tIns="0" rIns="0" rtlCol="0">
            <a:spAutoFit/>
          </a:bodyPr>
          <a:lstStyle/>
          <a:p>
            <a:pPr>
              <a:lnSpc>
                <a:spcPts val="2500"/>
              </a:lnSpc>
              <a:tabLst>
                <a:tab pos="787400" algn="l"/>
              </a:tabLst>
            </a:pPr>
            <a:r>
              <a:rPr lang="en-US" altLang="zh-CN" sz="1400" dirty="0"/>
              <a:t>	</a:t>
            </a:r>
            <a:r>
              <a:rPr lang="en-US" altLang="zh-CN" sz="1400" b="1" dirty="0">
                <a:solidFill>
                  <a:srgbClr val="0070C0"/>
                </a:solidFill>
                <a:latin typeface="Times New Roman" pitchFamily="18" charset="0"/>
                <a:cs typeface="Times New Roman" pitchFamily="18" charset="0"/>
              </a:rPr>
              <a:t>Prescaler</a:t>
            </a:r>
            <a:r>
              <a:rPr lang="en-US" altLang="zh-CN" sz="1400" dirty="0">
                <a:solidFill>
                  <a:srgbClr val="0070C0"/>
                </a:solidFill>
                <a:latin typeface="Times New Roman" pitchFamily="18" charset="0"/>
                <a:cs typeface="Times New Roman" pitchFamily="18" charset="0"/>
              </a:rPr>
              <a:t> </a:t>
            </a:r>
            <a:r>
              <a:rPr lang="en-US" altLang="zh-CN" sz="1400" b="1" dirty="0">
                <a:solidFill>
                  <a:srgbClr val="0070C0"/>
                </a:solidFill>
                <a:latin typeface="Times New Roman" pitchFamily="18" charset="0"/>
                <a:cs typeface="Times New Roman" pitchFamily="18" charset="0"/>
              </a:rPr>
              <a:t>Assignment</a:t>
            </a:r>
          </a:p>
          <a:p>
            <a:pPr>
              <a:lnSpc>
                <a:spcPts val="1800"/>
              </a:lnSpc>
              <a:tabLst>
                <a:tab pos="787400" algn="l"/>
              </a:tabLst>
            </a:pPr>
            <a:r>
              <a:rPr lang="en-US" altLang="zh-CN" sz="1400" dirty="0">
                <a:solidFill>
                  <a:srgbClr val="0070C0"/>
                </a:solidFill>
              </a:rPr>
              <a:t>	</a:t>
            </a:r>
            <a:r>
              <a:rPr lang="en-US" altLang="zh-CN" sz="1400" b="1" dirty="0">
                <a:solidFill>
                  <a:srgbClr val="0070C0"/>
                </a:solidFill>
                <a:latin typeface="Times New Roman" pitchFamily="18" charset="0"/>
                <a:cs typeface="Times New Roman" pitchFamily="18" charset="0"/>
              </a:rPr>
              <a:t>1=</a:t>
            </a:r>
            <a:r>
              <a:rPr lang="en-US" altLang="zh-CN" sz="1400" dirty="0">
                <a:solidFill>
                  <a:srgbClr val="0070C0"/>
                </a:solidFill>
                <a:latin typeface="Times New Roman" pitchFamily="18" charset="0"/>
                <a:cs typeface="Times New Roman" pitchFamily="18" charset="0"/>
              </a:rPr>
              <a:t> </a:t>
            </a:r>
            <a:r>
              <a:rPr lang="en-US" altLang="zh-CN" sz="1400" b="1" dirty="0">
                <a:solidFill>
                  <a:srgbClr val="0070C0"/>
                </a:solidFill>
                <a:latin typeface="Times New Roman" pitchFamily="18" charset="0"/>
                <a:cs typeface="Times New Roman" pitchFamily="18" charset="0"/>
              </a:rPr>
              <a:t>prescaler</a:t>
            </a:r>
            <a:r>
              <a:rPr lang="en-US" altLang="zh-CN" sz="1400" dirty="0">
                <a:solidFill>
                  <a:srgbClr val="0070C0"/>
                </a:solidFill>
                <a:latin typeface="Times New Roman" pitchFamily="18" charset="0"/>
                <a:cs typeface="Times New Roman" pitchFamily="18" charset="0"/>
              </a:rPr>
              <a:t> </a:t>
            </a:r>
            <a:r>
              <a:rPr lang="en-US" altLang="zh-CN" sz="1400" b="1" dirty="0">
                <a:solidFill>
                  <a:srgbClr val="0070C0"/>
                </a:solidFill>
                <a:latin typeface="Times New Roman" pitchFamily="18" charset="0"/>
                <a:cs typeface="Times New Roman" pitchFamily="18" charset="0"/>
              </a:rPr>
              <a:t>assigned</a:t>
            </a:r>
            <a:r>
              <a:rPr lang="en-US" altLang="zh-CN" sz="1400" dirty="0">
                <a:solidFill>
                  <a:srgbClr val="0070C0"/>
                </a:solidFill>
                <a:latin typeface="Times New Roman" pitchFamily="18" charset="0"/>
                <a:cs typeface="Times New Roman" pitchFamily="18" charset="0"/>
              </a:rPr>
              <a:t> </a:t>
            </a:r>
            <a:r>
              <a:rPr lang="en-US" altLang="zh-CN" sz="1400" b="1" dirty="0">
                <a:solidFill>
                  <a:srgbClr val="0070C0"/>
                </a:solidFill>
                <a:latin typeface="Times New Roman" pitchFamily="18" charset="0"/>
                <a:cs typeface="Times New Roman" pitchFamily="18" charset="0"/>
              </a:rPr>
              <a:t>to</a:t>
            </a:r>
            <a:r>
              <a:rPr lang="en-US" altLang="zh-CN" sz="1400" dirty="0">
                <a:solidFill>
                  <a:srgbClr val="0070C0"/>
                </a:solidFill>
                <a:latin typeface="Times New Roman" pitchFamily="18" charset="0"/>
                <a:cs typeface="Times New Roman" pitchFamily="18" charset="0"/>
              </a:rPr>
              <a:t> </a:t>
            </a:r>
            <a:r>
              <a:rPr lang="en-US" altLang="zh-CN" sz="1400" b="1" dirty="0">
                <a:solidFill>
                  <a:srgbClr val="0070C0"/>
                </a:solidFill>
                <a:latin typeface="Times New Roman" pitchFamily="18" charset="0"/>
                <a:cs typeface="Times New Roman" pitchFamily="18" charset="0"/>
              </a:rPr>
              <a:t>WDT</a:t>
            </a:r>
          </a:p>
          <a:p>
            <a:pPr>
              <a:lnSpc>
                <a:spcPts val="1900"/>
              </a:lnSpc>
              <a:tabLst>
                <a:tab pos="787400" algn="l"/>
              </a:tabLst>
            </a:pPr>
            <a:r>
              <a:rPr lang="en-US" altLang="zh-CN" sz="1400" dirty="0">
                <a:solidFill>
                  <a:srgbClr val="0070C0"/>
                </a:solidFill>
              </a:rPr>
              <a:t>	</a:t>
            </a:r>
            <a:r>
              <a:rPr lang="en-US" altLang="zh-CN" sz="1400" b="1" dirty="0">
                <a:solidFill>
                  <a:srgbClr val="0070C0"/>
                </a:solidFill>
                <a:latin typeface="Times New Roman" pitchFamily="18" charset="0"/>
                <a:cs typeface="Times New Roman" pitchFamily="18" charset="0"/>
              </a:rPr>
              <a:t>0=</a:t>
            </a:r>
            <a:r>
              <a:rPr lang="en-US" altLang="zh-CN" sz="1400" dirty="0">
                <a:solidFill>
                  <a:srgbClr val="0070C0"/>
                </a:solidFill>
                <a:latin typeface="Times New Roman" pitchFamily="18" charset="0"/>
                <a:cs typeface="Times New Roman" pitchFamily="18" charset="0"/>
              </a:rPr>
              <a:t> </a:t>
            </a:r>
            <a:r>
              <a:rPr lang="en-US" altLang="zh-CN" sz="1400" b="1" dirty="0">
                <a:solidFill>
                  <a:srgbClr val="0070C0"/>
                </a:solidFill>
                <a:latin typeface="Times New Roman" pitchFamily="18" charset="0"/>
                <a:cs typeface="Times New Roman" pitchFamily="18" charset="0"/>
              </a:rPr>
              <a:t>prescaler</a:t>
            </a:r>
            <a:r>
              <a:rPr lang="en-US" altLang="zh-CN" sz="1400" dirty="0">
                <a:solidFill>
                  <a:srgbClr val="0070C0"/>
                </a:solidFill>
                <a:latin typeface="Times New Roman" pitchFamily="18" charset="0"/>
                <a:cs typeface="Times New Roman" pitchFamily="18" charset="0"/>
              </a:rPr>
              <a:t> </a:t>
            </a:r>
            <a:r>
              <a:rPr lang="en-US" altLang="zh-CN" sz="1400" b="1" dirty="0">
                <a:solidFill>
                  <a:srgbClr val="0070C0"/>
                </a:solidFill>
                <a:latin typeface="Times New Roman" pitchFamily="18" charset="0"/>
                <a:cs typeface="Times New Roman" pitchFamily="18" charset="0"/>
              </a:rPr>
              <a:t>assigned</a:t>
            </a:r>
            <a:r>
              <a:rPr lang="en-US" altLang="zh-CN" sz="1400" dirty="0">
                <a:solidFill>
                  <a:srgbClr val="0070C0"/>
                </a:solidFill>
                <a:latin typeface="Times New Roman" pitchFamily="18" charset="0"/>
                <a:cs typeface="Times New Roman" pitchFamily="18" charset="0"/>
              </a:rPr>
              <a:t> </a:t>
            </a:r>
            <a:r>
              <a:rPr lang="en-US" altLang="zh-CN" sz="1400" b="1" dirty="0">
                <a:solidFill>
                  <a:srgbClr val="0070C0"/>
                </a:solidFill>
                <a:latin typeface="Times New Roman" pitchFamily="18" charset="0"/>
                <a:cs typeface="Times New Roman" pitchFamily="18" charset="0"/>
              </a:rPr>
              <a:t>to</a:t>
            </a:r>
            <a:r>
              <a:rPr lang="en-US" altLang="zh-CN" sz="1400" dirty="0">
                <a:solidFill>
                  <a:srgbClr val="0070C0"/>
                </a:solidFill>
                <a:latin typeface="Times New Roman" pitchFamily="18" charset="0"/>
                <a:cs typeface="Times New Roman" pitchFamily="18" charset="0"/>
              </a:rPr>
              <a:t> </a:t>
            </a:r>
            <a:r>
              <a:rPr lang="en-US" altLang="zh-CN" sz="1400" b="1" dirty="0">
                <a:solidFill>
                  <a:srgbClr val="0070C0"/>
                </a:solidFill>
                <a:latin typeface="Times New Roman" pitchFamily="18" charset="0"/>
                <a:cs typeface="Times New Roman" pitchFamily="18" charset="0"/>
              </a:rPr>
              <a:t>Timer</a:t>
            </a:r>
          </a:p>
          <a:p>
            <a:pPr>
              <a:lnSpc>
                <a:spcPts val="2200"/>
              </a:lnSpc>
              <a:tabLst>
                <a:tab pos="787400" algn="l"/>
              </a:tabLst>
            </a:pPr>
            <a:r>
              <a:rPr lang="en-US" altLang="zh-CN" sz="1400" b="1" dirty="0">
                <a:solidFill>
                  <a:srgbClr val="00B050"/>
                </a:solidFill>
                <a:latin typeface="Times New Roman" pitchFamily="18" charset="0"/>
                <a:cs typeface="Times New Roman" pitchFamily="18" charset="0"/>
              </a:rPr>
              <a:t>Source</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Edge</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Select</a:t>
            </a:r>
          </a:p>
          <a:p>
            <a:pPr>
              <a:lnSpc>
                <a:spcPts val="1800"/>
              </a:lnSpc>
              <a:tabLst>
                <a:tab pos="787400" algn="l"/>
              </a:tabLst>
            </a:pPr>
            <a:r>
              <a:rPr lang="en-US" altLang="zh-CN" sz="1400" b="1" dirty="0">
                <a:solidFill>
                  <a:srgbClr val="00B050"/>
                </a:solidFill>
                <a:latin typeface="Times New Roman" pitchFamily="18" charset="0"/>
                <a:cs typeface="Times New Roman" pitchFamily="18" charset="0"/>
              </a:rPr>
              <a:t>1</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increment</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TMR0</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on</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high-to-low</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transition</a:t>
            </a:r>
          </a:p>
          <a:p>
            <a:pPr>
              <a:lnSpc>
                <a:spcPts val="1900"/>
              </a:lnSpc>
              <a:tabLst>
                <a:tab pos="787400" algn="l"/>
              </a:tabLst>
            </a:pPr>
            <a:r>
              <a:rPr lang="en-US" altLang="zh-CN" sz="1400" b="1" dirty="0">
                <a:solidFill>
                  <a:srgbClr val="00B050"/>
                </a:solidFill>
                <a:latin typeface="Times New Roman" pitchFamily="18" charset="0"/>
                <a:cs typeface="Times New Roman" pitchFamily="18" charset="0"/>
              </a:rPr>
              <a:t>0</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increment</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TMR0</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on</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low-to-high</a:t>
            </a:r>
            <a:r>
              <a:rPr lang="en-US" altLang="zh-CN" sz="1400" dirty="0">
                <a:solidFill>
                  <a:srgbClr val="00B050"/>
                </a:solidFill>
                <a:latin typeface="Times New Roman" pitchFamily="18" charset="0"/>
                <a:cs typeface="Times New Roman" pitchFamily="18" charset="0"/>
              </a:rPr>
              <a:t> </a:t>
            </a:r>
            <a:r>
              <a:rPr lang="en-US" altLang="zh-CN" sz="1400" b="1" dirty="0">
                <a:solidFill>
                  <a:srgbClr val="00B050"/>
                </a:solidFill>
                <a:latin typeface="Times New Roman" pitchFamily="18" charset="0"/>
                <a:cs typeface="Times New Roman" pitchFamily="18" charset="0"/>
              </a:rPr>
              <a:t>transition</a:t>
            </a:r>
          </a:p>
        </p:txBody>
      </p:sp>
      <p:cxnSp>
        <p:nvCxnSpPr>
          <p:cNvPr id="20" name="Conector recto de flecha 19"/>
          <p:cNvCxnSpPr/>
          <p:nvPr/>
        </p:nvCxnSpPr>
        <p:spPr>
          <a:xfrm flipV="1">
            <a:off x="6261100" y="4635500"/>
            <a:ext cx="685800" cy="431800"/>
          </a:xfrm>
          <a:prstGeom prst="straightConnector1">
            <a:avLst/>
          </a:prstGeom>
          <a:ln w="412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Imagen 20"/>
          <p:cNvPicPr>
            <a:picLocks noChangeAspect="1"/>
          </p:cNvPicPr>
          <p:nvPr/>
        </p:nvPicPr>
        <p:blipFill>
          <a:blip r:embed="rId4"/>
          <a:stretch>
            <a:fillRect/>
          </a:stretch>
        </p:blipFill>
        <p:spPr>
          <a:xfrm>
            <a:off x="6992937" y="2933699"/>
            <a:ext cx="3133725" cy="3589337"/>
          </a:xfrm>
          <a:prstGeom prst="rect">
            <a:avLst/>
          </a:prstGeom>
        </p:spPr>
      </p:pic>
      <p:sp>
        <p:nvSpPr>
          <p:cNvPr id="19" name="Rectángulo redondeado 18"/>
          <p:cNvSpPr/>
          <p:nvPr/>
        </p:nvSpPr>
        <p:spPr>
          <a:xfrm>
            <a:off x="8166100" y="2933698"/>
            <a:ext cx="914400" cy="3589338"/>
          </a:xfrm>
          <a:prstGeom prst="roundRect">
            <a:avLst/>
          </a:prstGeom>
          <a:solidFill>
            <a:schemeClr val="accent2">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98321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857500" y="495300"/>
            <a:ext cx="6477000" cy="876300"/>
          </a:xfrm>
          <a:prstGeom prst="rect">
            <a:avLst/>
          </a:prstGeom>
          <a:noFill/>
        </p:spPr>
        <p:txBody>
          <a:bodyPr wrap="none" lIns="0" tIns="0" rIns="0" rtlCol="0">
            <a:spAutoFit/>
          </a:bodyPr>
          <a:lstStyle/>
          <a:p>
            <a:pPr>
              <a:lnSpc>
                <a:spcPts val="5000"/>
              </a:lnSpc>
              <a:tabLst>
                <a:tab pos="5473700" algn="l"/>
              </a:tabLst>
            </a:pPr>
            <a:r>
              <a:rPr lang="en-US" altLang="zh-CN" sz="3600" b="1" dirty="0">
                <a:solidFill>
                  <a:srgbClr val="000000"/>
                </a:solidFill>
                <a:latin typeface="Times New Roman" pitchFamily="18" charset="0"/>
                <a:cs typeface="Times New Roman" pitchFamily="18" charset="0"/>
              </a:rPr>
              <a:t>Timer</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0</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Diagrama</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en</a:t>
            </a:r>
            <a:r>
              <a:rPr lang="en-US" altLang="zh-CN" sz="3600" dirty="0">
                <a:latin typeface="Times New Roman" pitchFamily="18" charset="0"/>
                <a:cs typeface="Times New Roman" pitchFamily="18" charset="0"/>
              </a:rPr>
              <a:t> </a:t>
            </a:r>
            <a:r>
              <a:rPr lang="en-US" altLang="zh-CN" sz="3600" b="1" dirty="0">
                <a:solidFill>
                  <a:srgbClr val="000000"/>
                </a:solidFill>
                <a:latin typeface="Times New Roman" pitchFamily="18" charset="0"/>
                <a:cs typeface="Times New Roman" pitchFamily="18" charset="0"/>
              </a:rPr>
              <a:t>Bloques</a:t>
            </a:r>
          </a:p>
          <a:p>
            <a:pPr>
              <a:lnSpc>
                <a:spcPts val="1900"/>
              </a:lnSpc>
              <a:tabLst>
                <a:tab pos="5473700" algn="l"/>
              </a:tabLst>
            </a:pPr>
            <a:r>
              <a:rPr lang="en-US" altLang="zh-CN" dirty="0"/>
              <a:t>	</a:t>
            </a:r>
            <a:r>
              <a:rPr lang="en-US" altLang="zh-CN" sz="1602" b="1" dirty="0">
                <a:solidFill>
                  <a:srgbClr val="000000"/>
                </a:solidFill>
                <a:latin typeface="Times New Roman" pitchFamily="18" charset="0"/>
                <a:cs typeface="Times New Roman" pitchFamily="18" charset="0"/>
              </a:rPr>
              <a:t>DATA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BUS</a:t>
            </a:r>
          </a:p>
        </p:txBody>
      </p:sp>
      <p:sp>
        <p:nvSpPr>
          <p:cNvPr id="3" name="TextBox 1"/>
          <p:cNvSpPr txBox="1"/>
          <p:nvPr/>
        </p:nvSpPr>
        <p:spPr>
          <a:xfrm>
            <a:off x="1524000" y="1498600"/>
            <a:ext cx="5588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Fosc/4</a:t>
            </a:r>
          </a:p>
        </p:txBody>
      </p:sp>
      <p:sp>
        <p:nvSpPr>
          <p:cNvPr id="4" name="TextBox 1"/>
          <p:cNvSpPr txBox="1"/>
          <p:nvPr/>
        </p:nvSpPr>
        <p:spPr>
          <a:xfrm>
            <a:off x="8382000" y="1498600"/>
            <a:ext cx="127000" cy="3175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8</a:t>
            </a:r>
          </a:p>
        </p:txBody>
      </p:sp>
      <p:sp>
        <p:nvSpPr>
          <p:cNvPr id="5" name="TextBox 1"/>
          <p:cNvSpPr txBox="1"/>
          <p:nvPr/>
        </p:nvSpPr>
        <p:spPr>
          <a:xfrm>
            <a:off x="8636000" y="2489200"/>
            <a:ext cx="5461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TMR0</a:t>
            </a:r>
          </a:p>
        </p:txBody>
      </p:sp>
      <p:sp>
        <p:nvSpPr>
          <p:cNvPr id="6" name="TextBox 1"/>
          <p:cNvSpPr txBox="1"/>
          <p:nvPr/>
        </p:nvSpPr>
        <p:spPr>
          <a:xfrm>
            <a:off x="1473200" y="2349500"/>
            <a:ext cx="508000" cy="4572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T0CKI</a:t>
            </a:r>
          </a:p>
          <a:p>
            <a:pPr>
              <a:lnSpc>
                <a:spcPts val="1600"/>
              </a:lnSpc>
              <a:tabLst/>
            </a:pPr>
            <a:r>
              <a:rPr lang="en-US" altLang="zh-CN" sz="1397" b="1" dirty="0">
                <a:solidFill>
                  <a:srgbClr val="000000"/>
                </a:solidFill>
                <a:latin typeface="Times New Roman" pitchFamily="18" charset="0"/>
                <a:cs typeface="Times New Roman" pitchFamily="18" charset="0"/>
              </a:rPr>
              <a:t>pin</a:t>
            </a:r>
          </a:p>
        </p:txBody>
      </p:sp>
      <p:sp>
        <p:nvSpPr>
          <p:cNvPr id="7" name="TextBox 1"/>
          <p:cNvSpPr txBox="1"/>
          <p:nvPr/>
        </p:nvSpPr>
        <p:spPr>
          <a:xfrm>
            <a:off x="6845300" y="2120900"/>
            <a:ext cx="876300" cy="203200"/>
          </a:xfrm>
          <a:prstGeom prst="rect">
            <a:avLst/>
          </a:prstGeom>
          <a:noFill/>
        </p:spPr>
        <p:txBody>
          <a:bodyPr wrap="none" lIns="0" tIns="0" rIns="0" rtlCol="0">
            <a:spAutoFit/>
          </a:bodyPr>
          <a:lstStyle/>
          <a:p>
            <a:pPr>
              <a:lnSpc>
                <a:spcPts val="1600"/>
              </a:lnSpc>
              <a:tabLst/>
            </a:pPr>
            <a:r>
              <a:rPr lang="en-US" altLang="zh-CN" sz="1200" b="1" dirty="0">
                <a:solidFill>
                  <a:srgbClr val="000000"/>
                </a:solidFill>
                <a:latin typeface="Times New Roman" pitchFamily="18" charset="0"/>
                <a:cs typeface="Times New Roman" pitchFamily="18" charset="0"/>
              </a:rPr>
              <a:t>synchronize</a:t>
            </a:r>
          </a:p>
        </p:txBody>
      </p:sp>
      <p:sp>
        <p:nvSpPr>
          <p:cNvPr id="8" name="TextBox 1"/>
          <p:cNvSpPr txBox="1"/>
          <p:nvPr/>
        </p:nvSpPr>
        <p:spPr>
          <a:xfrm>
            <a:off x="4406900" y="2451100"/>
            <a:ext cx="1384300" cy="939800"/>
          </a:xfrm>
          <a:prstGeom prst="rect">
            <a:avLst/>
          </a:prstGeom>
          <a:noFill/>
        </p:spPr>
        <p:txBody>
          <a:bodyPr wrap="none" lIns="0" tIns="0" rIns="0" rtlCol="0">
            <a:spAutoFit/>
          </a:bodyPr>
          <a:lstStyle/>
          <a:p>
            <a:pPr>
              <a:lnSpc>
                <a:spcPts val="2200"/>
              </a:lnSpc>
              <a:tabLst>
                <a:tab pos="190500" algn="l"/>
              </a:tabLst>
            </a:pPr>
            <a:r>
              <a:rPr lang="en-US" altLang="zh-CN" dirty="0"/>
              <a:t>	</a:t>
            </a:r>
            <a:r>
              <a:rPr lang="en-US" altLang="zh-CN" sz="1602" b="1" dirty="0">
                <a:solidFill>
                  <a:srgbClr val="000000"/>
                </a:solidFill>
                <a:latin typeface="Times New Roman" pitchFamily="18" charset="0"/>
                <a:cs typeface="Times New Roman" pitchFamily="18" charset="0"/>
              </a:rPr>
              <a:t>scaled</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clock</a:t>
            </a:r>
          </a:p>
          <a:p>
            <a:pPr>
              <a:lnSpc>
                <a:spcPts val="1000"/>
              </a:lnSpc>
            </a:pPr>
            <a:endParaRPr lang="en-US" altLang="zh-CN" dirty="0"/>
          </a:p>
          <a:p>
            <a:pPr>
              <a:lnSpc>
                <a:spcPts val="1000"/>
              </a:lnSpc>
            </a:pPr>
            <a:endParaRPr lang="en-US" altLang="zh-CN" dirty="0"/>
          </a:p>
          <a:p>
            <a:pPr>
              <a:lnSpc>
                <a:spcPts val="3100"/>
              </a:lnSpc>
              <a:tabLst>
                <a:tab pos="190500" algn="l"/>
              </a:tabLst>
            </a:pPr>
            <a:r>
              <a:rPr lang="en-US" altLang="zh-CN" sz="1800" b="1" dirty="0">
                <a:solidFill>
                  <a:srgbClr val="000000"/>
                </a:solidFill>
                <a:latin typeface="Times New Roman" pitchFamily="18" charset="0"/>
                <a:cs typeface="Times New Roman" pitchFamily="18" charset="0"/>
              </a:rPr>
              <a:t>prescaler</a:t>
            </a:r>
          </a:p>
        </p:txBody>
      </p:sp>
      <p:sp>
        <p:nvSpPr>
          <p:cNvPr id="9" name="TextBox 1"/>
          <p:cNvSpPr txBox="1"/>
          <p:nvPr/>
        </p:nvSpPr>
        <p:spPr>
          <a:xfrm>
            <a:off x="2006600" y="3225800"/>
            <a:ext cx="13716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Watchdog</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Timer</a:t>
            </a:r>
          </a:p>
        </p:txBody>
      </p:sp>
      <p:sp>
        <p:nvSpPr>
          <p:cNvPr id="10" name="TextBox 1"/>
          <p:cNvSpPr txBox="1"/>
          <p:nvPr/>
        </p:nvSpPr>
        <p:spPr>
          <a:xfrm>
            <a:off x="6261100" y="3289300"/>
            <a:ext cx="13716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INTCON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register</a:t>
            </a:r>
          </a:p>
        </p:txBody>
      </p:sp>
      <p:sp>
        <p:nvSpPr>
          <p:cNvPr id="11" name="TextBox 1"/>
          <p:cNvSpPr txBox="1"/>
          <p:nvPr/>
        </p:nvSpPr>
        <p:spPr>
          <a:xfrm>
            <a:off x="1066800" y="3695700"/>
            <a:ext cx="7348230" cy="3200876"/>
          </a:xfrm>
          <a:prstGeom prst="rect">
            <a:avLst/>
          </a:prstGeom>
          <a:noFill/>
        </p:spPr>
        <p:txBody>
          <a:bodyPr wrap="none" lIns="0" tIns="0" rIns="0" rtlCol="0">
            <a:spAutoFit/>
          </a:bodyPr>
          <a:lstStyle/>
          <a:p>
            <a:pPr>
              <a:lnSpc>
                <a:spcPts val="1900"/>
              </a:lnSpc>
              <a:tabLst>
                <a:tab pos="38100" algn="l"/>
                <a:tab pos="292100" algn="l"/>
                <a:tab pos="6591300" algn="l"/>
              </a:tabLst>
            </a:pPr>
            <a:r>
              <a:rPr lang="en-US" altLang="zh-CN" dirty="0"/>
              <a:t>			</a:t>
            </a:r>
            <a:r>
              <a:rPr lang="en-US" altLang="zh-CN" sz="1397" b="1" dirty="0">
                <a:solidFill>
                  <a:srgbClr val="000000"/>
                </a:solidFill>
                <a:latin typeface="Times New Roman" pitchFamily="18" charset="0"/>
                <a:cs typeface="Times New Roman" pitchFamily="18" charset="0"/>
              </a:rPr>
              <a:t>TMR0IF</a:t>
            </a:r>
          </a:p>
          <a:p>
            <a:pPr>
              <a:lnSpc>
                <a:spcPts val="1000"/>
              </a:lnSpc>
            </a:pPr>
            <a:endParaRPr lang="en-US" altLang="zh-CN" dirty="0"/>
          </a:p>
          <a:p>
            <a:pPr>
              <a:lnSpc>
                <a:spcPts val="3800"/>
              </a:lnSpc>
              <a:tabLst>
                <a:tab pos="38100" algn="l"/>
                <a:tab pos="292100" algn="l"/>
                <a:tab pos="6591300" algn="l"/>
              </a:tabLst>
            </a:pPr>
            <a:r>
              <a:rPr lang="en-US" altLang="zh-CN" sz="2400" dirty="0">
                <a:solidFill>
                  <a:srgbClr val="FF0000"/>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Si</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fuente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clock</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es</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externa</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puede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sincronizarse</a:t>
            </a:r>
          </a:p>
          <a:p>
            <a:pPr>
              <a:lnSpc>
                <a:spcPts val="2800"/>
              </a:lnSpc>
              <a:tabLst>
                <a:tab pos="38100" algn="l"/>
                <a:tab pos="292100" algn="l"/>
                <a:tab pos="6591300" algn="l"/>
              </a:tabLst>
            </a:pPr>
            <a:r>
              <a:rPr lang="en-US" altLang="zh-CN" dirty="0"/>
              <a:t>		</a:t>
            </a:r>
            <a:r>
              <a:rPr lang="en-US" altLang="zh-CN" sz="2400" b="1" dirty="0">
                <a:solidFill>
                  <a:srgbClr val="000000"/>
                </a:solidFill>
                <a:latin typeface="Times New Roman" pitchFamily="18" charset="0"/>
                <a:cs typeface="Times New Roman" pitchFamily="18" charset="0"/>
              </a:rPr>
              <a:t>(TOCKI)</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para</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clock</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interno</a:t>
            </a:r>
          </a:p>
          <a:p>
            <a:pPr>
              <a:lnSpc>
                <a:spcPts val="1000"/>
              </a:lnSpc>
            </a:pPr>
            <a:endParaRPr lang="en-US" altLang="zh-CN" dirty="0"/>
          </a:p>
          <a:p>
            <a:pPr>
              <a:lnSpc>
                <a:spcPts val="1000"/>
              </a:lnSpc>
            </a:pPr>
            <a:endParaRPr lang="en-US" altLang="zh-CN" dirty="0"/>
          </a:p>
          <a:p>
            <a:pPr>
              <a:lnSpc>
                <a:spcPts val="3500"/>
              </a:lnSpc>
              <a:tabLst>
                <a:tab pos="38100" algn="l"/>
                <a:tab pos="292100" algn="l"/>
                <a:tab pos="6591300" algn="l"/>
              </a:tabLst>
            </a:pPr>
            <a:r>
              <a:rPr lang="en-US" altLang="zh-CN" sz="2400" dirty="0">
                <a:solidFill>
                  <a:srgbClr val="FF0000"/>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Timer</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es</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lectura</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y</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escritura</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800"/>
              </a:lnSpc>
              <a:tabLst>
                <a:tab pos="38100" algn="l"/>
                <a:tab pos="292100" algn="l"/>
                <a:tab pos="6591300" algn="l"/>
              </a:tabLst>
            </a:pPr>
            <a:r>
              <a:rPr lang="en-US" altLang="zh-CN" dirty="0"/>
              <a:t>	</a:t>
            </a:r>
            <a:r>
              <a:rPr lang="en-US" altLang="zh-CN" sz="2400" dirty="0">
                <a:solidFill>
                  <a:srgbClr val="FF0000"/>
                </a:solidFill>
                <a:latin typeface="Times New Roman" pitchFamily="18" charset="0"/>
                <a:cs typeface="Times New Roman" pitchFamily="18" charset="0"/>
              </a:rPr>
              <a:t>•</a:t>
            </a:r>
            <a:r>
              <a:rPr lang="en-US" altLang="zh-CN" sz="2400" b="1" dirty="0">
                <a:solidFill>
                  <a:srgbClr val="000000"/>
                </a:solidFill>
                <a:latin typeface="Times New Roman" pitchFamily="18" charset="0"/>
                <a:cs typeface="Times New Roman" pitchFamily="18" charset="0"/>
              </a:rPr>
              <a:t>Timer</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flag</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es</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seteado</a:t>
            </a:r>
            <a:r>
              <a:rPr lang="en-US" altLang="zh-CN" sz="2400" dirty="0">
                <a:latin typeface="Times New Roman" pitchFamily="18" charset="0"/>
                <a:cs typeface="Times New Roman" pitchFamily="18" charset="0"/>
              </a:rPr>
              <a:t> </a:t>
            </a:r>
            <a:r>
              <a:rPr lang="en-US" altLang="zh-CN" sz="2400" b="1" dirty="0" err="1">
                <a:solidFill>
                  <a:srgbClr val="000000"/>
                </a:solidFill>
                <a:latin typeface="Times New Roman" pitchFamily="18" charset="0"/>
                <a:cs typeface="Times New Roman" pitchFamily="18" charset="0"/>
              </a:rPr>
              <a:t>sobre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un </a:t>
            </a:r>
            <a:r>
              <a:rPr lang="en-US" altLang="zh-CN" sz="2400" b="1" dirty="0" err="1">
                <a:solidFill>
                  <a:srgbClr val="000000"/>
                </a:solidFill>
                <a:latin typeface="Times New Roman" pitchFamily="18" charset="0"/>
                <a:cs typeface="Times New Roman" pitchFamily="18" charset="0"/>
              </a:rPr>
              <a:t>desborde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del</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TMR0</a:t>
            </a:r>
          </a:p>
          <a:p>
            <a:pPr>
              <a:lnSpc>
                <a:spcPts val="2800"/>
              </a:lnSpc>
              <a:tabLst>
                <a:tab pos="38100" algn="l"/>
                <a:tab pos="292100" algn="l"/>
                <a:tab pos="6591300" algn="l"/>
              </a:tabLst>
            </a:pPr>
            <a:r>
              <a:rPr lang="en-US" altLang="zh-CN" dirty="0"/>
              <a:t>	</a:t>
            </a:r>
            <a:r>
              <a:rPr lang="en-US" altLang="zh-CN" sz="2400" b="1" dirty="0">
                <a:solidFill>
                  <a:srgbClr val="000000"/>
                </a:solidFill>
                <a:latin typeface="Times New Roman" pitchFamily="18" charset="0"/>
                <a:cs typeface="Times New Roman" pitchFamily="18" charset="0"/>
              </a:rPr>
              <a:t>(FF</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to</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00)</a:t>
            </a:r>
          </a:p>
        </p:txBody>
      </p:sp>
    </p:spTree>
    <p:extLst>
      <p:ext uri="{BB962C8B-B14F-4D97-AF65-F5344CB8AC3E}">
        <p14:creationId xmlns:p14="http://schemas.microsoft.com/office/powerpoint/2010/main" val="551914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5829300" y="1638300"/>
            <a:ext cx="622300" cy="3175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TMR0</a:t>
            </a:r>
          </a:p>
        </p:txBody>
      </p:sp>
      <p:sp>
        <p:nvSpPr>
          <p:cNvPr id="3" name="TextBox 1"/>
          <p:cNvSpPr txBox="1"/>
          <p:nvPr/>
        </p:nvSpPr>
        <p:spPr>
          <a:xfrm>
            <a:off x="5702300" y="6108700"/>
            <a:ext cx="1295400" cy="241300"/>
          </a:xfrm>
          <a:prstGeom prst="rect">
            <a:avLst/>
          </a:prstGeom>
          <a:noFill/>
        </p:spPr>
        <p:txBody>
          <a:bodyPr wrap="none" lIns="0" tIns="0" rIns="0" rtlCol="0">
            <a:spAutoFit/>
          </a:bodyPr>
          <a:lstStyle/>
          <a:p>
            <a:pPr>
              <a:lnSpc>
                <a:spcPts val="1900"/>
              </a:lnSpc>
              <a:tabLst/>
            </a:pPr>
            <a:r>
              <a:rPr lang="en-US" altLang="zh-CN" sz="1397" b="1" dirty="0">
                <a:solidFill>
                  <a:srgbClr val="FF0000"/>
                </a:solidFill>
                <a:latin typeface="Times New Roman" pitchFamily="18" charset="0"/>
                <a:cs typeface="Times New Roman" pitchFamily="18" charset="0"/>
              </a:rPr>
              <a:t>Selects</a:t>
            </a:r>
            <a:r>
              <a:rPr lang="en-US" altLang="zh-CN" sz="1397" dirty="0">
                <a:latin typeface="Times New Roman" pitchFamily="18" charset="0"/>
                <a:cs typeface="Times New Roman" pitchFamily="18" charset="0"/>
              </a:rPr>
              <a:t> </a:t>
            </a:r>
            <a:r>
              <a:rPr lang="en-US" altLang="zh-CN" sz="1397" b="1" dirty="0">
                <a:solidFill>
                  <a:srgbClr val="FF0000"/>
                </a:solidFill>
                <a:latin typeface="Times New Roman" pitchFamily="18" charset="0"/>
                <a:cs typeface="Times New Roman" pitchFamily="18" charset="0"/>
              </a:rPr>
              <a:t>Timer</a:t>
            </a:r>
            <a:r>
              <a:rPr lang="en-US" altLang="zh-CN" sz="1397" dirty="0">
                <a:latin typeface="Times New Roman" pitchFamily="18" charset="0"/>
                <a:cs typeface="Times New Roman" pitchFamily="18" charset="0"/>
              </a:rPr>
              <a:t> </a:t>
            </a:r>
            <a:r>
              <a:rPr lang="en-US" altLang="zh-CN" sz="1397" b="1" dirty="0">
                <a:solidFill>
                  <a:srgbClr val="FF0000"/>
                </a:solidFill>
                <a:latin typeface="Times New Roman" pitchFamily="18" charset="0"/>
                <a:cs typeface="Times New Roman" pitchFamily="18" charset="0"/>
              </a:rPr>
              <a:t>0</a:t>
            </a:r>
          </a:p>
        </p:txBody>
      </p:sp>
      <p:sp>
        <p:nvSpPr>
          <p:cNvPr id="4" name="TextBox 1"/>
          <p:cNvSpPr txBox="1"/>
          <p:nvPr/>
        </p:nvSpPr>
        <p:spPr>
          <a:xfrm>
            <a:off x="8890000" y="6159500"/>
            <a:ext cx="800100" cy="241300"/>
          </a:xfrm>
          <a:prstGeom prst="rect">
            <a:avLst/>
          </a:prstGeom>
          <a:noFill/>
        </p:spPr>
        <p:txBody>
          <a:bodyPr wrap="none" lIns="0" tIns="0" rIns="0" rtlCol="0">
            <a:spAutoFit/>
          </a:bodyPr>
          <a:lstStyle/>
          <a:p>
            <a:pPr>
              <a:lnSpc>
                <a:spcPts val="1900"/>
              </a:lnSpc>
              <a:tabLst/>
            </a:pPr>
            <a:r>
              <a:rPr lang="en-US" altLang="zh-CN" sz="1397" b="1" dirty="0">
                <a:solidFill>
                  <a:srgbClr val="FF0000"/>
                </a:solidFill>
                <a:latin typeface="Times New Roman" pitchFamily="18" charset="0"/>
                <a:cs typeface="Times New Roman" pitchFamily="18" charset="0"/>
              </a:rPr>
              <a:t>Prescaler</a:t>
            </a:r>
          </a:p>
        </p:txBody>
      </p:sp>
      <p:sp>
        <p:nvSpPr>
          <p:cNvPr id="5" name="TextBox 1"/>
          <p:cNvSpPr txBox="1"/>
          <p:nvPr/>
        </p:nvSpPr>
        <p:spPr>
          <a:xfrm>
            <a:off x="5791200" y="6324600"/>
            <a:ext cx="1130300" cy="241300"/>
          </a:xfrm>
          <a:prstGeom prst="rect">
            <a:avLst/>
          </a:prstGeom>
          <a:noFill/>
        </p:spPr>
        <p:txBody>
          <a:bodyPr wrap="none" lIns="0" tIns="0" rIns="0" rtlCol="0">
            <a:spAutoFit/>
          </a:bodyPr>
          <a:lstStyle/>
          <a:p>
            <a:pPr>
              <a:lnSpc>
                <a:spcPts val="1900"/>
              </a:lnSpc>
              <a:tabLst/>
            </a:pPr>
            <a:r>
              <a:rPr lang="en-US" altLang="zh-CN" sz="1397" b="1" dirty="0">
                <a:solidFill>
                  <a:srgbClr val="FF0000"/>
                </a:solidFill>
                <a:latin typeface="Times New Roman" pitchFamily="18" charset="0"/>
                <a:cs typeface="Times New Roman" pitchFamily="18" charset="0"/>
              </a:rPr>
              <a:t>Clock</a:t>
            </a:r>
            <a:r>
              <a:rPr lang="en-US" altLang="zh-CN" sz="1397" dirty="0">
                <a:latin typeface="Times New Roman" pitchFamily="18" charset="0"/>
                <a:cs typeface="Times New Roman" pitchFamily="18" charset="0"/>
              </a:rPr>
              <a:t> </a:t>
            </a:r>
            <a:r>
              <a:rPr lang="en-US" altLang="zh-CN" sz="1397" b="1" dirty="0">
                <a:solidFill>
                  <a:srgbClr val="FF0000"/>
                </a:solidFill>
                <a:latin typeface="Times New Roman" pitchFamily="18" charset="0"/>
                <a:cs typeface="Times New Roman" pitchFamily="18" charset="0"/>
              </a:rPr>
              <a:t>Source</a:t>
            </a:r>
          </a:p>
        </p:txBody>
      </p:sp>
      <p:sp>
        <p:nvSpPr>
          <p:cNvPr id="6" name="TextBox 1"/>
          <p:cNvSpPr txBox="1"/>
          <p:nvPr/>
        </p:nvSpPr>
        <p:spPr>
          <a:xfrm>
            <a:off x="8775700" y="6362700"/>
            <a:ext cx="1003300" cy="241300"/>
          </a:xfrm>
          <a:prstGeom prst="rect">
            <a:avLst/>
          </a:prstGeom>
          <a:noFill/>
        </p:spPr>
        <p:txBody>
          <a:bodyPr wrap="none" lIns="0" tIns="0" rIns="0" rtlCol="0">
            <a:spAutoFit/>
          </a:bodyPr>
          <a:lstStyle/>
          <a:p>
            <a:pPr>
              <a:lnSpc>
                <a:spcPts val="1900"/>
              </a:lnSpc>
              <a:tabLst/>
            </a:pPr>
            <a:r>
              <a:rPr lang="en-US" altLang="zh-CN" sz="1397" b="1" dirty="0">
                <a:solidFill>
                  <a:srgbClr val="FF0000"/>
                </a:solidFill>
                <a:latin typeface="Times New Roman" pitchFamily="18" charset="0"/>
                <a:cs typeface="Times New Roman" pitchFamily="18" charset="0"/>
              </a:rPr>
              <a:t>value</a:t>
            </a:r>
            <a:r>
              <a:rPr lang="en-US" altLang="zh-CN" sz="1397" dirty="0">
                <a:latin typeface="Times New Roman" pitchFamily="18" charset="0"/>
                <a:cs typeface="Times New Roman" pitchFamily="18" charset="0"/>
              </a:rPr>
              <a:t> </a:t>
            </a:r>
            <a:r>
              <a:rPr lang="en-US" altLang="zh-CN" sz="1397" b="1" dirty="0">
                <a:solidFill>
                  <a:srgbClr val="FF0000"/>
                </a:solidFill>
                <a:latin typeface="Times New Roman" pitchFamily="18" charset="0"/>
                <a:cs typeface="Times New Roman" pitchFamily="18" charset="0"/>
              </a:rPr>
              <a:t>=</a:t>
            </a:r>
            <a:r>
              <a:rPr lang="en-US" altLang="zh-CN" sz="1397" dirty="0">
                <a:latin typeface="Times New Roman" pitchFamily="18" charset="0"/>
                <a:cs typeface="Times New Roman" pitchFamily="18" charset="0"/>
              </a:rPr>
              <a:t> </a:t>
            </a:r>
            <a:r>
              <a:rPr lang="en-US" altLang="zh-CN" sz="1397" b="1" dirty="0">
                <a:solidFill>
                  <a:srgbClr val="FF0000"/>
                </a:solidFill>
                <a:latin typeface="Times New Roman" pitchFamily="18" charset="0"/>
                <a:cs typeface="Times New Roman" pitchFamily="18" charset="0"/>
              </a:rPr>
              <a:t>1:16</a:t>
            </a:r>
          </a:p>
        </p:txBody>
      </p:sp>
      <p:sp>
        <p:nvSpPr>
          <p:cNvPr id="7" name="TextBox 1"/>
          <p:cNvSpPr txBox="1"/>
          <p:nvPr/>
        </p:nvSpPr>
        <p:spPr>
          <a:xfrm>
            <a:off x="2730500" y="431800"/>
            <a:ext cx="54610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Timer0</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Inicialización</a:t>
            </a:r>
          </a:p>
        </p:txBody>
      </p:sp>
      <p:sp>
        <p:nvSpPr>
          <p:cNvPr id="8" name="TextBox 1"/>
          <p:cNvSpPr txBox="1"/>
          <p:nvPr/>
        </p:nvSpPr>
        <p:spPr>
          <a:xfrm>
            <a:off x="5880100" y="1320800"/>
            <a:ext cx="3693319" cy="1084912"/>
          </a:xfrm>
          <a:prstGeom prst="rect">
            <a:avLst/>
          </a:prstGeom>
          <a:noFill/>
        </p:spPr>
        <p:txBody>
          <a:bodyPr wrap="none" lIns="0" tIns="0" rIns="0" rtlCol="0">
            <a:spAutoFit/>
          </a:bodyPr>
          <a:lstStyle/>
          <a:p>
            <a:pPr>
              <a:lnSpc>
                <a:spcPts val="2500"/>
              </a:lnSpc>
              <a:tabLst>
                <a:tab pos="2082800" algn="l"/>
                <a:tab pos="2425700" algn="l"/>
              </a:tabLst>
            </a:pPr>
            <a:r>
              <a:rPr lang="en-US" altLang="zh-CN" dirty="0"/>
              <a:t>		</a:t>
            </a:r>
            <a:r>
              <a:rPr lang="en-US" altLang="zh-CN" sz="1800" b="1" dirty="0">
                <a:solidFill>
                  <a:srgbClr val="FF0000"/>
                </a:solidFill>
                <a:latin typeface="Times New Roman" pitchFamily="18" charset="0"/>
                <a:cs typeface="Times New Roman" pitchFamily="18" charset="0"/>
              </a:rPr>
              <a:t>Timer0</a:t>
            </a:r>
          </a:p>
          <a:p>
            <a:pPr>
              <a:lnSpc>
                <a:spcPts val="2100"/>
              </a:lnSpc>
              <a:tabLst>
                <a:tab pos="2082800" algn="l"/>
                <a:tab pos="2425700" algn="l"/>
              </a:tabLst>
            </a:pPr>
            <a:r>
              <a:rPr lang="en-US" altLang="zh-CN" dirty="0"/>
              <a:t>	</a:t>
            </a:r>
            <a:r>
              <a:rPr lang="en-US" altLang="zh-CN" sz="1800" b="1" dirty="0">
                <a:solidFill>
                  <a:srgbClr val="FF0000"/>
                </a:solidFill>
                <a:latin typeface="Times New Roman" pitchFamily="18" charset="0"/>
                <a:cs typeface="Times New Roman" pitchFamily="18" charset="0"/>
              </a:rPr>
              <a:t>incrementing</a:t>
            </a:r>
          </a:p>
          <a:p>
            <a:pPr>
              <a:lnSpc>
                <a:spcPts val="3500"/>
              </a:lnSpc>
              <a:tabLst>
                <a:tab pos="2082800" algn="l"/>
                <a:tab pos="2425700" algn="l"/>
              </a:tabLst>
            </a:pP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1</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1</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1</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1</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1</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1</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1</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1</a:t>
            </a:r>
          </a:p>
        </p:txBody>
      </p:sp>
      <p:sp>
        <p:nvSpPr>
          <p:cNvPr id="9" name="TextBox 1"/>
          <p:cNvSpPr txBox="1"/>
          <p:nvPr/>
        </p:nvSpPr>
        <p:spPr>
          <a:xfrm>
            <a:off x="8280400" y="2743200"/>
            <a:ext cx="165100" cy="419100"/>
          </a:xfrm>
          <a:prstGeom prst="rect">
            <a:avLst/>
          </a:prstGeom>
          <a:noFill/>
        </p:spPr>
        <p:txBody>
          <a:bodyPr wrap="none" lIns="0" tIns="0" rIns="0" rtlCol="0">
            <a:spAutoFit/>
          </a:bodyPr>
          <a:lstStyle/>
          <a:p>
            <a:pPr>
              <a:lnSpc>
                <a:spcPts val="3300"/>
              </a:lnSpc>
              <a:tabLst/>
            </a:pPr>
            <a:r>
              <a:rPr lang="en-US" altLang="zh-CN" sz="2400" b="1" dirty="0">
                <a:solidFill>
                  <a:srgbClr val="000000"/>
                </a:solidFill>
                <a:latin typeface="Times New Roman" pitchFamily="18" charset="0"/>
                <a:cs typeface="Times New Roman" pitchFamily="18" charset="0"/>
              </a:rPr>
              <a:t>01</a:t>
            </a:r>
          </a:p>
        </p:txBody>
      </p:sp>
      <p:sp>
        <p:nvSpPr>
          <p:cNvPr id="10" name="TextBox 1"/>
          <p:cNvSpPr txBox="1"/>
          <p:nvPr/>
        </p:nvSpPr>
        <p:spPr>
          <a:xfrm>
            <a:off x="1168400" y="1574800"/>
            <a:ext cx="3289300" cy="876300"/>
          </a:xfrm>
          <a:prstGeom prst="rect">
            <a:avLst/>
          </a:prstGeom>
          <a:noFill/>
        </p:spPr>
        <p:txBody>
          <a:bodyPr wrap="none" lIns="0" tIns="0" rIns="0" rtlCol="0">
            <a:spAutoFit/>
          </a:bodyPr>
          <a:lstStyle/>
          <a:p>
            <a:pPr>
              <a:lnSpc>
                <a:spcPts val="1200"/>
              </a:lnSpc>
              <a:tabLst>
                <a:tab pos="241300" algn="l"/>
              </a:tabLst>
            </a:pPr>
            <a:r>
              <a:rPr lang="en-US" altLang="zh-CN" sz="1602" b="1" dirty="0">
                <a:solidFill>
                  <a:srgbClr val="006500"/>
                </a:solidFill>
                <a:latin typeface="Times New Roman" pitchFamily="18" charset="0"/>
                <a:cs typeface="Times New Roman" pitchFamily="18" charset="0"/>
              </a:rPr>
              <a:t>;Make</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sure</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the</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Timer0</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count</a:t>
            </a:r>
          </a:p>
          <a:p>
            <a:pPr>
              <a:lnSpc>
                <a:spcPts val="1900"/>
              </a:lnSpc>
              <a:tabLst>
                <a:tab pos="241300" algn="l"/>
              </a:tabLst>
            </a:pPr>
            <a:r>
              <a:rPr lang="en-US" altLang="zh-CN" sz="1602" b="1" dirty="0">
                <a:solidFill>
                  <a:srgbClr val="006500"/>
                </a:solidFill>
                <a:latin typeface="Times New Roman" pitchFamily="18" charset="0"/>
                <a:cs typeface="Times New Roman" pitchFamily="18" charset="0"/>
              </a:rPr>
              <a:t>;register</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(TMR0)</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is</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clear</a:t>
            </a:r>
          </a:p>
          <a:p>
            <a:pPr>
              <a:lnSpc>
                <a:spcPts val="1900"/>
              </a:lnSpc>
              <a:tabLst>
                <a:tab pos="241300" algn="l"/>
              </a:tabLst>
            </a:pPr>
            <a:r>
              <a:rPr lang="en-US" altLang="zh-CN" dirty="0"/>
              <a:t>	</a:t>
            </a:r>
            <a:r>
              <a:rPr lang="en-US" altLang="zh-CN" sz="1602" b="1" dirty="0">
                <a:solidFill>
                  <a:srgbClr val="3333CC"/>
                </a:solidFill>
                <a:latin typeface="Times New Roman" pitchFamily="18" charset="0"/>
                <a:cs typeface="Times New Roman" pitchFamily="18" charset="0"/>
              </a:rPr>
              <a:t>banksel</a:t>
            </a:r>
            <a:r>
              <a:rPr lang="en-US" altLang="zh-CN" sz="1602" dirty="0">
                <a:latin typeface="Times New Roman" pitchFamily="18" charset="0"/>
                <a:cs typeface="Times New Roman" pitchFamily="18" charset="0"/>
              </a:rPr>
              <a:t>            </a:t>
            </a:r>
            <a:r>
              <a:rPr lang="en-US" altLang="zh-CN" sz="1602" b="1" dirty="0">
                <a:solidFill>
                  <a:srgbClr val="800000"/>
                </a:solidFill>
                <a:latin typeface="Times New Roman" pitchFamily="18" charset="0"/>
                <a:cs typeface="Times New Roman" pitchFamily="18" charset="0"/>
              </a:rPr>
              <a:t>TMR0</a:t>
            </a:r>
          </a:p>
          <a:p>
            <a:pPr>
              <a:lnSpc>
                <a:spcPts val="1900"/>
              </a:lnSpc>
              <a:tabLst>
                <a:tab pos="241300" algn="l"/>
              </a:tabLst>
            </a:pPr>
            <a:r>
              <a:rPr lang="en-US" altLang="zh-CN" dirty="0"/>
              <a:t>	</a:t>
            </a:r>
            <a:r>
              <a:rPr lang="en-US" altLang="zh-CN" sz="1602" b="1" dirty="0">
                <a:solidFill>
                  <a:srgbClr val="3333CC"/>
                </a:solidFill>
                <a:latin typeface="Times New Roman" pitchFamily="18" charset="0"/>
                <a:cs typeface="Times New Roman" pitchFamily="18" charset="0"/>
              </a:rPr>
              <a:t>clrf</a:t>
            </a:r>
            <a:r>
              <a:rPr lang="en-US" altLang="zh-CN" sz="1602" dirty="0">
                <a:latin typeface="Times New Roman" pitchFamily="18" charset="0"/>
                <a:cs typeface="Times New Roman" pitchFamily="18" charset="0"/>
              </a:rPr>
              <a:t>                     </a:t>
            </a:r>
            <a:r>
              <a:rPr lang="en-US" altLang="zh-CN" sz="1602" b="1" dirty="0">
                <a:solidFill>
                  <a:srgbClr val="800000"/>
                </a:solidFill>
                <a:latin typeface="Times New Roman" pitchFamily="18" charset="0"/>
                <a:cs typeface="Times New Roman" pitchFamily="18" charset="0"/>
              </a:rPr>
              <a:t>TMR0</a:t>
            </a:r>
          </a:p>
        </p:txBody>
      </p:sp>
      <p:sp>
        <p:nvSpPr>
          <p:cNvPr id="11" name="TextBox 1"/>
          <p:cNvSpPr txBox="1"/>
          <p:nvPr/>
        </p:nvSpPr>
        <p:spPr>
          <a:xfrm>
            <a:off x="8737600" y="3327400"/>
            <a:ext cx="812800" cy="3175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TMR0IF</a:t>
            </a:r>
          </a:p>
        </p:txBody>
      </p:sp>
      <p:sp>
        <p:nvSpPr>
          <p:cNvPr id="12" name="TextBox 1"/>
          <p:cNvSpPr txBox="1"/>
          <p:nvPr/>
        </p:nvSpPr>
        <p:spPr>
          <a:xfrm>
            <a:off x="1168400" y="2794000"/>
            <a:ext cx="3257302" cy="931024"/>
          </a:xfrm>
          <a:prstGeom prst="rect">
            <a:avLst/>
          </a:prstGeom>
          <a:noFill/>
        </p:spPr>
        <p:txBody>
          <a:bodyPr wrap="none" lIns="0" tIns="0" rIns="0" rtlCol="0">
            <a:spAutoFit/>
          </a:bodyPr>
          <a:lstStyle/>
          <a:p>
            <a:pPr>
              <a:lnSpc>
                <a:spcPts val="1200"/>
              </a:lnSpc>
              <a:tabLst>
                <a:tab pos="241300" algn="l"/>
              </a:tabLst>
            </a:pPr>
            <a:r>
              <a:rPr lang="en-US" altLang="zh-CN" sz="1602" b="1" dirty="0">
                <a:solidFill>
                  <a:srgbClr val="006500"/>
                </a:solidFill>
                <a:latin typeface="Times New Roman" pitchFamily="18" charset="0"/>
                <a:cs typeface="Times New Roman" pitchFamily="18" charset="0"/>
              </a:rPr>
              <a:t>;Clear</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Timer 0</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interrupt</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flag</a:t>
            </a:r>
          </a:p>
          <a:p>
            <a:pPr>
              <a:lnSpc>
                <a:spcPts val="1900"/>
              </a:lnSpc>
              <a:tabLst>
                <a:tab pos="241300" algn="l"/>
              </a:tabLst>
            </a:pPr>
            <a:r>
              <a:rPr lang="en-US" altLang="zh-CN" dirty="0"/>
              <a:t>	</a:t>
            </a:r>
            <a:r>
              <a:rPr lang="en-US" altLang="zh-CN" sz="1602" b="1" dirty="0">
                <a:solidFill>
                  <a:srgbClr val="3333CC"/>
                </a:solidFill>
                <a:latin typeface="Times New Roman" pitchFamily="18" charset="0"/>
                <a:cs typeface="Times New Roman" pitchFamily="18" charset="0"/>
              </a:rPr>
              <a:t>bcf</a:t>
            </a:r>
            <a:r>
              <a:rPr lang="en-US" altLang="zh-CN" sz="1602" dirty="0">
                <a:latin typeface="Times New Roman" pitchFamily="18" charset="0"/>
                <a:cs typeface="Times New Roman" pitchFamily="18" charset="0"/>
              </a:rPr>
              <a:t>                     </a:t>
            </a:r>
            <a:r>
              <a:rPr lang="en-US" altLang="zh-CN" sz="1602" b="1" dirty="0">
                <a:solidFill>
                  <a:srgbClr val="800000"/>
                </a:solidFill>
                <a:latin typeface="Times New Roman" pitchFamily="18" charset="0"/>
                <a:cs typeface="Times New Roman" pitchFamily="18" charset="0"/>
              </a:rPr>
              <a:t>INTCON,TMR0IF</a:t>
            </a:r>
          </a:p>
          <a:p>
            <a:pPr>
              <a:lnSpc>
                <a:spcPts val="1000"/>
              </a:lnSpc>
            </a:pPr>
            <a:endParaRPr lang="en-US" altLang="zh-CN" dirty="0"/>
          </a:p>
          <a:p>
            <a:pPr>
              <a:lnSpc>
                <a:spcPts val="1000"/>
              </a:lnSpc>
            </a:pPr>
            <a:endParaRPr lang="en-US" altLang="zh-CN" dirty="0"/>
          </a:p>
          <a:p>
            <a:pPr>
              <a:lnSpc>
                <a:spcPts val="1800"/>
              </a:lnSpc>
              <a:tabLst>
                <a:tab pos="241300" algn="l"/>
              </a:tabLst>
            </a:pPr>
            <a:r>
              <a:rPr lang="en-US" altLang="zh-CN" sz="1602" b="1" dirty="0">
                <a:solidFill>
                  <a:srgbClr val="006500"/>
                </a:solidFill>
                <a:latin typeface="Times New Roman" pitchFamily="18" charset="0"/>
                <a:cs typeface="Times New Roman" pitchFamily="18" charset="0"/>
              </a:rPr>
              <a:t>;Setup</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the</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Option</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register</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to </a:t>
            </a:r>
          </a:p>
        </p:txBody>
      </p:sp>
      <p:sp>
        <p:nvSpPr>
          <p:cNvPr id="13" name="TextBox 1"/>
          <p:cNvSpPr txBox="1"/>
          <p:nvPr/>
        </p:nvSpPr>
        <p:spPr>
          <a:xfrm>
            <a:off x="5651500" y="2408237"/>
            <a:ext cx="1803400" cy="1206500"/>
          </a:xfrm>
          <a:prstGeom prst="rect">
            <a:avLst/>
          </a:prstGeom>
          <a:noFill/>
        </p:spPr>
        <p:txBody>
          <a:bodyPr wrap="none" lIns="0" tIns="0" rIns="0" rtlCol="0">
            <a:spAutoFit/>
          </a:bodyPr>
          <a:lstStyle/>
          <a:p>
            <a:pPr>
              <a:lnSpc>
                <a:spcPts val="2500"/>
              </a:lnSpc>
              <a:tabLst>
                <a:tab pos="190500" algn="l"/>
              </a:tabLst>
            </a:pPr>
            <a:r>
              <a:rPr lang="en-US" altLang="zh-CN" dirty="0"/>
              <a:t>	</a:t>
            </a:r>
            <a:r>
              <a:rPr lang="en-US" altLang="zh-CN" sz="1800" b="1" dirty="0">
                <a:solidFill>
                  <a:srgbClr val="000000"/>
                </a:solidFill>
                <a:latin typeface="Times New Roman" pitchFamily="18" charset="0"/>
                <a:cs typeface="Times New Roman" pitchFamily="18" charset="0"/>
              </a:rPr>
              <a:t>INTCON</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000"/>
              </a:lnSpc>
              <a:tabLst>
                <a:tab pos="190500" algn="l"/>
              </a:tabLst>
            </a:pPr>
            <a:r>
              <a:rPr lang="en-US" altLang="zh-CN" sz="1800" b="1" dirty="0">
                <a:solidFill>
                  <a:srgbClr val="FF0000"/>
                </a:solidFill>
                <a:latin typeface="Times New Roman" pitchFamily="18" charset="0"/>
                <a:cs typeface="Times New Roman" pitchFamily="18" charset="0"/>
              </a:rPr>
              <a:t>Flag</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on</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overflow</a:t>
            </a:r>
          </a:p>
        </p:txBody>
      </p:sp>
      <p:sp>
        <p:nvSpPr>
          <p:cNvPr id="14" name="TextBox 1"/>
          <p:cNvSpPr txBox="1"/>
          <p:nvPr/>
        </p:nvSpPr>
        <p:spPr>
          <a:xfrm>
            <a:off x="6438900" y="3822700"/>
            <a:ext cx="3098800" cy="863600"/>
          </a:xfrm>
          <a:prstGeom prst="rect">
            <a:avLst/>
          </a:prstGeom>
          <a:noFill/>
        </p:spPr>
        <p:txBody>
          <a:bodyPr wrap="none" lIns="0" tIns="0" rIns="0" rtlCol="0">
            <a:spAutoFit/>
          </a:bodyPr>
          <a:lstStyle/>
          <a:p>
            <a:pPr>
              <a:lnSpc>
                <a:spcPts val="2500"/>
              </a:lnSpc>
              <a:tabLst>
                <a:tab pos="292100" algn="l"/>
                <a:tab pos="317500" algn="l"/>
              </a:tabLst>
            </a:pPr>
            <a:r>
              <a:rPr lang="en-US" altLang="zh-CN" sz="1800" b="1" dirty="0">
                <a:solidFill>
                  <a:srgbClr val="FF0000"/>
                </a:solidFill>
                <a:latin typeface="Times New Roman" pitchFamily="18" charset="0"/>
                <a:cs typeface="Times New Roman" pitchFamily="18" charset="0"/>
              </a:rPr>
              <a:t>This</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interrupt</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flag</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will</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set</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on</a:t>
            </a:r>
          </a:p>
          <a:p>
            <a:pPr>
              <a:lnSpc>
                <a:spcPts val="2100"/>
              </a:lnSpc>
              <a:tabLst>
                <a:tab pos="292100" algn="l"/>
                <a:tab pos="317500" algn="l"/>
              </a:tabLst>
            </a:pPr>
            <a:r>
              <a:rPr lang="en-US" altLang="zh-CN" dirty="0"/>
              <a:t>	</a:t>
            </a:r>
            <a:r>
              <a:rPr lang="en-US" altLang="zh-CN" sz="1800" b="1" dirty="0">
                <a:solidFill>
                  <a:srgbClr val="FF0000"/>
                </a:solidFill>
                <a:latin typeface="Times New Roman" pitchFamily="18" charset="0"/>
                <a:cs typeface="Times New Roman" pitchFamily="18" charset="0"/>
              </a:rPr>
              <a:t>Timer0</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overflow</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even</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if</a:t>
            </a:r>
          </a:p>
          <a:p>
            <a:pPr>
              <a:lnSpc>
                <a:spcPts val="2100"/>
              </a:lnSpc>
              <a:tabLst>
                <a:tab pos="292100" algn="l"/>
                <a:tab pos="317500" algn="l"/>
              </a:tabLst>
            </a:pPr>
            <a:r>
              <a:rPr lang="en-US" altLang="zh-CN" dirty="0"/>
              <a:t>		</a:t>
            </a:r>
            <a:r>
              <a:rPr lang="en-US" altLang="zh-CN" sz="1800" b="1" dirty="0">
                <a:solidFill>
                  <a:srgbClr val="FF0000"/>
                </a:solidFill>
                <a:latin typeface="Times New Roman" pitchFamily="18" charset="0"/>
                <a:cs typeface="Times New Roman" pitchFamily="18" charset="0"/>
              </a:rPr>
              <a:t>interrupts</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are</a:t>
            </a:r>
            <a:r>
              <a:rPr lang="en-US" altLang="zh-CN" sz="1800" dirty="0">
                <a:latin typeface="Times New Roman" pitchFamily="18" charset="0"/>
                <a:cs typeface="Times New Roman" pitchFamily="18" charset="0"/>
              </a:rPr>
              <a:t> </a:t>
            </a:r>
            <a:r>
              <a:rPr lang="en-US" altLang="zh-CN" sz="1800" b="1" dirty="0">
                <a:solidFill>
                  <a:srgbClr val="FF0000"/>
                </a:solidFill>
                <a:latin typeface="Times New Roman" pitchFamily="18" charset="0"/>
                <a:cs typeface="Times New Roman" pitchFamily="18" charset="0"/>
              </a:rPr>
              <a:t>disabled</a:t>
            </a:r>
          </a:p>
        </p:txBody>
      </p:sp>
      <p:sp>
        <p:nvSpPr>
          <p:cNvPr id="15" name="TextBox 1"/>
          <p:cNvSpPr txBox="1"/>
          <p:nvPr/>
        </p:nvSpPr>
        <p:spPr>
          <a:xfrm>
            <a:off x="1168400" y="3771900"/>
            <a:ext cx="3784600" cy="876300"/>
          </a:xfrm>
          <a:prstGeom prst="rect">
            <a:avLst/>
          </a:prstGeom>
          <a:noFill/>
        </p:spPr>
        <p:txBody>
          <a:bodyPr wrap="none" lIns="0" tIns="0" rIns="0" rtlCol="0">
            <a:spAutoFit/>
          </a:bodyPr>
          <a:lstStyle/>
          <a:p>
            <a:pPr>
              <a:lnSpc>
                <a:spcPts val="1200"/>
              </a:lnSpc>
              <a:tabLst>
                <a:tab pos="241300" algn="l"/>
              </a:tabLst>
            </a:pPr>
            <a:r>
              <a:rPr lang="en-US" altLang="zh-CN" sz="1602" b="1" dirty="0">
                <a:solidFill>
                  <a:srgbClr val="006500"/>
                </a:solidFill>
                <a:latin typeface="Times New Roman" pitchFamily="18" charset="0"/>
                <a:cs typeface="Times New Roman" pitchFamily="18" charset="0"/>
              </a:rPr>
              <a:t>;increment</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Timer0</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from</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internal</a:t>
            </a:r>
          </a:p>
          <a:p>
            <a:pPr>
              <a:lnSpc>
                <a:spcPts val="1900"/>
              </a:lnSpc>
              <a:tabLst>
                <a:tab pos="241300" algn="l"/>
              </a:tabLst>
            </a:pPr>
            <a:r>
              <a:rPr lang="en-US" altLang="zh-CN" sz="1602" b="1" dirty="0">
                <a:solidFill>
                  <a:srgbClr val="006500"/>
                </a:solidFill>
                <a:latin typeface="Times New Roman" pitchFamily="18" charset="0"/>
                <a:cs typeface="Times New Roman" pitchFamily="18" charset="0"/>
              </a:rPr>
              <a:t>;clock</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with</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a</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prescaler</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of</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1:16</a:t>
            </a:r>
          </a:p>
          <a:p>
            <a:pPr>
              <a:lnSpc>
                <a:spcPts val="1900"/>
              </a:lnSpc>
              <a:tabLst>
                <a:tab pos="241300" algn="l"/>
              </a:tabLst>
            </a:pPr>
            <a:r>
              <a:rPr lang="en-US" altLang="zh-CN" dirty="0"/>
              <a:t>	</a:t>
            </a:r>
            <a:r>
              <a:rPr lang="en-US" altLang="zh-CN" sz="1602" b="1" dirty="0">
                <a:solidFill>
                  <a:srgbClr val="3333CC"/>
                </a:solidFill>
                <a:latin typeface="Times New Roman" pitchFamily="18" charset="0"/>
                <a:cs typeface="Times New Roman" pitchFamily="18" charset="0"/>
              </a:rPr>
              <a:t>banksel</a:t>
            </a:r>
            <a:r>
              <a:rPr lang="en-US" altLang="zh-CN" sz="1602" dirty="0">
                <a:latin typeface="Times New Roman" pitchFamily="18" charset="0"/>
                <a:cs typeface="Times New Roman" pitchFamily="18" charset="0"/>
              </a:rPr>
              <a:t>         </a:t>
            </a:r>
            <a:r>
              <a:rPr lang="en-US" altLang="zh-CN" sz="1602" b="1" dirty="0">
                <a:solidFill>
                  <a:srgbClr val="800000"/>
                </a:solidFill>
                <a:latin typeface="Times New Roman" pitchFamily="18" charset="0"/>
                <a:cs typeface="Times New Roman" pitchFamily="18" charset="0"/>
              </a:rPr>
              <a:t>OPTION_REG</a:t>
            </a:r>
          </a:p>
          <a:p>
            <a:pPr>
              <a:lnSpc>
                <a:spcPts val="1900"/>
              </a:lnSpc>
              <a:tabLst>
                <a:tab pos="241300" algn="l"/>
              </a:tabLst>
            </a:pPr>
            <a:r>
              <a:rPr lang="en-US" altLang="zh-CN" dirty="0"/>
              <a:t>	</a:t>
            </a:r>
            <a:r>
              <a:rPr lang="en-US" altLang="zh-CN" sz="1602" b="1" dirty="0">
                <a:solidFill>
                  <a:srgbClr val="3333CC"/>
                </a:solidFill>
                <a:latin typeface="Times New Roman" pitchFamily="18" charset="0"/>
                <a:cs typeface="Times New Roman" pitchFamily="18" charset="0"/>
              </a:rPr>
              <a:t>movlw</a:t>
            </a:r>
            <a:r>
              <a:rPr lang="en-US" altLang="zh-CN" sz="1602" dirty="0">
                <a:latin typeface="Times New Roman" pitchFamily="18" charset="0"/>
                <a:cs typeface="Times New Roman" pitchFamily="18" charset="0"/>
              </a:rPr>
              <a:t>               </a:t>
            </a:r>
            <a:r>
              <a:rPr lang="en-US" altLang="zh-CN" sz="1602" b="1" dirty="0">
                <a:solidFill>
                  <a:srgbClr val="800000"/>
                </a:solidFill>
                <a:latin typeface="Times New Roman" pitchFamily="18" charset="0"/>
                <a:cs typeface="Times New Roman" pitchFamily="18" charset="0"/>
              </a:rPr>
              <a:t>b’00000011’</a:t>
            </a:r>
          </a:p>
        </p:txBody>
      </p:sp>
      <p:sp>
        <p:nvSpPr>
          <p:cNvPr id="16" name="TextBox 1"/>
          <p:cNvSpPr txBox="1"/>
          <p:nvPr/>
        </p:nvSpPr>
        <p:spPr>
          <a:xfrm>
            <a:off x="5842000" y="4686300"/>
            <a:ext cx="1485900" cy="3175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OPTION_REG</a:t>
            </a:r>
          </a:p>
        </p:txBody>
      </p:sp>
      <p:sp>
        <p:nvSpPr>
          <p:cNvPr id="17" name="TextBox 1"/>
          <p:cNvSpPr txBox="1"/>
          <p:nvPr/>
        </p:nvSpPr>
        <p:spPr>
          <a:xfrm>
            <a:off x="1409700" y="4724400"/>
            <a:ext cx="609600" cy="152400"/>
          </a:xfrm>
          <a:prstGeom prst="rect">
            <a:avLst/>
          </a:prstGeom>
          <a:noFill/>
        </p:spPr>
        <p:txBody>
          <a:bodyPr wrap="none" lIns="0" tIns="0" rIns="0" rtlCol="0">
            <a:spAutoFit/>
          </a:bodyPr>
          <a:lstStyle/>
          <a:p>
            <a:pPr>
              <a:lnSpc>
                <a:spcPts val="1200"/>
              </a:lnSpc>
              <a:tabLst/>
            </a:pPr>
            <a:r>
              <a:rPr lang="en-US" altLang="zh-CN" sz="1602" b="1" dirty="0">
                <a:solidFill>
                  <a:srgbClr val="3333CC"/>
                </a:solidFill>
                <a:latin typeface="Times New Roman" pitchFamily="18" charset="0"/>
                <a:cs typeface="Times New Roman" pitchFamily="18" charset="0"/>
              </a:rPr>
              <a:t>movwf</a:t>
            </a:r>
          </a:p>
        </p:txBody>
      </p:sp>
      <p:sp>
        <p:nvSpPr>
          <p:cNvPr id="18" name="TextBox 1"/>
          <p:cNvSpPr txBox="1"/>
          <p:nvPr/>
        </p:nvSpPr>
        <p:spPr>
          <a:xfrm>
            <a:off x="2628900" y="4724400"/>
            <a:ext cx="1219200" cy="152400"/>
          </a:xfrm>
          <a:prstGeom prst="rect">
            <a:avLst/>
          </a:prstGeom>
          <a:noFill/>
        </p:spPr>
        <p:txBody>
          <a:bodyPr wrap="none" lIns="0" tIns="0" rIns="0" rtlCol="0">
            <a:spAutoFit/>
          </a:bodyPr>
          <a:lstStyle/>
          <a:p>
            <a:pPr>
              <a:lnSpc>
                <a:spcPts val="1200"/>
              </a:lnSpc>
              <a:tabLst/>
            </a:pPr>
            <a:r>
              <a:rPr lang="en-US" altLang="zh-CN" sz="1602" b="1" dirty="0">
                <a:solidFill>
                  <a:srgbClr val="800000"/>
                </a:solidFill>
                <a:latin typeface="Times New Roman" pitchFamily="18" charset="0"/>
                <a:cs typeface="Times New Roman" pitchFamily="18" charset="0"/>
              </a:rPr>
              <a:t>OPTION_REG</a:t>
            </a:r>
          </a:p>
        </p:txBody>
      </p:sp>
      <p:sp>
        <p:nvSpPr>
          <p:cNvPr id="19" name="TextBox 1"/>
          <p:cNvSpPr txBox="1"/>
          <p:nvPr/>
        </p:nvSpPr>
        <p:spPr>
          <a:xfrm>
            <a:off x="5486400" y="5080000"/>
            <a:ext cx="3860800" cy="1765300"/>
          </a:xfrm>
          <a:prstGeom prst="rect">
            <a:avLst/>
          </a:prstGeom>
          <a:noFill/>
        </p:spPr>
        <p:txBody>
          <a:bodyPr wrap="none" lIns="0" tIns="0" rIns="0" rtlCol="0">
            <a:spAutoFit/>
          </a:bodyPr>
          <a:lstStyle/>
          <a:p>
            <a:pPr>
              <a:lnSpc>
                <a:spcPts val="3300"/>
              </a:lnSpc>
              <a:tabLst>
                <a:tab pos="495300" algn="l"/>
                <a:tab pos="1270000" algn="l"/>
                <a:tab pos="1981200" algn="l"/>
                <a:tab pos="2082800" algn="l"/>
                <a:tab pos="2882900" algn="l"/>
              </a:tabLst>
            </a:pPr>
            <a:r>
              <a:rPr lang="en-US" altLang="zh-CN" dirty="0"/>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1</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1</a:t>
            </a:r>
          </a:p>
          <a:p>
            <a:pPr>
              <a:lnSpc>
                <a:spcPts val="2500"/>
              </a:lnSpc>
              <a:tabLst>
                <a:tab pos="495300" algn="l"/>
                <a:tab pos="1270000" algn="l"/>
                <a:tab pos="1981200" algn="l"/>
                <a:tab pos="2082800" algn="l"/>
                <a:tab pos="2882900" algn="l"/>
              </a:tabLst>
            </a:pPr>
            <a:r>
              <a:rPr lang="en-US" altLang="zh-CN" dirty="0"/>
              <a:t>		</a:t>
            </a:r>
            <a:r>
              <a:rPr lang="en-US" altLang="zh-CN" sz="1602" b="1" dirty="0">
                <a:solidFill>
                  <a:srgbClr val="000000"/>
                </a:solidFill>
                <a:latin typeface="Times New Roman" pitchFamily="18" charset="0"/>
                <a:cs typeface="Times New Roman" pitchFamily="18" charset="0"/>
              </a:rPr>
              <a:t>TOCS</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PSA</a:t>
            </a:r>
          </a:p>
          <a:p>
            <a:pPr>
              <a:lnSpc>
                <a:spcPts val="2000"/>
              </a:lnSpc>
              <a:tabLst>
                <a:tab pos="495300" algn="l"/>
                <a:tab pos="1270000" algn="l"/>
                <a:tab pos="1981200" algn="l"/>
                <a:tab pos="2082800" algn="l"/>
                <a:tab pos="2882900" algn="l"/>
              </a:tabLst>
            </a:pPr>
            <a:r>
              <a:rPr lang="en-US" altLang="zh-CN" dirty="0"/>
              <a:t>					</a:t>
            </a:r>
            <a:r>
              <a:rPr lang="en-US" altLang="zh-CN" sz="1602" b="1" dirty="0">
                <a:solidFill>
                  <a:srgbClr val="000000"/>
                </a:solidFill>
                <a:latin typeface="Times New Roman" pitchFamily="18" charset="0"/>
                <a:cs typeface="Times New Roman" pitchFamily="18" charset="0"/>
              </a:rPr>
              <a:t>PS&lt;2:0&gt;</a:t>
            </a:r>
          </a:p>
          <a:p>
            <a:pPr>
              <a:lnSpc>
                <a:spcPts val="2000"/>
              </a:lnSpc>
              <a:tabLst>
                <a:tab pos="495300" algn="l"/>
                <a:tab pos="1270000" algn="l"/>
                <a:tab pos="1981200" algn="l"/>
                <a:tab pos="2082800" algn="l"/>
                <a:tab pos="2882900" algn="l"/>
              </a:tabLst>
            </a:pPr>
            <a:r>
              <a:rPr lang="en-US" altLang="zh-CN" dirty="0"/>
              <a:t>				</a:t>
            </a:r>
            <a:r>
              <a:rPr lang="en-US" altLang="zh-CN" sz="1397" b="1" dirty="0">
                <a:solidFill>
                  <a:srgbClr val="FF0000"/>
                </a:solidFill>
                <a:latin typeface="Times New Roman" pitchFamily="18" charset="0"/>
                <a:cs typeface="Times New Roman" pitchFamily="18" charset="0"/>
              </a:rPr>
              <a:t>Prescaler</a:t>
            </a:r>
          </a:p>
          <a:p>
            <a:pPr>
              <a:lnSpc>
                <a:spcPts val="1600"/>
              </a:lnSpc>
              <a:tabLst>
                <a:tab pos="495300" algn="l"/>
                <a:tab pos="1270000" algn="l"/>
                <a:tab pos="1981200" algn="l"/>
                <a:tab pos="2082800" algn="l"/>
                <a:tab pos="2882900" algn="l"/>
              </a:tabLst>
            </a:pPr>
            <a:r>
              <a:rPr lang="en-US" altLang="zh-CN" dirty="0"/>
              <a:t>			</a:t>
            </a:r>
            <a:r>
              <a:rPr lang="en-US" altLang="zh-CN" sz="1397" b="1" dirty="0">
                <a:solidFill>
                  <a:srgbClr val="FF0000"/>
                </a:solidFill>
                <a:latin typeface="Times New Roman" pitchFamily="18" charset="0"/>
                <a:cs typeface="Times New Roman" pitchFamily="18" charset="0"/>
              </a:rPr>
              <a:t>Assignment</a:t>
            </a:r>
          </a:p>
          <a:p>
            <a:pPr>
              <a:lnSpc>
                <a:spcPts val="2200"/>
              </a:lnSpc>
              <a:tabLst>
                <a:tab pos="495300" algn="l"/>
                <a:tab pos="1270000" algn="l"/>
                <a:tab pos="1981200" algn="l"/>
                <a:tab pos="2082800" algn="l"/>
                <a:tab pos="2882900" algn="l"/>
              </a:tabLst>
            </a:pPr>
            <a:r>
              <a:rPr lang="en-US" altLang="zh-CN" sz="1397" b="1" dirty="0">
                <a:solidFill>
                  <a:srgbClr val="FF0000"/>
                </a:solidFill>
                <a:latin typeface="Times New Roman" pitchFamily="18" charset="0"/>
                <a:cs typeface="Times New Roman" pitchFamily="18" charset="0"/>
              </a:rPr>
              <a:t>(External</a:t>
            </a:r>
            <a:r>
              <a:rPr lang="en-US" altLang="zh-CN" sz="1397" dirty="0">
                <a:latin typeface="Times New Roman" pitchFamily="18" charset="0"/>
                <a:cs typeface="Times New Roman" pitchFamily="18" charset="0"/>
              </a:rPr>
              <a:t> </a:t>
            </a:r>
            <a:r>
              <a:rPr lang="en-US" altLang="zh-CN" sz="1397" b="1" dirty="0">
                <a:solidFill>
                  <a:srgbClr val="FF0000"/>
                </a:solidFill>
                <a:latin typeface="Times New Roman" pitchFamily="18" charset="0"/>
                <a:cs typeface="Times New Roman" pitchFamily="18" charset="0"/>
              </a:rPr>
              <a:t>or</a:t>
            </a:r>
            <a:r>
              <a:rPr lang="en-US" altLang="zh-CN" sz="1397" dirty="0">
                <a:latin typeface="Times New Roman" pitchFamily="18" charset="0"/>
                <a:cs typeface="Times New Roman" pitchFamily="18" charset="0"/>
              </a:rPr>
              <a:t> </a:t>
            </a:r>
            <a:r>
              <a:rPr lang="en-US" altLang="zh-CN" sz="1397" b="1" dirty="0">
                <a:solidFill>
                  <a:srgbClr val="FF0000"/>
                </a:solidFill>
                <a:latin typeface="Times New Roman" pitchFamily="18" charset="0"/>
                <a:cs typeface="Times New Roman" pitchFamily="18" charset="0"/>
              </a:rPr>
              <a:t>Internal)</a:t>
            </a:r>
            <a:r>
              <a:rPr lang="en-US" altLang="zh-CN" sz="1397" dirty="0">
                <a:latin typeface="Times New Roman" pitchFamily="18" charset="0"/>
                <a:cs typeface="Times New Roman" pitchFamily="18" charset="0"/>
              </a:rPr>
              <a:t>   </a:t>
            </a:r>
            <a:r>
              <a:rPr lang="en-US" altLang="zh-CN" sz="1397" b="1" dirty="0">
                <a:solidFill>
                  <a:srgbClr val="FF0000"/>
                </a:solidFill>
                <a:latin typeface="Times New Roman" pitchFamily="18" charset="0"/>
                <a:cs typeface="Times New Roman" pitchFamily="18" charset="0"/>
              </a:rPr>
              <a:t>(WDT</a:t>
            </a:r>
            <a:r>
              <a:rPr lang="en-US" altLang="zh-CN" sz="1397" dirty="0">
                <a:latin typeface="Times New Roman" pitchFamily="18" charset="0"/>
                <a:cs typeface="Times New Roman" pitchFamily="18" charset="0"/>
              </a:rPr>
              <a:t> </a:t>
            </a:r>
            <a:r>
              <a:rPr lang="en-US" altLang="zh-CN" sz="1397" b="1" dirty="0">
                <a:solidFill>
                  <a:srgbClr val="FF0000"/>
                </a:solidFill>
                <a:latin typeface="Times New Roman" pitchFamily="18" charset="0"/>
                <a:cs typeface="Times New Roman" pitchFamily="18" charset="0"/>
              </a:rPr>
              <a:t>or</a:t>
            </a:r>
            <a:r>
              <a:rPr lang="en-US" altLang="zh-CN" sz="1397" dirty="0">
                <a:latin typeface="Times New Roman" pitchFamily="18" charset="0"/>
                <a:cs typeface="Times New Roman" pitchFamily="18" charset="0"/>
              </a:rPr>
              <a:t> </a:t>
            </a:r>
            <a:r>
              <a:rPr lang="en-US" altLang="zh-CN" sz="1397" b="1" dirty="0">
                <a:solidFill>
                  <a:srgbClr val="FF0000"/>
                </a:solidFill>
                <a:latin typeface="Times New Roman" pitchFamily="18" charset="0"/>
                <a:cs typeface="Times New Roman" pitchFamily="18" charset="0"/>
              </a:rPr>
              <a:t>TMR0)</a:t>
            </a:r>
          </a:p>
        </p:txBody>
      </p:sp>
      <p:sp>
        <p:nvSpPr>
          <p:cNvPr id="20" name="TextBox 1"/>
          <p:cNvSpPr txBox="1"/>
          <p:nvPr/>
        </p:nvSpPr>
        <p:spPr>
          <a:xfrm>
            <a:off x="1168400" y="5257800"/>
            <a:ext cx="4267200" cy="1371600"/>
          </a:xfrm>
          <a:prstGeom prst="rect">
            <a:avLst/>
          </a:prstGeom>
          <a:noFill/>
        </p:spPr>
        <p:txBody>
          <a:bodyPr wrap="none" lIns="0" tIns="0" rIns="0" rtlCol="0">
            <a:spAutoFit/>
          </a:bodyPr>
          <a:lstStyle/>
          <a:p>
            <a:pPr>
              <a:lnSpc>
                <a:spcPts val="1200"/>
              </a:lnSpc>
              <a:tabLst>
                <a:tab pos="241300" algn="l"/>
              </a:tabLst>
            </a:pPr>
            <a:r>
              <a:rPr lang="en-US" altLang="zh-CN" sz="1602" b="1" dirty="0">
                <a:solidFill>
                  <a:srgbClr val="006500"/>
                </a:solidFill>
                <a:latin typeface="Times New Roman" pitchFamily="18" charset="0"/>
                <a:cs typeface="Times New Roman" pitchFamily="18" charset="0"/>
              </a:rPr>
              <a:t>;The</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TMR0</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interrupt</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is</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disabled,</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do</a:t>
            </a:r>
          </a:p>
          <a:p>
            <a:pPr>
              <a:lnSpc>
                <a:spcPts val="1900"/>
              </a:lnSpc>
              <a:tabLst>
                <a:tab pos="241300" algn="l"/>
              </a:tabLst>
            </a:pPr>
            <a:r>
              <a:rPr lang="en-US" altLang="zh-CN" sz="1602" b="1" dirty="0">
                <a:solidFill>
                  <a:srgbClr val="006500"/>
                </a:solidFill>
                <a:latin typeface="Times New Roman" pitchFamily="18" charset="0"/>
                <a:cs typeface="Times New Roman" pitchFamily="18" charset="0"/>
              </a:rPr>
              <a:t>;polling</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on</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the</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flag</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bit</a:t>
            </a:r>
            <a:r>
              <a:rPr lang="en-US" altLang="zh-CN" sz="1602" dirty="0">
                <a:latin typeface="Times New Roman" pitchFamily="18" charset="0"/>
                <a:cs typeface="Times New Roman" pitchFamily="18" charset="0"/>
              </a:rPr>
              <a:t>   </a:t>
            </a:r>
            <a:r>
              <a:rPr lang="en-US" altLang="zh-CN" sz="1602" b="1" dirty="0">
                <a:solidFill>
                  <a:srgbClr val="006500"/>
                </a:solidFill>
                <a:latin typeface="Times New Roman" pitchFamily="18" charset="0"/>
                <a:cs typeface="Times New Roman" pitchFamily="18" charset="0"/>
              </a:rPr>
              <a:t>(TMR0IF)</a:t>
            </a:r>
          </a:p>
          <a:p>
            <a:pPr>
              <a:lnSpc>
                <a:spcPts val="1900"/>
              </a:lnSpc>
              <a:tabLst>
                <a:tab pos="241300" algn="l"/>
              </a:tabLst>
            </a:pPr>
            <a:r>
              <a:rPr lang="en-US" altLang="zh-CN" dirty="0"/>
              <a:t>	</a:t>
            </a:r>
            <a:r>
              <a:rPr lang="en-US" altLang="zh-CN" sz="1602" b="1" dirty="0">
                <a:solidFill>
                  <a:srgbClr val="3333CC"/>
                </a:solidFill>
                <a:latin typeface="Times New Roman" pitchFamily="18" charset="0"/>
                <a:cs typeface="Times New Roman" pitchFamily="18" charset="0"/>
              </a:rPr>
              <a:t>btfss</a:t>
            </a:r>
            <a:r>
              <a:rPr lang="en-US" altLang="zh-CN" sz="1602" dirty="0">
                <a:latin typeface="Times New Roman" pitchFamily="18" charset="0"/>
                <a:cs typeface="Times New Roman" pitchFamily="18" charset="0"/>
              </a:rPr>
              <a:t>               </a:t>
            </a:r>
            <a:r>
              <a:rPr lang="en-US" altLang="zh-CN" sz="1602" b="1" dirty="0">
                <a:solidFill>
                  <a:srgbClr val="800000"/>
                </a:solidFill>
                <a:latin typeface="Times New Roman" pitchFamily="18" charset="0"/>
                <a:cs typeface="Times New Roman" pitchFamily="18" charset="0"/>
              </a:rPr>
              <a:t>INTCON,TMR0IF</a:t>
            </a:r>
          </a:p>
          <a:p>
            <a:pPr>
              <a:lnSpc>
                <a:spcPts val="1900"/>
              </a:lnSpc>
              <a:tabLst>
                <a:tab pos="241300" algn="l"/>
              </a:tabLst>
            </a:pPr>
            <a:r>
              <a:rPr lang="en-US" altLang="zh-CN" dirty="0"/>
              <a:t>	</a:t>
            </a:r>
            <a:r>
              <a:rPr lang="en-US" altLang="zh-CN" sz="1602" b="1" dirty="0">
                <a:solidFill>
                  <a:srgbClr val="3333CC"/>
                </a:solidFill>
                <a:latin typeface="Times New Roman" pitchFamily="18" charset="0"/>
                <a:cs typeface="Times New Roman" pitchFamily="18" charset="0"/>
              </a:rPr>
              <a:t>goto</a:t>
            </a:r>
            <a:r>
              <a:rPr lang="en-US" altLang="zh-CN" sz="1602" dirty="0">
                <a:latin typeface="Times New Roman" pitchFamily="18" charset="0"/>
                <a:cs typeface="Times New Roman" pitchFamily="18" charset="0"/>
              </a:rPr>
              <a:t>                  </a:t>
            </a:r>
            <a:r>
              <a:rPr lang="en-US" altLang="zh-CN" sz="1602" b="1" dirty="0">
                <a:solidFill>
                  <a:srgbClr val="800000"/>
                </a:solidFill>
                <a:latin typeface="Times New Roman" pitchFamily="18" charset="0"/>
                <a:cs typeface="Times New Roman" pitchFamily="18" charset="0"/>
              </a:rPr>
              <a:t>$-1</a:t>
            </a:r>
          </a:p>
          <a:p>
            <a:pPr>
              <a:lnSpc>
                <a:spcPts val="1000"/>
              </a:lnSpc>
            </a:pPr>
            <a:endParaRPr lang="en-US" altLang="zh-CN" dirty="0"/>
          </a:p>
          <a:p>
            <a:pPr>
              <a:lnSpc>
                <a:spcPts val="1000"/>
              </a:lnSpc>
            </a:pPr>
            <a:endParaRPr lang="en-US" altLang="zh-CN" dirty="0"/>
          </a:p>
          <a:p>
            <a:pPr>
              <a:lnSpc>
                <a:spcPts val="1800"/>
              </a:lnSpc>
              <a:tabLst>
                <a:tab pos="241300" algn="l"/>
              </a:tabLst>
            </a:pPr>
            <a:r>
              <a:rPr lang="en-US" altLang="zh-CN" dirty="0"/>
              <a:t>	</a:t>
            </a:r>
            <a:r>
              <a:rPr lang="en-US" altLang="zh-CN" sz="1602" b="1" dirty="0">
                <a:solidFill>
                  <a:srgbClr val="006500"/>
                </a:solidFill>
                <a:latin typeface="Times New Roman" pitchFamily="18" charset="0"/>
                <a:cs typeface="Times New Roman" pitchFamily="18" charset="0"/>
              </a:rPr>
              <a:t>&lt;continue&gt;</a:t>
            </a:r>
          </a:p>
        </p:txBody>
      </p:sp>
    </p:spTree>
    <p:extLst>
      <p:ext uri="{BB962C8B-B14F-4D97-AF65-F5344CB8AC3E}">
        <p14:creationId xmlns:p14="http://schemas.microsoft.com/office/powerpoint/2010/main" val="180114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1308100" y="3148012"/>
            <a:ext cx="7772400" cy="1470025"/>
          </a:xfrm>
        </p:spPr>
        <p:txBody>
          <a:bodyPr/>
          <a:lstStyle/>
          <a:p>
            <a:r>
              <a:rPr lang="es-ES" dirty="0"/>
              <a:t>Clase 1</a:t>
            </a:r>
            <a:endParaRPr lang="es-AR" dirty="0"/>
          </a:p>
        </p:txBody>
      </p:sp>
    </p:spTree>
    <p:extLst>
      <p:ext uri="{BB962C8B-B14F-4D97-AF65-F5344CB8AC3E}">
        <p14:creationId xmlns:p14="http://schemas.microsoft.com/office/powerpoint/2010/main" val="650047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1"/>
          <p:cNvSpPr>
            <a:spLocks noGrp="1"/>
          </p:cNvSpPr>
          <p:nvPr>
            <p:ph type="ctrTitle"/>
          </p:nvPr>
        </p:nvSpPr>
        <p:spPr>
          <a:xfrm>
            <a:off x="735171" y="2271402"/>
            <a:ext cx="9223058" cy="2631887"/>
          </a:xfrm>
        </p:spPr>
        <p:txBody>
          <a:bodyPr/>
          <a:lstStyle/>
          <a:p>
            <a:pPr eaLnBrk="1" hangingPunct="1"/>
            <a:r>
              <a:rPr lang="es-AR" altLang="es-AR" noProof="1"/>
              <a:t>Uso del Timer 0 para la familia PIC16Fxxx</a:t>
            </a:r>
          </a:p>
        </p:txBody>
      </p:sp>
    </p:spTree>
    <p:extLst>
      <p:ext uri="{BB962C8B-B14F-4D97-AF65-F5344CB8AC3E}">
        <p14:creationId xmlns:p14="http://schemas.microsoft.com/office/powerpoint/2010/main" val="3569555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530494" y="0"/>
            <a:ext cx="9427735" cy="1331693"/>
          </a:xfrm>
        </p:spPr>
        <p:txBody>
          <a:bodyPr/>
          <a:lstStyle/>
          <a:p>
            <a:pPr eaLnBrk="1" hangingPunct="1"/>
            <a:r>
              <a:rPr lang="es-AR" altLang="es-AR"/>
              <a:t>Registros que se utilizan</a:t>
            </a:r>
          </a:p>
        </p:txBody>
      </p:sp>
      <p:sp>
        <p:nvSpPr>
          <p:cNvPr id="3" name="Marcador de contenido 2"/>
          <p:cNvSpPr>
            <a:spLocks noGrp="1"/>
          </p:cNvSpPr>
          <p:nvPr>
            <p:ph idx="1"/>
          </p:nvPr>
        </p:nvSpPr>
        <p:spPr>
          <a:xfrm>
            <a:off x="864663" y="1840921"/>
            <a:ext cx="8735728" cy="2546141"/>
          </a:xfrm>
        </p:spPr>
        <p:txBody>
          <a:bodyPr rtlCol="0">
            <a:normAutofit/>
          </a:bodyPr>
          <a:lstStyle/>
          <a:p>
            <a:pPr marL="285750" indent="-285750" eaLnBrk="1" fontAlgn="auto" hangingPunct="1">
              <a:buClr>
                <a:srgbClr val="D24726"/>
              </a:buClr>
              <a:buSzPct val="150000"/>
              <a:buFont typeface="Arial" panose="020B0604020202020204" pitchFamily="34" charset="0"/>
              <a:buChar char="•"/>
              <a:defRPr/>
            </a:pPr>
            <a:r>
              <a:rPr lang="es-AR" sz="2000" dirty="0">
                <a:solidFill>
                  <a:schemeClr val="tx1"/>
                </a:solidFill>
              </a:rPr>
              <a:t>TMR0: Registro que almacena el valor del contador.</a:t>
            </a:r>
          </a:p>
          <a:p>
            <a:pPr marL="285750" indent="-285750" eaLnBrk="1" fontAlgn="auto" hangingPunct="1">
              <a:buClr>
                <a:srgbClr val="D24726"/>
              </a:buClr>
              <a:buSzPct val="150000"/>
              <a:buFont typeface="Arial" panose="020B0604020202020204" pitchFamily="34" charset="0"/>
              <a:buChar char="•"/>
              <a:defRPr/>
            </a:pPr>
            <a:r>
              <a:rPr lang="es-AR" sz="2000" dirty="0">
                <a:solidFill>
                  <a:schemeClr val="tx1"/>
                </a:solidFill>
              </a:rPr>
              <a:t>INTCON: Registro utilizado para habilitar las interrupciones del Timer.</a:t>
            </a:r>
          </a:p>
          <a:p>
            <a:pPr marL="285750" indent="-285750" eaLnBrk="1" fontAlgn="auto" hangingPunct="1">
              <a:buClr>
                <a:srgbClr val="D24726"/>
              </a:buClr>
              <a:buSzPct val="150000"/>
              <a:buFont typeface="Arial" panose="020B0604020202020204" pitchFamily="34" charset="0"/>
              <a:buChar char="•"/>
              <a:defRPr/>
            </a:pPr>
            <a:r>
              <a:rPr lang="es-AR" sz="2000" dirty="0">
                <a:solidFill>
                  <a:schemeClr val="tx1"/>
                </a:solidFill>
              </a:rPr>
              <a:t>OPTION: Registro de configuración del </a:t>
            </a:r>
            <a:r>
              <a:rPr lang="es-AR" sz="2000" dirty="0" err="1">
                <a:solidFill>
                  <a:schemeClr val="tx1"/>
                </a:solidFill>
              </a:rPr>
              <a:t>preescaler</a:t>
            </a:r>
            <a:r>
              <a:rPr lang="es-AR" sz="2000" dirty="0">
                <a:solidFill>
                  <a:schemeClr val="tx1"/>
                </a:solidFill>
              </a:rPr>
              <a:t>, entre otras cosas que veremos a continuación.</a:t>
            </a:r>
          </a:p>
        </p:txBody>
      </p:sp>
      <p:pic>
        <p:nvPicPr>
          <p:cNvPr id="13316" name="Imagen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7678" y="4579554"/>
            <a:ext cx="7013367" cy="21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2603500" y="5532437"/>
            <a:ext cx="838200" cy="228600"/>
          </a:xfrm>
          <a:prstGeom prst="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2603500" y="5913437"/>
            <a:ext cx="838200" cy="304800"/>
          </a:xfrm>
          <a:prstGeom prst="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603500" y="6370637"/>
            <a:ext cx="838200" cy="304800"/>
          </a:xfrm>
          <a:prstGeom prst="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446831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530494" y="0"/>
            <a:ext cx="9427735" cy="1331693"/>
          </a:xfrm>
        </p:spPr>
        <p:txBody>
          <a:bodyPr/>
          <a:lstStyle/>
          <a:p>
            <a:pPr eaLnBrk="1" hangingPunct="1"/>
            <a:r>
              <a:rPr lang="es-AR" altLang="es-AR"/>
              <a:t>Timer 0 como Contador de Eventos</a:t>
            </a:r>
          </a:p>
        </p:txBody>
      </p:sp>
      <p:sp>
        <p:nvSpPr>
          <p:cNvPr id="5" name="Marcador de contenido 2"/>
          <p:cNvSpPr txBox="1">
            <a:spLocks/>
          </p:cNvSpPr>
          <p:nvPr/>
        </p:nvSpPr>
        <p:spPr bwMode="auto">
          <a:xfrm>
            <a:off x="864662" y="1840921"/>
            <a:ext cx="4076859" cy="521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685800" indent="-22860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50000"/>
              </a:lnSpc>
              <a:spcAft>
                <a:spcPts val="1200"/>
              </a:spcAft>
              <a:buClr>
                <a:srgbClr val="D24726"/>
              </a:buClr>
              <a:buSzPct val="150000"/>
            </a:pPr>
            <a:r>
              <a:rPr lang="es-AR" altLang="es-AR" sz="2000" dirty="0"/>
              <a:t>El registro TMR0 se incrementa en 1 cada vez que ingresa una señal en RA4. </a:t>
            </a:r>
          </a:p>
          <a:p>
            <a:pPr eaLnBrk="1" hangingPunct="1">
              <a:lnSpc>
                <a:spcPct val="150000"/>
              </a:lnSpc>
              <a:spcAft>
                <a:spcPts val="1200"/>
              </a:spcAft>
              <a:buClr>
                <a:srgbClr val="D24726"/>
              </a:buClr>
              <a:buSzPct val="150000"/>
            </a:pPr>
            <a:r>
              <a:rPr lang="es-AR" altLang="es-AR" sz="2000" dirty="0"/>
              <a:t>Para utilizarlo debe escribirse un 0 lógico en el bit TOCS del registro OPTION.</a:t>
            </a:r>
          </a:p>
          <a:p>
            <a:pPr eaLnBrk="1" hangingPunct="1">
              <a:lnSpc>
                <a:spcPct val="150000"/>
              </a:lnSpc>
              <a:spcAft>
                <a:spcPts val="1200"/>
              </a:spcAft>
              <a:buClr>
                <a:srgbClr val="D24726"/>
              </a:buClr>
              <a:buSzPct val="150000"/>
            </a:pPr>
            <a:r>
              <a:rPr lang="es-AR" altLang="es-AR" sz="2000" dirty="0"/>
              <a:t>Puede utilizarse el </a:t>
            </a:r>
            <a:r>
              <a:rPr lang="es-AR" altLang="es-AR" sz="2000" dirty="0" err="1"/>
              <a:t>preescaler</a:t>
            </a:r>
            <a:r>
              <a:rPr lang="es-AR" altLang="es-AR" sz="2000" dirty="0"/>
              <a:t> para dividir la frecuencia de conteo.</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41521" y="4633801"/>
            <a:ext cx="5602896" cy="1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6"/>
          <p:cNvSpPr/>
          <p:nvPr/>
        </p:nvSpPr>
        <p:spPr>
          <a:xfrm>
            <a:off x="7383738" y="6012742"/>
            <a:ext cx="530492" cy="35523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8" name="Rectángulo 7"/>
          <p:cNvSpPr/>
          <p:nvPr/>
        </p:nvSpPr>
        <p:spPr>
          <a:xfrm>
            <a:off x="8433584" y="6056490"/>
            <a:ext cx="2110833" cy="32723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9" name="CuadroTexto 8"/>
          <p:cNvSpPr txBox="1"/>
          <p:nvPr/>
        </p:nvSpPr>
        <p:spPr>
          <a:xfrm>
            <a:off x="7283487" y="6647965"/>
            <a:ext cx="357839" cy="369332"/>
          </a:xfrm>
          <a:prstGeom prst="rect">
            <a:avLst/>
          </a:prstGeom>
          <a:noFill/>
        </p:spPr>
        <p:txBody>
          <a:bodyPr>
            <a:spAutoFit/>
          </a:bodyPr>
          <a:lstStyle/>
          <a:p>
            <a:pPr algn="ctr">
              <a:defRPr/>
            </a:pPr>
            <a:r>
              <a:rPr lang="es-AR" b="1" dirty="0">
                <a:ln w="0"/>
                <a:solidFill>
                  <a:schemeClr val="accent1">
                    <a:lumMod val="50000"/>
                  </a:schemeClr>
                </a:solidFill>
                <a:effectLst>
                  <a:outerShdw blurRad="38100" dist="25400" dir="5400000" algn="ctr" rotWithShape="0">
                    <a:srgbClr val="6E747A">
                      <a:alpha val="43000"/>
                    </a:srgbClr>
                  </a:outerShdw>
                </a:effectLst>
              </a:rPr>
              <a:t>0</a:t>
            </a:r>
          </a:p>
        </p:txBody>
      </p:sp>
      <p:cxnSp>
        <p:nvCxnSpPr>
          <p:cNvPr id="11" name="Conector recto de flecha 10"/>
          <p:cNvCxnSpPr>
            <a:endCxn id="7" idx="2"/>
          </p:cNvCxnSpPr>
          <p:nvPr/>
        </p:nvCxnSpPr>
        <p:spPr>
          <a:xfrm flipV="1">
            <a:off x="7507658" y="6367977"/>
            <a:ext cx="140630" cy="3884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3" name="Imagen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8198" y="1688678"/>
            <a:ext cx="4376219" cy="209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ángulo 24"/>
          <p:cNvSpPr/>
          <p:nvPr/>
        </p:nvSpPr>
        <p:spPr>
          <a:xfrm>
            <a:off x="6336676" y="2880376"/>
            <a:ext cx="1850459" cy="35698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grpSp>
        <p:nvGrpSpPr>
          <p:cNvPr id="29" name="Grupo 28"/>
          <p:cNvGrpSpPr>
            <a:grpSpLocks/>
          </p:cNvGrpSpPr>
          <p:nvPr/>
        </p:nvGrpSpPr>
        <p:grpSpPr bwMode="auto">
          <a:xfrm>
            <a:off x="5154553" y="2743882"/>
            <a:ext cx="802005" cy="587975"/>
            <a:chOff x="5876369" y="2489200"/>
            <a:chExt cx="914400" cy="533400"/>
          </a:xfrm>
        </p:grpSpPr>
        <p:cxnSp>
          <p:nvCxnSpPr>
            <p:cNvPr id="16" name="Conector angular 15"/>
            <p:cNvCxnSpPr/>
            <p:nvPr/>
          </p:nvCxnSpPr>
          <p:spPr>
            <a:xfrm flipV="1">
              <a:off x="5876369" y="2489200"/>
              <a:ext cx="914400" cy="533400"/>
            </a:xfrm>
            <a:prstGeom prst="bentConnector3">
              <a:avLst/>
            </a:prstGeom>
          </p:spPr>
          <p:style>
            <a:lnRef idx="3">
              <a:schemeClr val="dk1"/>
            </a:lnRef>
            <a:fillRef idx="0">
              <a:schemeClr val="dk1"/>
            </a:fillRef>
            <a:effectRef idx="2">
              <a:schemeClr val="dk1"/>
            </a:effectRef>
            <a:fontRef idx="minor">
              <a:schemeClr val="tx1"/>
            </a:fontRef>
          </p:style>
        </p:cxnSp>
        <p:sp>
          <p:nvSpPr>
            <p:cNvPr id="26" name="Triángulo isósceles 25"/>
            <p:cNvSpPr/>
            <p:nvPr/>
          </p:nvSpPr>
          <p:spPr>
            <a:xfrm>
              <a:off x="6260544" y="2613025"/>
              <a:ext cx="127000" cy="142875"/>
            </a:xfrm>
            <a:prstGeom prst="triangl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s-AR"/>
            </a:p>
          </p:txBody>
        </p:sp>
      </p:grpSp>
      <p:cxnSp>
        <p:nvCxnSpPr>
          <p:cNvPr id="27" name="Conector recto de flecha 26"/>
          <p:cNvCxnSpPr/>
          <p:nvPr/>
        </p:nvCxnSpPr>
        <p:spPr>
          <a:xfrm>
            <a:off x="5956558" y="3037869"/>
            <a:ext cx="2951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12165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1"/>
          <p:cNvSpPr>
            <a:spLocks noGrp="1"/>
          </p:cNvSpPr>
          <p:nvPr>
            <p:ph type="title"/>
          </p:nvPr>
        </p:nvSpPr>
        <p:spPr>
          <a:xfrm>
            <a:off x="530494" y="0"/>
            <a:ext cx="9427735" cy="1331693"/>
          </a:xfrm>
        </p:spPr>
        <p:txBody>
          <a:bodyPr>
            <a:normAutofit/>
          </a:bodyPr>
          <a:lstStyle/>
          <a:p>
            <a:pPr eaLnBrk="1" hangingPunct="1"/>
            <a:r>
              <a:rPr lang="es-AR" altLang="es-AR" dirty="0" err="1">
                <a:solidFill>
                  <a:srgbClr val="C00000"/>
                </a:solidFill>
              </a:rPr>
              <a:t>Timer</a:t>
            </a:r>
            <a:r>
              <a:rPr lang="es-AR" altLang="es-AR" dirty="0">
                <a:solidFill>
                  <a:srgbClr val="C00000"/>
                </a:solidFill>
              </a:rPr>
              <a:t> 0 como Contador de Tiempos</a:t>
            </a:r>
          </a:p>
        </p:txBody>
      </p:sp>
      <p:pic>
        <p:nvPicPr>
          <p:cNvPr id="15363" name="Imagen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1469" y="1721926"/>
            <a:ext cx="6424394" cy="5480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cto 5"/>
          <p:cNvCxnSpPr/>
          <p:nvPr/>
        </p:nvCxnSpPr>
        <p:spPr>
          <a:xfrm>
            <a:off x="2901699" y="1956416"/>
            <a:ext cx="3348650"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cxnSp>
        <p:nvCxnSpPr>
          <p:cNvPr id="8" name="Conector recto 7"/>
          <p:cNvCxnSpPr/>
          <p:nvPr/>
        </p:nvCxnSpPr>
        <p:spPr>
          <a:xfrm>
            <a:off x="6250348" y="1956416"/>
            <a:ext cx="0" cy="53372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H="1">
            <a:off x="3597884" y="1956416"/>
            <a:ext cx="4178" cy="503978"/>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cxnSp>
        <p:nvCxnSpPr>
          <p:cNvPr id="13" name="Conector recto 12"/>
          <p:cNvCxnSpPr/>
          <p:nvPr/>
        </p:nvCxnSpPr>
        <p:spPr>
          <a:xfrm>
            <a:off x="3597884" y="2460394"/>
            <a:ext cx="577834"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cxnSp>
        <p:nvCxnSpPr>
          <p:cNvPr id="17" name="Conector recto 16"/>
          <p:cNvCxnSpPr/>
          <p:nvPr/>
        </p:nvCxnSpPr>
        <p:spPr>
          <a:xfrm>
            <a:off x="4327485" y="2684385"/>
            <a:ext cx="985798"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cxnSp>
        <p:nvCxnSpPr>
          <p:cNvPr id="19" name="Conector recto 18"/>
          <p:cNvCxnSpPr/>
          <p:nvPr/>
        </p:nvCxnSpPr>
        <p:spPr>
          <a:xfrm>
            <a:off x="5452520" y="2936374"/>
            <a:ext cx="506823"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cxnSp>
        <p:nvCxnSpPr>
          <p:cNvPr id="21" name="Conector recto 20"/>
          <p:cNvCxnSpPr/>
          <p:nvPr/>
        </p:nvCxnSpPr>
        <p:spPr>
          <a:xfrm>
            <a:off x="6552493" y="2936374"/>
            <a:ext cx="353662"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sp>
        <p:nvSpPr>
          <p:cNvPr id="24" name="Rectángulo 23"/>
          <p:cNvSpPr/>
          <p:nvPr/>
        </p:nvSpPr>
        <p:spPr>
          <a:xfrm>
            <a:off x="3965470" y="3333607"/>
            <a:ext cx="531885" cy="35523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25" name="Rectángulo 24"/>
          <p:cNvSpPr/>
          <p:nvPr/>
        </p:nvSpPr>
        <p:spPr>
          <a:xfrm>
            <a:off x="5103036" y="3594346"/>
            <a:ext cx="531885" cy="35523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26" name="Rectángulo 25"/>
          <p:cNvSpPr/>
          <p:nvPr/>
        </p:nvSpPr>
        <p:spPr>
          <a:xfrm>
            <a:off x="3531050" y="3716840"/>
            <a:ext cx="1058201" cy="148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27" name="Rectángulo 26"/>
          <p:cNvSpPr/>
          <p:nvPr/>
        </p:nvSpPr>
        <p:spPr>
          <a:xfrm>
            <a:off x="3507381" y="5094032"/>
            <a:ext cx="530492" cy="32723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Tree>
    <p:extLst>
      <p:ext uri="{BB962C8B-B14F-4D97-AF65-F5344CB8AC3E}">
        <p14:creationId xmlns:p14="http://schemas.microsoft.com/office/powerpoint/2010/main" val="11717566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p:cNvSpPr>
          <p:nvPr>
            <p:ph type="title"/>
          </p:nvPr>
        </p:nvSpPr>
        <p:spPr>
          <a:xfrm>
            <a:off x="0" y="0"/>
            <a:ext cx="10544417" cy="1331693"/>
          </a:xfrm>
        </p:spPr>
        <p:txBody>
          <a:bodyPr/>
          <a:lstStyle/>
          <a:p>
            <a:pPr eaLnBrk="1" hangingPunct="1"/>
            <a:r>
              <a:rPr lang="es-AR" altLang="es-AR" dirty="0">
                <a:solidFill>
                  <a:schemeClr val="tx2">
                    <a:lumMod val="60000"/>
                    <a:lumOff val="40000"/>
                  </a:schemeClr>
                </a:solidFill>
              </a:rPr>
              <a:t>Timer 0 como Contador de Eventos</a:t>
            </a:r>
          </a:p>
        </p:txBody>
      </p:sp>
      <p:sp>
        <p:nvSpPr>
          <p:cNvPr id="4" name="Marcador de contenido 2"/>
          <p:cNvSpPr txBox="1">
            <a:spLocks/>
          </p:cNvSpPr>
          <p:nvPr/>
        </p:nvSpPr>
        <p:spPr bwMode="auto">
          <a:xfrm>
            <a:off x="864662" y="1840921"/>
            <a:ext cx="4076859" cy="521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685800" indent="-22860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50000"/>
              </a:lnSpc>
              <a:spcAft>
                <a:spcPts val="1200"/>
              </a:spcAft>
              <a:buClr>
                <a:srgbClr val="D24726"/>
              </a:buClr>
              <a:buSzPct val="150000"/>
            </a:pPr>
            <a:r>
              <a:rPr lang="es-AR" altLang="es-AR" sz="2000" dirty="0"/>
              <a:t>El registro TMR0 se incrementa en 1 cada vez que hay un ciclo de máquina.</a:t>
            </a:r>
          </a:p>
          <a:p>
            <a:pPr eaLnBrk="1" hangingPunct="1">
              <a:lnSpc>
                <a:spcPct val="150000"/>
              </a:lnSpc>
              <a:spcAft>
                <a:spcPts val="1200"/>
              </a:spcAft>
              <a:buClr>
                <a:srgbClr val="D24726"/>
              </a:buClr>
              <a:buSzPct val="150000"/>
            </a:pPr>
            <a:r>
              <a:rPr lang="es-AR" altLang="es-AR" sz="2000" dirty="0"/>
              <a:t>Un ciclo de máquina equivale a 4 ciclos de reloj.</a:t>
            </a:r>
          </a:p>
          <a:p>
            <a:pPr eaLnBrk="1" hangingPunct="1">
              <a:lnSpc>
                <a:spcPct val="150000"/>
              </a:lnSpc>
              <a:spcAft>
                <a:spcPts val="1200"/>
              </a:spcAft>
              <a:buClr>
                <a:srgbClr val="D24726"/>
              </a:buClr>
              <a:buSzPct val="150000"/>
            </a:pPr>
            <a:r>
              <a:rPr lang="es-AR" altLang="es-AR" sz="2000" dirty="0"/>
              <a:t>Para utilizarlo debe escribirse un 1 lógico en el bit TOCS del registro OPTION.</a:t>
            </a:r>
          </a:p>
        </p:txBody>
      </p:sp>
      <p:grpSp>
        <p:nvGrpSpPr>
          <p:cNvPr id="23" name="Grupo 22"/>
          <p:cNvGrpSpPr>
            <a:grpSpLocks/>
          </p:cNvGrpSpPr>
          <p:nvPr/>
        </p:nvGrpSpPr>
        <p:grpSpPr bwMode="auto">
          <a:xfrm>
            <a:off x="4941521" y="2204905"/>
            <a:ext cx="5602896" cy="2462242"/>
            <a:chOff x="5634319" y="2000155"/>
            <a:chExt cx="6388245" cy="2234040"/>
          </a:xfrm>
        </p:grpSpPr>
        <p:pic>
          <p:nvPicPr>
            <p:cNvPr id="16396" name="Imagen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4319" y="2000155"/>
              <a:ext cx="6388245" cy="15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5"/>
            <p:cNvSpPr/>
            <p:nvPr/>
          </p:nvSpPr>
          <p:spPr>
            <a:xfrm>
              <a:off x="8426794" y="3263997"/>
              <a:ext cx="604852" cy="323899"/>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sp>
          <p:nvSpPr>
            <p:cNvPr id="7" name="CuadroTexto 6"/>
            <p:cNvSpPr txBox="1"/>
            <p:nvPr/>
          </p:nvSpPr>
          <p:spPr>
            <a:xfrm>
              <a:off x="8325192" y="3899093"/>
              <a:ext cx="407997" cy="335102"/>
            </a:xfrm>
            <a:prstGeom prst="rect">
              <a:avLst/>
            </a:prstGeom>
            <a:noFill/>
          </p:spPr>
          <p:txBody>
            <a:bodyPr>
              <a:spAutoFit/>
            </a:bodyPr>
            <a:lstStyle/>
            <a:p>
              <a:pPr algn="ctr">
                <a:defRPr/>
              </a:pPr>
              <a:r>
                <a:rPr lang="es-AR" b="1" dirty="0">
                  <a:ln w="0"/>
                  <a:solidFill>
                    <a:schemeClr val="accent1">
                      <a:lumMod val="50000"/>
                    </a:schemeClr>
                  </a:solidFill>
                  <a:effectLst>
                    <a:outerShdw blurRad="38100" dist="25400" dir="5400000" algn="ctr" rotWithShape="0">
                      <a:srgbClr val="6E747A">
                        <a:alpha val="43000"/>
                      </a:srgbClr>
                    </a:outerShdw>
                  </a:effectLst>
                </a:rPr>
                <a:t>1</a:t>
              </a:r>
            </a:p>
          </p:txBody>
        </p:sp>
        <p:cxnSp>
          <p:nvCxnSpPr>
            <p:cNvPr id="8" name="Conector recto de flecha 7"/>
            <p:cNvCxnSpPr/>
            <p:nvPr/>
          </p:nvCxnSpPr>
          <p:spPr>
            <a:xfrm flipV="1">
              <a:off x="8569673" y="3632352"/>
              <a:ext cx="160342" cy="352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1" name="Rectángulo 10"/>
          <p:cNvSpPr/>
          <p:nvPr/>
        </p:nvSpPr>
        <p:spPr>
          <a:xfrm>
            <a:off x="5761626" y="6161486"/>
            <a:ext cx="1058201" cy="1469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a:p>
        </p:txBody>
      </p:sp>
      <p:grpSp>
        <p:nvGrpSpPr>
          <p:cNvPr id="24" name="Grupo 23"/>
          <p:cNvGrpSpPr>
            <a:grpSpLocks/>
          </p:cNvGrpSpPr>
          <p:nvPr/>
        </p:nvGrpSpPr>
        <p:grpSpPr bwMode="auto">
          <a:xfrm>
            <a:off x="4941521" y="4870041"/>
            <a:ext cx="5707323" cy="1979164"/>
            <a:chOff x="5634319" y="4418546"/>
            <a:chExt cx="6506298" cy="1795605"/>
          </a:xfrm>
        </p:grpSpPr>
        <p:pic>
          <p:nvPicPr>
            <p:cNvPr id="16391" name="Imagen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4319" y="4418546"/>
              <a:ext cx="6506298" cy="1795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Conector recto 13"/>
            <p:cNvCxnSpPr/>
            <p:nvPr/>
          </p:nvCxnSpPr>
          <p:spPr>
            <a:xfrm>
              <a:off x="7804143" y="5083761"/>
              <a:ext cx="979358"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cxnSp>
          <p:nvCxnSpPr>
            <p:cNvPr id="15" name="Conector recto 14"/>
            <p:cNvCxnSpPr/>
            <p:nvPr/>
          </p:nvCxnSpPr>
          <p:spPr>
            <a:xfrm>
              <a:off x="8945404" y="5286977"/>
              <a:ext cx="457139"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cxnSp>
          <p:nvCxnSpPr>
            <p:cNvPr id="16" name="Conector recto 15"/>
            <p:cNvCxnSpPr/>
            <p:nvPr/>
          </p:nvCxnSpPr>
          <p:spPr>
            <a:xfrm>
              <a:off x="10042221" y="5286977"/>
              <a:ext cx="328569"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cxnSp>
          <p:nvCxnSpPr>
            <p:cNvPr id="21" name="Conector recto 20"/>
            <p:cNvCxnSpPr/>
            <p:nvPr/>
          </p:nvCxnSpPr>
          <p:spPr>
            <a:xfrm>
              <a:off x="7385099" y="5252049"/>
              <a:ext cx="273014"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426645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a:grpSpLocks/>
          </p:cNvGrpSpPr>
          <p:nvPr/>
        </p:nvGrpSpPr>
        <p:grpSpPr bwMode="auto">
          <a:xfrm>
            <a:off x="927100" y="1265237"/>
            <a:ext cx="9188344" cy="5431568"/>
            <a:chOff x="5634319" y="4418546"/>
            <a:chExt cx="6506298" cy="1795605"/>
          </a:xfrm>
        </p:grpSpPr>
        <p:pic>
          <p:nvPicPr>
            <p:cNvPr id="5" name="Imagen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4319" y="4418546"/>
              <a:ext cx="6506298" cy="1795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cto 5"/>
            <p:cNvCxnSpPr/>
            <p:nvPr/>
          </p:nvCxnSpPr>
          <p:spPr>
            <a:xfrm>
              <a:off x="7804143" y="5083761"/>
              <a:ext cx="979358"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cxnSp>
          <p:nvCxnSpPr>
            <p:cNvPr id="7" name="Conector recto 6"/>
            <p:cNvCxnSpPr/>
            <p:nvPr/>
          </p:nvCxnSpPr>
          <p:spPr>
            <a:xfrm>
              <a:off x="8945404" y="5286977"/>
              <a:ext cx="457139"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cxnSp>
          <p:nvCxnSpPr>
            <p:cNvPr id="8" name="Conector recto 7"/>
            <p:cNvCxnSpPr/>
            <p:nvPr/>
          </p:nvCxnSpPr>
          <p:spPr>
            <a:xfrm>
              <a:off x="10042221" y="5286977"/>
              <a:ext cx="328569"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cxnSp>
          <p:nvCxnSpPr>
            <p:cNvPr id="9" name="Conector recto 8"/>
            <p:cNvCxnSpPr/>
            <p:nvPr/>
          </p:nvCxnSpPr>
          <p:spPr>
            <a:xfrm>
              <a:off x="7385099" y="5252049"/>
              <a:ext cx="273014" cy="0"/>
            </a:xfrm>
            <a:prstGeom prst="line">
              <a:avLst/>
            </a:prstGeom>
            <a:ln w="28575">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grpSp>
      <p:sp>
        <p:nvSpPr>
          <p:cNvPr id="11" name="Título 1"/>
          <p:cNvSpPr>
            <a:spLocks noGrp="1"/>
          </p:cNvSpPr>
          <p:nvPr>
            <p:ph type="title"/>
          </p:nvPr>
        </p:nvSpPr>
        <p:spPr>
          <a:xfrm>
            <a:off x="0" y="0"/>
            <a:ext cx="10544417" cy="1331693"/>
          </a:xfrm>
        </p:spPr>
        <p:txBody>
          <a:bodyPr/>
          <a:lstStyle/>
          <a:p>
            <a:pPr eaLnBrk="1" hangingPunct="1"/>
            <a:r>
              <a:rPr lang="es-AR" altLang="es-AR" dirty="0">
                <a:solidFill>
                  <a:schemeClr val="tx2">
                    <a:lumMod val="60000"/>
                    <a:lumOff val="40000"/>
                  </a:schemeClr>
                </a:solidFill>
              </a:rPr>
              <a:t>Timer 0 como Temporizador</a:t>
            </a:r>
          </a:p>
        </p:txBody>
      </p:sp>
    </p:spTree>
    <p:extLst>
      <p:ext uri="{BB962C8B-B14F-4D97-AF65-F5344CB8AC3E}">
        <p14:creationId xmlns:p14="http://schemas.microsoft.com/office/powerpoint/2010/main" val="1788208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Marcador de contenido 2"/>
              <p:cNvSpPr txBox="1">
                <a:spLocks/>
              </p:cNvSpPr>
              <p:nvPr/>
            </p:nvSpPr>
            <p:spPr bwMode="auto">
              <a:xfrm>
                <a:off x="864662" y="1840921"/>
                <a:ext cx="9419872" cy="52147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285750" indent="-28575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685800" indent="-22860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marL="0" indent="0" eaLnBrk="1" hangingPunct="1">
                  <a:lnSpc>
                    <a:spcPct val="150000"/>
                  </a:lnSpc>
                  <a:spcAft>
                    <a:spcPts val="1200"/>
                  </a:spcAft>
                  <a:buClr>
                    <a:srgbClr val="D24726"/>
                  </a:buClr>
                  <a:buSzPct val="150000"/>
                  <a:buNone/>
                </a:pPr>
                <a:r>
                  <a:rPr lang="es-AR" altLang="es-AR" sz="2000" dirty="0"/>
                  <a:t>¿Cómo se calcula el valor del registro TMR0 según el tiempo “T” que quiero?</a:t>
                </a:r>
              </a:p>
              <a:p>
                <a:pPr marL="457200" indent="-457200" eaLnBrk="1" hangingPunct="1">
                  <a:lnSpc>
                    <a:spcPct val="150000"/>
                  </a:lnSpc>
                  <a:spcAft>
                    <a:spcPts val="1200"/>
                  </a:spcAft>
                  <a:buClr>
                    <a:srgbClr val="D24726"/>
                  </a:buClr>
                  <a:buSzPct val="100000"/>
                  <a:buFont typeface="+mj-lt"/>
                  <a:buAutoNum type="arabicPeriod"/>
                </a:pPr>
                <a:r>
                  <a:rPr lang="es-AR" altLang="es-AR" sz="2000" dirty="0"/>
                  <a:t>Sabemos que un ciclo de reloj es de 4MHZ (0,25µs), por lo tanto un ciclo de máquina será de 1MHz o 1µs.</a:t>
                </a:r>
              </a:p>
              <a:p>
                <a:pPr marL="457200" indent="-457200" eaLnBrk="1" hangingPunct="1">
                  <a:lnSpc>
                    <a:spcPct val="150000"/>
                  </a:lnSpc>
                  <a:spcAft>
                    <a:spcPts val="1200"/>
                  </a:spcAft>
                  <a:buClr>
                    <a:srgbClr val="D24726"/>
                  </a:buClr>
                  <a:buSzPct val="100000"/>
                  <a:buFont typeface="+mj-lt"/>
                  <a:buAutoNum type="arabicPeriod"/>
                </a:pPr>
                <a:r>
                  <a:rPr lang="es-AR" altLang="es-AR" sz="2000" dirty="0"/>
                  <a:t>En base a esto, </a:t>
                </a:r>
                <a:r>
                  <a:rPr lang="es-AR" altLang="es-AR" sz="2000" u="sng" dirty="0">
                    <a:solidFill>
                      <a:srgbClr val="C00000"/>
                    </a:solidFill>
                    <a:effectLst>
                      <a:outerShdw blurRad="38100" dist="38100" dir="2700000" algn="tl">
                        <a:srgbClr val="000000">
                          <a:alpha val="43137"/>
                        </a:srgbClr>
                      </a:outerShdw>
                    </a:effectLst>
                  </a:rPr>
                  <a:t>sin activar el </a:t>
                </a:r>
                <a:r>
                  <a:rPr lang="es-AR" altLang="es-AR" sz="2000" u="sng" dirty="0" err="1">
                    <a:solidFill>
                      <a:srgbClr val="C00000"/>
                    </a:solidFill>
                    <a:effectLst>
                      <a:outerShdw blurRad="38100" dist="38100" dir="2700000" algn="tl">
                        <a:srgbClr val="000000">
                          <a:alpha val="43137"/>
                        </a:srgbClr>
                      </a:outerShdw>
                    </a:effectLst>
                  </a:rPr>
                  <a:t>preescaler</a:t>
                </a:r>
                <a:r>
                  <a:rPr lang="es-AR" altLang="es-AR" sz="2000" dirty="0"/>
                  <a:t>, la fórmula sencillamente sería la siguiente:</a:t>
                </a:r>
              </a:p>
              <a:p>
                <a:pPr marL="0" indent="0" eaLnBrk="1" hangingPunct="1">
                  <a:lnSpc>
                    <a:spcPct val="150000"/>
                  </a:lnSpc>
                  <a:spcAft>
                    <a:spcPts val="1200"/>
                  </a:spcAft>
                  <a:buClr>
                    <a:srgbClr val="D24726"/>
                  </a:buClr>
                  <a:buSzPct val="100000"/>
                  <a:buNone/>
                </a:pPr>
                <a14:m>
                  <m:oMathPara xmlns:m="http://schemas.openxmlformats.org/officeDocument/2006/math">
                    <m:oMathParaPr>
                      <m:jc m:val="centerGroup"/>
                    </m:oMathParaPr>
                    <m:oMath xmlns:m="http://schemas.openxmlformats.org/officeDocument/2006/math">
                      <m:r>
                        <a:rPr lang="es-AR" altLang="es-AR" sz="2000" b="1" i="1" smtClean="0">
                          <a:solidFill>
                            <a:srgbClr val="C00000"/>
                          </a:solidFill>
                          <a:latin typeface="Cambria Math" panose="02040503050406030204" pitchFamily="18" charset="0"/>
                        </a:rPr>
                        <m:t>𝑻</m:t>
                      </m:r>
                      <m:r>
                        <a:rPr lang="es-ES" altLang="es-AR" sz="2000" b="0" i="1" smtClean="0">
                          <a:latin typeface="Cambria Math" panose="02040503050406030204" pitchFamily="18" charset="0"/>
                        </a:rPr>
                        <m:t>𝑖𝑒𝑚𝑝𝑜</m:t>
                      </m:r>
                      <m:r>
                        <a:rPr lang="es-AR" altLang="es-AR" sz="2000" i="1" smtClean="0">
                          <a:latin typeface="Cambria Math" panose="02040503050406030204" pitchFamily="18" charset="0"/>
                        </a:rPr>
                        <m:t>=</m:t>
                      </m:r>
                      <m:d>
                        <m:dPr>
                          <m:ctrlPr>
                            <a:rPr lang="es-AR" altLang="es-AR" sz="2000" b="0" i="1" smtClean="0">
                              <a:latin typeface="Cambria Math" panose="02040503050406030204" pitchFamily="18" charset="0"/>
                            </a:rPr>
                          </m:ctrlPr>
                        </m:dPr>
                        <m:e>
                          <m:r>
                            <a:rPr lang="es-AR" altLang="es-AR" sz="2000" b="0" i="1" smtClean="0">
                              <a:latin typeface="Cambria Math" panose="02040503050406030204" pitchFamily="18" charset="0"/>
                            </a:rPr>
                            <m:t>256−</m:t>
                          </m:r>
                          <m:r>
                            <a:rPr lang="es-AR" altLang="es-AR" sz="2000" b="0" i="1" smtClean="0">
                              <a:latin typeface="Cambria Math" panose="02040503050406030204" pitchFamily="18" charset="0"/>
                            </a:rPr>
                            <m:t>𝑇𝑀𝑅</m:t>
                          </m:r>
                          <m:r>
                            <a:rPr lang="es-AR" altLang="es-AR" sz="2000" b="0" i="1" smtClean="0">
                              <a:latin typeface="Cambria Math" panose="02040503050406030204" pitchFamily="18" charset="0"/>
                            </a:rPr>
                            <m:t>0</m:t>
                          </m:r>
                        </m:e>
                      </m:d>
                      <m:r>
                        <a:rPr lang="es-AR" altLang="es-AR" sz="2000" b="0" i="1" smtClean="0">
                          <a:latin typeface="Cambria Math" panose="02040503050406030204" pitchFamily="18" charset="0"/>
                        </a:rPr>
                        <m:t>∗1</m:t>
                      </m:r>
                      <m:r>
                        <a:rPr lang="es-AR" altLang="es-AR" sz="2000" b="0" i="1" smtClean="0">
                          <a:latin typeface="Cambria Math" panose="02040503050406030204" pitchFamily="18" charset="0"/>
                          <a:ea typeface="Cambria Math" panose="02040503050406030204" pitchFamily="18" charset="0"/>
                        </a:rPr>
                        <m:t>𝜇</m:t>
                      </m:r>
                      <m:r>
                        <a:rPr lang="es-AR" altLang="es-AR" sz="2000" b="0" i="1" smtClean="0">
                          <a:latin typeface="Cambria Math" panose="02040503050406030204" pitchFamily="18" charset="0"/>
                          <a:ea typeface="Cambria Math" panose="02040503050406030204" pitchFamily="18" charset="0"/>
                        </a:rPr>
                        <m:t>𝑠</m:t>
                      </m:r>
                    </m:oMath>
                  </m:oMathPara>
                </a14:m>
                <a:endParaRPr lang="es-AR" altLang="es-AR" sz="2000" dirty="0"/>
              </a:p>
              <a:p>
                <a:pPr marL="0" indent="0" algn="ctr" eaLnBrk="1" hangingPunct="1">
                  <a:lnSpc>
                    <a:spcPct val="150000"/>
                  </a:lnSpc>
                  <a:spcAft>
                    <a:spcPts val="1200"/>
                  </a:spcAft>
                  <a:buClr>
                    <a:srgbClr val="D24726"/>
                  </a:buClr>
                  <a:buSzPct val="100000"/>
                  <a:buNone/>
                </a:pPr>
                <a:r>
                  <a:rPr lang="es-AR" altLang="es-AR" sz="2000" dirty="0"/>
                  <a:t>Entonces, sin usar el </a:t>
                </a:r>
                <a:r>
                  <a:rPr lang="es-AR" altLang="es-AR" sz="2000" dirty="0" err="1"/>
                  <a:t>preescaler</a:t>
                </a:r>
                <a:r>
                  <a:rPr lang="es-AR" altLang="es-AR" sz="2000" dirty="0"/>
                  <a:t>, ¿cuál es el tiempo máximo que podemos calcular?</a:t>
                </a:r>
              </a:p>
              <a:p>
                <a:pPr marL="457200" indent="-457200" eaLnBrk="1" hangingPunct="1">
                  <a:lnSpc>
                    <a:spcPct val="150000"/>
                  </a:lnSpc>
                  <a:spcAft>
                    <a:spcPts val="1200"/>
                  </a:spcAft>
                  <a:buClr>
                    <a:srgbClr val="D24726"/>
                  </a:buClr>
                  <a:buSzPct val="100000"/>
                  <a:buFont typeface="+mj-lt"/>
                  <a:buAutoNum type="arabicPeriod"/>
                </a:pPr>
                <a:endParaRPr lang="es-AR" altLang="es-AR" sz="2000" dirty="0"/>
              </a:p>
            </p:txBody>
          </p:sp>
        </mc:Choice>
        <mc:Fallback xmlns="">
          <p:sp>
            <p:nvSpPr>
              <p:cNvPr id="4" name="Marcador de contenido 2"/>
              <p:cNvSpPr txBox="1">
                <a:spLocks noRot="1" noChangeAspect="1" noMove="1" noResize="1" noEditPoints="1" noAdjustHandles="1" noChangeArrowheads="1" noChangeShapeType="1" noTextEdit="1"/>
              </p:cNvSpPr>
              <p:nvPr/>
            </p:nvSpPr>
            <p:spPr bwMode="auto">
              <a:xfrm>
                <a:off x="864662" y="1840921"/>
                <a:ext cx="9419872" cy="5214776"/>
              </a:xfrm>
              <a:prstGeom prst="rect">
                <a:avLst/>
              </a:prstGeom>
              <a:blipFill rotWithShape="0">
                <a:blip r:embed="rId2"/>
                <a:stretch>
                  <a:fillRect l="-906" r="-4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noFill/>
                  </a:rPr>
                  <a:t> </a:t>
                </a:r>
              </a:p>
            </p:txBody>
          </p:sp>
        </mc:Fallback>
      </mc:AlternateContent>
      <p:sp>
        <p:nvSpPr>
          <p:cNvPr id="3" name="Rectángulo 2"/>
          <p:cNvSpPr/>
          <p:nvPr/>
        </p:nvSpPr>
        <p:spPr>
          <a:xfrm>
            <a:off x="2293415" y="6370637"/>
            <a:ext cx="6322308" cy="923330"/>
          </a:xfrm>
          <a:prstGeom prst="rect">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p:spPr>
        <p:txBody>
          <a:bodyPr wrap="none">
            <a:spAutoFit/>
          </a:bodyPr>
          <a:lstStyle/>
          <a:p>
            <a:pPr algn="ctr"/>
            <a:r>
              <a:rPr lang="es-AR" altLang="es-AR" i="1" u="sng" dirty="0">
                <a:solidFill>
                  <a:schemeClr val="tx2">
                    <a:lumMod val="75000"/>
                  </a:schemeClr>
                </a:solidFill>
                <a:effectLst>
                  <a:outerShdw blurRad="38100" dist="38100" dir="2700000" algn="tl">
                    <a:srgbClr val="000000">
                      <a:alpha val="43137"/>
                    </a:srgbClr>
                  </a:outerShdw>
                </a:effectLst>
              </a:rPr>
              <a:t>Referencias unidades de tiempo</a:t>
            </a:r>
          </a:p>
          <a:p>
            <a:r>
              <a:rPr lang="es-AR" altLang="es-AR" i="1" dirty="0">
                <a:solidFill>
                  <a:srgbClr val="C00000"/>
                </a:solidFill>
                <a:effectLst>
                  <a:outerShdw blurRad="38100" dist="38100" dir="2700000" algn="tl">
                    <a:srgbClr val="000000">
                      <a:alpha val="43137"/>
                    </a:srgbClr>
                  </a:outerShdw>
                </a:effectLst>
              </a:rPr>
              <a:t>µs</a:t>
            </a:r>
            <a:r>
              <a:rPr lang="es-AR" altLang="es-AR" i="1" dirty="0">
                <a:solidFill>
                  <a:schemeClr val="tx2">
                    <a:lumMod val="75000"/>
                  </a:schemeClr>
                </a:solidFill>
                <a:effectLst>
                  <a:outerShdw blurRad="38100" dist="38100" dir="2700000" algn="tl">
                    <a:srgbClr val="000000">
                      <a:alpha val="43137"/>
                    </a:srgbClr>
                  </a:outerShdw>
                </a:effectLst>
              </a:rPr>
              <a:t>= microsegundo</a:t>
            </a:r>
            <a:r>
              <a:rPr lang="es-AR" i="1" dirty="0">
                <a:solidFill>
                  <a:schemeClr val="tx2">
                    <a:lumMod val="75000"/>
                  </a:schemeClr>
                </a:solidFill>
                <a:effectLst>
                  <a:outerShdw blurRad="38100" dist="38100" dir="2700000" algn="tl">
                    <a:srgbClr val="000000">
                      <a:alpha val="43137"/>
                    </a:srgbClr>
                  </a:outerShdw>
                </a:effectLst>
              </a:rPr>
              <a:t>, es igual a la millonésima parte de un segundo.</a:t>
            </a:r>
            <a:endParaRPr lang="es-AR" altLang="es-AR" i="1" dirty="0">
              <a:solidFill>
                <a:schemeClr val="tx2">
                  <a:lumMod val="75000"/>
                </a:schemeClr>
              </a:solidFill>
              <a:effectLst>
                <a:outerShdw blurRad="38100" dist="38100" dir="2700000" algn="tl">
                  <a:srgbClr val="000000">
                    <a:alpha val="43137"/>
                  </a:srgbClr>
                </a:outerShdw>
              </a:effectLst>
            </a:endParaRPr>
          </a:p>
          <a:p>
            <a:r>
              <a:rPr lang="es-AR" i="1" dirty="0">
                <a:solidFill>
                  <a:srgbClr val="C00000"/>
                </a:solidFill>
                <a:effectLst>
                  <a:outerShdw blurRad="38100" dist="38100" dir="2700000" algn="tl">
                    <a:srgbClr val="000000">
                      <a:alpha val="43137"/>
                    </a:srgbClr>
                  </a:outerShdw>
                </a:effectLst>
              </a:rPr>
              <a:t>ms</a:t>
            </a:r>
            <a:r>
              <a:rPr lang="es-AR" i="1" dirty="0">
                <a:solidFill>
                  <a:schemeClr val="tx2">
                    <a:lumMod val="75000"/>
                  </a:schemeClr>
                </a:solidFill>
                <a:effectLst>
                  <a:outerShdw blurRad="38100" dist="38100" dir="2700000" algn="tl">
                    <a:srgbClr val="000000">
                      <a:alpha val="43137"/>
                    </a:srgbClr>
                  </a:outerShdw>
                </a:effectLst>
              </a:rPr>
              <a:t>= milisegundo= es igual a la milésima parte de un segundo. </a:t>
            </a:r>
            <a:endParaRPr lang="es-ES" i="1" dirty="0">
              <a:solidFill>
                <a:schemeClr val="tx2">
                  <a:lumMod val="75000"/>
                </a:schemeClr>
              </a:solidFill>
              <a:effectLst>
                <a:outerShdw blurRad="38100" dist="38100" dir="2700000" algn="tl">
                  <a:srgbClr val="000000">
                    <a:alpha val="43137"/>
                  </a:srgbClr>
                </a:outerShdw>
              </a:effectLst>
            </a:endParaRPr>
          </a:p>
        </p:txBody>
      </p:sp>
      <p:sp>
        <p:nvSpPr>
          <p:cNvPr id="6" name="Título 1"/>
          <p:cNvSpPr>
            <a:spLocks noGrp="1"/>
          </p:cNvSpPr>
          <p:nvPr>
            <p:ph type="title"/>
          </p:nvPr>
        </p:nvSpPr>
        <p:spPr>
          <a:xfrm>
            <a:off x="0" y="0"/>
            <a:ext cx="10544417" cy="1331693"/>
          </a:xfrm>
        </p:spPr>
        <p:txBody>
          <a:bodyPr/>
          <a:lstStyle/>
          <a:p>
            <a:pPr eaLnBrk="1" hangingPunct="1"/>
            <a:r>
              <a:rPr lang="es-AR" altLang="es-AR" dirty="0">
                <a:solidFill>
                  <a:schemeClr val="tx2">
                    <a:lumMod val="60000"/>
                    <a:lumOff val="40000"/>
                  </a:schemeClr>
                </a:solidFill>
              </a:rPr>
              <a:t>Timer 0 como Temporizador</a:t>
            </a:r>
          </a:p>
        </p:txBody>
      </p:sp>
    </p:spTree>
    <p:extLst>
      <p:ext uri="{BB962C8B-B14F-4D97-AF65-F5344CB8AC3E}">
        <p14:creationId xmlns:p14="http://schemas.microsoft.com/office/powerpoint/2010/main" val="7697560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Marcador de contenido 2"/>
              <p:cNvSpPr txBox="1">
                <a:spLocks/>
              </p:cNvSpPr>
              <p:nvPr/>
            </p:nvSpPr>
            <p:spPr bwMode="auto">
              <a:xfrm>
                <a:off x="864662" y="1341437"/>
                <a:ext cx="9419872" cy="52147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285750" indent="-28575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685800" indent="-22860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marL="0" indent="0" algn="ctr" eaLnBrk="1" hangingPunct="1">
                  <a:lnSpc>
                    <a:spcPct val="150000"/>
                  </a:lnSpc>
                  <a:spcAft>
                    <a:spcPts val="1200"/>
                  </a:spcAft>
                  <a:buClr>
                    <a:srgbClr val="D24726"/>
                  </a:buClr>
                  <a:buSzPct val="100000"/>
                  <a:buNone/>
                </a:pPr>
                <a:r>
                  <a:rPr lang="es-AR" altLang="es-AR" sz="2000" dirty="0"/>
                  <a:t>Entonces, sin usar el </a:t>
                </a:r>
                <a:r>
                  <a:rPr lang="es-AR" altLang="es-AR" sz="2000" dirty="0" err="1"/>
                  <a:t>preescaler</a:t>
                </a:r>
                <a:r>
                  <a:rPr lang="es-AR" altLang="es-AR" sz="2000" dirty="0"/>
                  <a:t>, ¿cuál es el </a:t>
                </a:r>
                <a:r>
                  <a:rPr lang="es-AR" altLang="es-AR" sz="2000" i="1" u="sng" dirty="0">
                    <a:solidFill>
                      <a:srgbClr val="C00000"/>
                    </a:solidFill>
                    <a:effectLst>
                      <a:outerShdw blurRad="38100" dist="38100" dir="2700000" algn="tl">
                        <a:srgbClr val="000000">
                          <a:alpha val="43137"/>
                        </a:srgbClr>
                      </a:outerShdw>
                    </a:effectLst>
                  </a:rPr>
                  <a:t>tiempo máximo</a:t>
                </a:r>
                <a:r>
                  <a:rPr lang="es-AR" altLang="es-AR" sz="2000" dirty="0"/>
                  <a:t> que podemos calcular?</a:t>
                </a:r>
              </a:p>
              <a:p>
                <a:pPr marL="0" indent="0" algn="ctr" eaLnBrk="1" hangingPunct="1">
                  <a:lnSpc>
                    <a:spcPct val="150000"/>
                  </a:lnSpc>
                  <a:spcAft>
                    <a:spcPts val="1200"/>
                  </a:spcAft>
                  <a:buClr>
                    <a:srgbClr val="D24726"/>
                  </a:buClr>
                  <a:buSzPct val="100000"/>
                  <a:buNone/>
                </a:pPr>
                <a14:m>
                  <m:oMathPara xmlns:m="http://schemas.openxmlformats.org/officeDocument/2006/math">
                    <m:oMathParaPr>
                      <m:jc m:val="centerGroup"/>
                    </m:oMathParaPr>
                    <m:oMath xmlns:m="http://schemas.openxmlformats.org/officeDocument/2006/math">
                      <m:sSub>
                        <m:sSubPr>
                          <m:ctrlPr>
                            <a:rPr lang="es-AR" altLang="es-AR" sz="2000" i="1" smtClean="0">
                              <a:latin typeface="Cambria Math" panose="02040503050406030204" pitchFamily="18" charset="0"/>
                            </a:rPr>
                          </m:ctrlPr>
                        </m:sSubPr>
                        <m:e>
                          <m:r>
                            <a:rPr lang="es-AR" altLang="es-AR" sz="2000" b="0" i="1" smtClean="0">
                              <a:latin typeface="Cambria Math" panose="02040503050406030204" pitchFamily="18" charset="0"/>
                            </a:rPr>
                            <m:t>𝑇</m:t>
                          </m:r>
                          <m:r>
                            <a:rPr lang="es-ES" altLang="es-AR" sz="2000" b="0" i="1" smtClean="0">
                              <a:latin typeface="Cambria Math" panose="02040503050406030204" pitchFamily="18" charset="0"/>
                            </a:rPr>
                            <m:t>𝑖𝑒𝑚𝑝𝑜</m:t>
                          </m:r>
                          <m:r>
                            <a:rPr lang="es-ES" altLang="es-AR" sz="2000" b="0" i="1" smtClean="0">
                              <a:latin typeface="Cambria Math" panose="02040503050406030204" pitchFamily="18" charset="0"/>
                            </a:rPr>
                            <m:t> </m:t>
                          </m:r>
                        </m:e>
                        <m:sub>
                          <m:r>
                            <a:rPr lang="es-AR" altLang="es-AR" sz="2000" b="0" i="1" smtClean="0">
                              <a:latin typeface="Cambria Math" panose="02040503050406030204" pitchFamily="18" charset="0"/>
                            </a:rPr>
                            <m:t>𝑀𝐴𝑋</m:t>
                          </m:r>
                        </m:sub>
                      </m:sSub>
                      <m:r>
                        <a:rPr lang="es-AR" altLang="es-AR" sz="2000" i="1" smtClean="0">
                          <a:latin typeface="Cambria Math" panose="02040503050406030204" pitchFamily="18" charset="0"/>
                        </a:rPr>
                        <m:t>=</m:t>
                      </m:r>
                      <m:d>
                        <m:dPr>
                          <m:ctrlPr>
                            <a:rPr lang="es-AR" altLang="es-AR" sz="2000" b="0" i="1" smtClean="0">
                              <a:latin typeface="Cambria Math" panose="02040503050406030204" pitchFamily="18" charset="0"/>
                            </a:rPr>
                          </m:ctrlPr>
                        </m:dPr>
                        <m:e>
                          <m:r>
                            <a:rPr lang="es-AR" altLang="es-AR" sz="2000" b="0" i="1" smtClean="0">
                              <a:latin typeface="Cambria Math" panose="02040503050406030204" pitchFamily="18" charset="0"/>
                            </a:rPr>
                            <m:t>256−0</m:t>
                          </m:r>
                        </m:e>
                      </m:d>
                      <m:r>
                        <a:rPr lang="es-AR" altLang="es-AR" sz="2000" b="0" i="1" smtClean="0">
                          <a:latin typeface="Cambria Math" panose="02040503050406030204" pitchFamily="18" charset="0"/>
                        </a:rPr>
                        <m:t>∗1</m:t>
                      </m:r>
                      <m:r>
                        <a:rPr lang="es-AR" altLang="es-AR" sz="2000" b="0" i="1" smtClean="0">
                          <a:latin typeface="Cambria Math" panose="02040503050406030204" pitchFamily="18" charset="0"/>
                          <a:ea typeface="Cambria Math" panose="02040503050406030204" pitchFamily="18" charset="0"/>
                        </a:rPr>
                        <m:t>𝜇</m:t>
                      </m:r>
                      <m:r>
                        <a:rPr lang="es-AR" altLang="es-AR" sz="2000" b="0" i="1" smtClean="0">
                          <a:latin typeface="Cambria Math" panose="02040503050406030204" pitchFamily="18" charset="0"/>
                          <a:ea typeface="Cambria Math" panose="02040503050406030204" pitchFamily="18" charset="0"/>
                        </a:rPr>
                        <m:t>𝑠</m:t>
                      </m:r>
                      <m:r>
                        <a:rPr lang="es-AR" altLang="es-AR" sz="2000" b="0" i="1" smtClean="0">
                          <a:latin typeface="Cambria Math" panose="02040503050406030204" pitchFamily="18" charset="0"/>
                          <a:ea typeface="Cambria Math" panose="02040503050406030204" pitchFamily="18" charset="0"/>
                        </a:rPr>
                        <m:t>=256</m:t>
                      </m:r>
                      <m:r>
                        <a:rPr lang="es-AR" altLang="es-AR" sz="2000" b="0" i="1" smtClean="0">
                          <a:latin typeface="Cambria Math" panose="02040503050406030204" pitchFamily="18" charset="0"/>
                          <a:ea typeface="Cambria Math" panose="02040503050406030204" pitchFamily="18" charset="0"/>
                        </a:rPr>
                        <m:t>𝜇</m:t>
                      </m:r>
                      <m:r>
                        <a:rPr lang="es-AR" altLang="es-AR" sz="2000" b="0" i="1" smtClean="0">
                          <a:latin typeface="Cambria Math" panose="02040503050406030204" pitchFamily="18" charset="0"/>
                          <a:ea typeface="Cambria Math" panose="02040503050406030204" pitchFamily="18" charset="0"/>
                        </a:rPr>
                        <m:t>𝑠</m:t>
                      </m:r>
                    </m:oMath>
                  </m:oMathPara>
                </a14:m>
                <a:endParaRPr lang="es-AR" altLang="es-AR" sz="2000" dirty="0"/>
              </a:p>
              <a:p>
                <a:pPr marL="0" indent="0" eaLnBrk="1" hangingPunct="1">
                  <a:lnSpc>
                    <a:spcPct val="150000"/>
                  </a:lnSpc>
                  <a:spcAft>
                    <a:spcPts val="1200"/>
                  </a:spcAft>
                  <a:buClr>
                    <a:srgbClr val="D24726"/>
                  </a:buClr>
                  <a:buSzPct val="100000"/>
                  <a:buNone/>
                </a:pPr>
                <a:r>
                  <a:rPr lang="es-AR" altLang="es-AR" sz="2000" dirty="0"/>
                  <a:t>Si se utiliza el </a:t>
                </a:r>
                <a:r>
                  <a:rPr lang="es-AR" altLang="es-AR" sz="2000" dirty="0" err="1"/>
                  <a:t>preescaler</a:t>
                </a:r>
                <a:r>
                  <a:rPr lang="es-AR" altLang="es-AR" sz="2000" dirty="0"/>
                  <a:t> (PSA=0), se pueden lograr </a:t>
                </a:r>
                <a:r>
                  <a:rPr lang="es-AR" altLang="es-AR" sz="2000" i="1" u="sng" dirty="0">
                    <a:solidFill>
                      <a:srgbClr val="C00000"/>
                    </a:solidFill>
                    <a:effectLst>
                      <a:outerShdw blurRad="38100" dist="38100" dir="2700000" algn="tl">
                        <a:srgbClr val="000000">
                          <a:alpha val="43137"/>
                        </a:srgbClr>
                      </a:outerShdw>
                    </a:effectLst>
                  </a:rPr>
                  <a:t>demoras más grandes y generalmente más útiles </a:t>
                </a:r>
                <a:r>
                  <a:rPr lang="es-AR" altLang="es-AR" sz="2000" dirty="0"/>
                  <a:t>como por ejemplo para el multiplexado de </a:t>
                </a:r>
                <a:r>
                  <a:rPr lang="es-AR" altLang="es-AR" sz="2000" dirty="0" err="1"/>
                  <a:t>displays</a:t>
                </a:r>
                <a:r>
                  <a:rPr lang="es-AR" altLang="es-AR" sz="2000" dirty="0"/>
                  <a:t> (Sí, lo van a tener que hacer en algún momento).</a:t>
                </a:r>
              </a:p>
              <a:p>
                <a:pPr eaLnBrk="1" hangingPunct="1">
                  <a:lnSpc>
                    <a:spcPct val="150000"/>
                  </a:lnSpc>
                  <a:spcAft>
                    <a:spcPts val="1200"/>
                  </a:spcAft>
                  <a:buClr>
                    <a:srgbClr val="D24726"/>
                  </a:buClr>
                  <a:buSzPct val="150000"/>
                </a:pPr>
                <a:r>
                  <a:rPr lang="es-AR" altLang="es-AR" sz="2000" dirty="0"/>
                  <a:t>Usando los bits PSA, PS0, PS1 y PS2 la fórmula se modifica de la siguiente manera:</a:t>
                </a:r>
              </a:p>
              <a:p>
                <a:pPr marL="0" indent="0" eaLnBrk="1" hangingPunct="1">
                  <a:lnSpc>
                    <a:spcPct val="150000"/>
                  </a:lnSpc>
                  <a:spcAft>
                    <a:spcPts val="1200"/>
                  </a:spcAft>
                  <a:buClr>
                    <a:srgbClr val="D24726"/>
                  </a:buClr>
                  <a:buSzPct val="150000"/>
                  <a:buNone/>
                </a:pPr>
                <a:r>
                  <a:rPr lang="es-AR" altLang="es-AR" sz="2000" dirty="0"/>
                  <a:t>                                  Tiempo</a:t>
                </a:r>
                <a14:m>
                  <m:oMath xmlns:m="http://schemas.openxmlformats.org/officeDocument/2006/math">
                    <m:r>
                      <a:rPr lang="es-AR" altLang="es-AR" sz="2000" i="1">
                        <a:latin typeface="Cambria Math" panose="02040503050406030204" pitchFamily="18" charset="0"/>
                      </a:rPr>
                      <m:t>=</m:t>
                    </m:r>
                    <m:d>
                      <m:dPr>
                        <m:ctrlPr>
                          <a:rPr lang="es-AR" altLang="es-AR" sz="2000" i="1">
                            <a:latin typeface="Cambria Math" panose="02040503050406030204" pitchFamily="18" charset="0"/>
                          </a:rPr>
                        </m:ctrlPr>
                      </m:dPr>
                      <m:e>
                        <m:r>
                          <a:rPr lang="es-AR" altLang="es-AR" sz="2000" i="1">
                            <a:latin typeface="Cambria Math" panose="02040503050406030204" pitchFamily="18" charset="0"/>
                          </a:rPr>
                          <m:t>256−</m:t>
                        </m:r>
                        <m:r>
                          <a:rPr lang="es-AR" altLang="es-AR" sz="2000" b="0" i="1" smtClean="0">
                            <a:latin typeface="Cambria Math" panose="02040503050406030204" pitchFamily="18" charset="0"/>
                          </a:rPr>
                          <m:t>𝑇𝑀𝑅</m:t>
                        </m:r>
                        <m:r>
                          <a:rPr lang="es-AR" altLang="es-AR" sz="2000" b="0" i="1" smtClean="0">
                            <a:latin typeface="Cambria Math" panose="02040503050406030204" pitchFamily="18" charset="0"/>
                          </a:rPr>
                          <m:t>0</m:t>
                        </m:r>
                      </m:e>
                    </m:d>
                    <m:r>
                      <a:rPr lang="es-AR" altLang="es-AR" sz="2000" i="1" smtClean="0">
                        <a:solidFill>
                          <a:srgbClr val="C00000"/>
                        </a:solidFill>
                        <a:effectLst>
                          <a:outerShdw blurRad="38100" dist="38100" dir="2700000" algn="tl">
                            <a:srgbClr val="000000">
                              <a:alpha val="43137"/>
                            </a:srgbClr>
                          </a:outerShdw>
                        </a:effectLst>
                        <a:latin typeface="Cambria Math" panose="02040503050406030204" pitchFamily="18" charset="0"/>
                      </a:rPr>
                      <m:t>∗</m:t>
                    </m:r>
                    <m:r>
                      <a:rPr lang="es-AR" altLang="es-AR" sz="2000" b="0" i="1" smtClean="0">
                        <a:solidFill>
                          <a:srgbClr val="C00000"/>
                        </a:solidFill>
                        <a:effectLst>
                          <a:outerShdw blurRad="38100" dist="38100" dir="2700000" algn="tl">
                            <a:srgbClr val="000000">
                              <a:alpha val="43137"/>
                            </a:srgbClr>
                          </a:outerShdw>
                        </a:effectLst>
                        <a:latin typeface="Cambria Math" panose="02040503050406030204" pitchFamily="18" charset="0"/>
                      </a:rPr>
                      <m:t>𝑝𝑟𝑒𝑒𝑠𝑐𝑎𝑙𝑒𝑟</m:t>
                    </m:r>
                    <m:r>
                      <a:rPr lang="es-AR" altLang="es-AR" sz="2000" b="0" i="1" smtClean="0">
                        <a:latin typeface="Cambria Math" panose="02040503050406030204" pitchFamily="18" charset="0"/>
                      </a:rPr>
                      <m:t>∗1</m:t>
                    </m:r>
                    <m:r>
                      <a:rPr lang="es-AR" altLang="es-AR" sz="2000" i="1">
                        <a:latin typeface="Cambria Math" panose="02040503050406030204" pitchFamily="18" charset="0"/>
                        <a:ea typeface="Cambria Math" panose="02040503050406030204" pitchFamily="18" charset="0"/>
                      </a:rPr>
                      <m:t>𝜇</m:t>
                    </m:r>
                    <m:r>
                      <a:rPr lang="es-AR" altLang="es-AR" sz="2000" i="1" smtClean="0">
                        <a:latin typeface="Cambria Math" panose="02040503050406030204" pitchFamily="18" charset="0"/>
                        <a:ea typeface="Cambria Math" panose="02040503050406030204" pitchFamily="18" charset="0"/>
                      </a:rPr>
                      <m:t>𝑠</m:t>
                    </m:r>
                  </m:oMath>
                </a14:m>
                <a:endParaRPr lang="es-AR" altLang="es-AR" sz="2000" dirty="0"/>
              </a:p>
              <a:p>
                <a:pPr marL="0" indent="0" algn="ctr" eaLnBrk="1" hangingPunct="1">
                  <a:lnSpc>
                    <a:spcPct val="150000"/>
                  </a:lnSpc>
                  <a:spcAft>
                    <a:spcPts val="1200"/>
                  </a:spcAft>
                  <a:buClr>
                    <a:srgbClr val="D24726"/>
                  </a:buClr>
                  <a:buSzPct val="150000"/>
                  <a:buNone/>
                </a:pPr>
                <a:r>
                  <a:rPr lang="es-AR" altLang="es-AR" sz="2000" dirty="0"/>
                  <a:t>¿Y ahora hasta que valor puede llegar el Tiempo máximo?</a:t>
                </a:r>
              </a:p>
              <a:p>
                <a:pPr marL="0" indent="0" algn="ctr">
                  <a:lnSpc>
                    <a:spcPct val="150000"/>
                  </a:lnSpc>
                  <a:spcAft>
                    <a:spcPts val="1200"/>
                  </a:spcAft>
                  <a:buClr>
                    <a:srgbClr val="D24726"/>
                  </a:buClr>
                  <a:buSzPct val="150000"/>
                  <a:buNone/>
                </a:pPr>
                <a:r>
                  <a:rPr lang="es-ES" altLang="es-AR" sz="2000" b="1" dirty="0">
                    <a:solidFill>
                      <a:srgbClr val="C00000"/>
                    </a:solidFill>
                    <a:effectLst>
                      <a:outerShdw blurRad="38100" dist="38100" dir="2700000" algn="tl">
                        <a:srgbClr val="000000">
                          <a:alpha val="43137"/>
                        </a:srgbClr>
                      </a:outerShdw>
                    </a:effectLst>
                  </a:rPr>
                  <a:t>T</a:t>
                </a:r>
                <a14:m>
                  <m:oMath xmlns:m="http://schemas.openxmlformats.org/officeDocument/2006/math">
                    <m:r>
                      <a:rPr lang="es-ES" altLang="es-AR" sz="2000" b="1" i="0" smtClean="0">
                        <a:solidFill>
                          <a:srgbClr val="C00000"/>
                        </a:solidFill>
                        <a:effectLst>
                          <a:outerShdw blurRad="38100" dist="38100" dir="2700000" algn="tl">
                            <a:srgbClr val="000000">
                              <a:alpha val="43137"/>
                            </a:srgbClr>
                          </a:outerShdw>
                        </a:effectLst>
                        <a:latin typeface="Cambria Math" panose="02040503050406030204" pitchFamily="18" charset="0"/>
                      </a:rPr>
                      <m:t>𝐢𝐞𝐦𝐩𝐨</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rPr>
                      <m:t>=</m:t>
                    </m:r>
                    <m:d>
                      <m:dPr>
                        <m:ctrlPr>
                          <a:rPr lang="es-AR" altLang="es-AR" sz="2000" b="1" i="1">
                            <a:solidFill>
                              <a:srgbClr val="C00000"/>
                            </a:solidFill>
                            <a:effectLst>
                              <a:outerShdw blurRad="38100" dist="38100" dir="2700000" algn="tl">
                                <a:srgbClr val="000000">
                                  <a:alpha val="43137"/>
                                </a:srgbClr>
                              </a:outerShdw>
                            </a:effectLst>
                            <a:latin typeface="Cambria Math" panose="02040503050406030204" pitchFamily="18" charset="0"/>
                          </a:rPr>
                        </m:ctrlPr>
                      </m:dPr>
                      <m:e>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rPr>
                          <m:t>𝟐𝟓𝟔</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rPr>
                          <m:t>−</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rPr>
                          <m:t>𝟎</m:t>
                        </m:r>
                      </m:e>
                    </m:d>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rPr>
                      <m:t>∗</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rPr>
                      <m:t>𝟐𝟓𝟔</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rPr>
                      <m:t>∗</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rPr>
                      <m:t>𝟏</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𝛍</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𝐬</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𝟔𝟓𝟓𝟑𝟔</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𝛍</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𝐬</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𝟔𝟓</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s-AR" altLang="es-AR" sz="2000" b="1">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𝟓𝟑𝟔𝐦𝐬</m:t>
                    </m:r>
                  </m:oMath>
                </a14:m>
                <a:endParaRPr lang="es-AR" altLang="es-AR" sz="2000" b="1" dirty="0">
                  <a:solidFill>
                    <a:srgbClr val="C00000"/>
                  </a:solidFill>
                  <a:effectLst>
                    <a:outerShdw blurRad="38100" dist="38100" dir="2700000" algn="tl">
                      <a:srgbClr val="000000">
                        <a:alpha val="43137"/>
                      </a:srgbClr>
                    </a:outerShdw>
                  </a:effectLst>
                </a:endParaRPr>
              </a:p>
              <a:p>
                <a:pPr marL="0" indent="0" algn="ctr" eaLnBrk="1" hangingPunct="1">
                  <a:lnSpc>
                    <a:spcPct val="150000"/>
                  </a:lnSpc>
                  <a:spcAft>
                    <a:spcPts val="1200"/>
                  </a:spcAft>
                  <a:buClr>
                    <a:srgbClr val="D24726"/>
                  </a:buClr>
                  <a:buSzPct val="150000"/>
                  <a:buNone/>
                </a:pPr>
                <a:endParaRPr lang="es-AR" altLang="es-AR" sz="2000" dirty="0"/>
              </a:p>
              <a:p>
                <a:pPr eaLnBrk="1" hangingPunct="1">
                  <a:lnSpc>
                    <a:spcPct val="150000"/>
                  </a:lnSpc>
                  <a:spcAft>
                    <a:spcPts val="1200"/>
                  </a:spcAft>
                  <a:buClr>
                    <a:srgbClr val="D24726"/>
                  </a:buClr>
                  <a:buSzPct val="150000"/>
                </a:pPr>
                <a:endParaRPr lang="es-AR" altLang="es-AR" sz="2000" dirty="0"/>
              </a:p>
              <a:p>
                <a:pPr eaLnBrk="1" hangingPunct="1">
                  <a:lnSpc>
                    <a:spcPct val="150000"/>
                  </a:lnSpc>
                  <a:spcAft>
                    <a:spcPts val="1200"/>
                  </a:spcAft>
                  <a:buClr>
                    <a:srgbClr val="D24726"/>
                  </a:buClr>
                  <a:buSzPct val="150000"/>
                </a:pPr>
                <a:endParaRPr lang="es-AR" altLang="es-AR" sz="2000" dirty="0"/>
              </a:p>
            </p:txBody>
          </p:sp>
        </mc:Choice>
        <mc:Fallback xmlns="">
          <p:sp>
            <p:nvSpPr>
              <p:cNvPr id="4" name="Marcador de contenido 2"/>
              <p:cNvSpPr txBox="1">
                <a:spLocks noRot="1" noChangeAspect="1" noMove="1" noResize="1" noEditPoints="1" noAdjustHandles="1" noChangeArrowheads="1" noChangeShapeType="1" noTextEdit="1"/>
              </p:cNvSpPr>
              <p:nvPr/>
            </p:nvSpPr>
            <p:spPr bwMode="auto">
              <a:xfrm>
                <a:off x="864662" y="1341437"/>
                <a:ext cx="9419872" cy="5214776"/>
              </a:xfrm>
              <a:prstGeom prst="rect">
                <a:avLst/>
              </a:prstGeom>
              <a:blipFill rotWithShape="0">
                <a:blip r:embed="rId2"/>
                <a:stretch>
                  <a:fillRect l="-1359" r="-712" b="-174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noFill/>
                  </a:rPr>
                  <a:t> </a:t>
                </a:r>
              </a:p>
            </p:txBody>
          </p:sp>
        </mc:Fallback>
      </mc:AlternateContent>
      <p:sp>
        <p:nvSpPr>
          <p:cNvPr id="5" name="Título 1"/>
          <p:cNvSpPr>
            <a:spLocks noGrp="1"/>
          </p:cNvSpPr>
          <p:nvPr>
            <p:ph type="title"/>
          </p:nvPr>
        </p:nvSpPr>
        <p:spPr>
          <a:xfrm>
            <a:off x="0" y="0"/>
            <a:ext cx="10544417" cy="1331693"/>
          </a:xfrm>
        </p:spPr>
        <p:txBody>
          <a:bodyPr/>
          <a:lstStyle/>
          <a:p>
            <a:pPr eaLnBrk="1" hangingPunct="1"/>
            <a:r>
              <a:rPr lang="es-AR" altLang="es-AR" dirty="0">
                <a:solidFill>
                  <a:schemeClr val="tx2">
                    <a:lumMod val="60000"/>
                    <a:lumOff val="40000"/>
                  </a:schemeClr>
                </a:solidFill>
              </a:rPr>
              <a:t>Timer 0 como Temporizador</a:t>
            </a:r>
          </a:p>
        </p:txBody>
      </p:sp>
    </p:spTree>
    <p:extLst>
      <p:ext uri="{BB962C8B-B14F-4D97-AF65-F5344CB8AC3E}">
        <p14:creationId xmlns:p14="http://schemas.microsoft.com/office/powerpoint/2010/main" val="5752765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txBox="1">
            <a:spLocks/>
          </p:cNvSpPr>
          <p:nvPr/>
        </p:nvSpPr>
        <p:spPr bwMode="auto">
          <a:xfrm>
            <a:off x="864662" y="1737161"/>
            <a:ext cx="9419872" cy="521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685800" indent="-22860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eaLnBrk="1" hangingPunct="1">
              <a:lnSpc>
                <a:spcPct val="150000"/>
              </a:lnSpc>
              <a:spcAft>
                <a:spcPts val="1200"/>
              </a:spcAft>
              <a:buClr>
                <a:srgbClr val="D24726"/>
              </a:buClr>
              <a:buSzPct val="150000"/>
            </a:pPr>
            <a:r>
              <a:rPr lang="es-AR" altLang="es-AR" sz="2000" dirty="0"/>
              <a:t>Ejemplo 1: Identificar qué bits y registros se tienen que usar para generar un </a:t>
            </a:r>
            <a:r>
              <a:rPr lang="es-AR" altLang="es-AR" sz="2000" dirty="0" err="1"/>
              <a:t>delay</a:t>
            </a:r>
            <a:r>
              <a:rPr lang="es-AR" altLang="es-AR" sz="2000" dirty="0"/>
              <a:t> de 20ms y definir sus valores.</a:t>
            </a:r>
          </a:p>
          <a:p>
            <a:pPr marL="0" indent="0" eaLnBrk="1" hangingPunct="1">
              <a:lnSpc>
                <a:spcPct val="150000"/>
              </a:lnSpc>
              <a:spcAft>
                <a:spcPts val="1200"/>
              </a:spcAft>
              <a:buClr>
                <a:srgbClr val="D24726"/>
              </a:buClr>
              <a:buSzPct val="150000"/>
              <a:buNone/>
            </a:pPr>
            <a:r>
              <a:rPr lang="es-AR" altLang="es-AR" sz="2000" b="1" i="1" u="sng" dirty="0">
                <a:solidFill>
                  <a:srgbClr val="C00000"/>
                </a:solidFill>
                <a:effectLst>
                  <a:outerShdw blurRad="38100" dist="38100" dir="2700000" algn="tl">
                    <a:srgbClr val="000000">
                      <a:alpha val="43137"/>
                    </a:srgbClr>
                  </a:outerShdw>
                </a:effectLst>
              </a:rPr>
              <a:t>Pasos a seguir:</a:t>
            </a:r>
          </a:p>
          <a:p>
            <a:pPr marL="457200" indent="-457200" eaLnBrk="1" hangingPunct="1">
              <a:lnSpc>
                <a:spcPct val="150000"/>
              </a:lnSpc>
              <a:spcAft>
                <a:spcPts val="1200"/>
              </a:spcAft>
              <a:buClr>
                <a:srgbClr val="D24726"/>
              </a:buClr>
              <a:buSzPct val="100000"/>
              <a:buFont typeface="+mj-lt"/>
              <a:buAutoNum type="arabicPeriod"/>
            </a:pPr>
            <a:r>
              <a:rPr lang="es-AR" altLang="es-AR" sz="2000" dirty="0"/>
              <a:t>¿Hay que usar </a:t>
            </a:r>
            <a:r>
              <a:rPr lang="es-AR" altLang="es-AR" sz="2000" dirty="0" err="1"/>
              <a:t>preescaler</a:t>
            </a:r>
            <a:r>
              <a:rPr lang="es-AR" altLang="es-AR" sz="2000" dirty="0"/>
              <a:t>? </a:t>
            </a:r>
          </a:p>
          <a:p>
            <a:pPr marL="457200" indent="-457200" eaLnBrk="1" hangingPunct="1">
              <a:lnSpc>
                <a:spcPct val="150000"/>
              </a:lnSpc>
              <a:spcAft>
                <a:spcPts val="1200"/>
              </a:spcAft>
              <a:buClr>
                <a:srgbClr val="D24726"/>
              </a:buClr>
              <a:buSzPct val="100000"/>
              <a:buFont typeface="+mj-lt"/>
              <a:buAutoNum type="arabicPeriod"/>
            </a:pPr>
            <a:r>
              <a:rPr lang="es-AR" altLang="es-AR" sz="2000" dirty="0"/>
              <a:t>En caso de que se requiera, identificar el valor del </a:t>
            </a:r>
            <a:r>
              <a:rPr lang="es-AR" altLang="es-AR" sz="2000" dirty="0" err="1"/>
              <a:t>preescaler</a:t>
            </a:r>
            <a:r>
              <a:rPr lang="es-AR" altLang="es-AR" sz="2000" dirty="0"/>
              <a:t>.</a:t>
            </a:r>
          </a:p>
          <a:p>
            <a:pPr marL="457200" indent="-457200" eaLnBrk="1" hangingPunct="1">
              <a:lnSpc>
                <a:spcPct val="150000"/>
              </a:lnSpc>
              <a:spcAft>
                <a:spcPts val="1200"/>
              </a:spcAft>
              <a:buClr>
                <a:srgbClr val="D24726"/>
              </a:buClr>
              <a:buSzPct val="100000"/>
              <a:buFont typeface="+mj-lt"/>
              <a:buAutoNum type="arabicPeriod"/>
            </a:pPr>
            <a:r>
              <a:rPr lang="es-AR" altLang="es-AR" sz="2000" dirty="0"/>
              <a:t>Despejar el valor de TMR0.</a:t>
            </a:r>
          </a:p>
          <a:p>
            <a:pPr marL="457200" indent="-457200" eaLnBrk="1" hangingPunct="1">
              <a:lnSpc>
                <a:spcPct val="150000"/>
              </a:lnSpc>
              <a:spcAft>
                <a:spcPts val="1200"/>
              </a:spcAft>
              <a:buClr>
                <a:srgbClr val="D24726"/>
              </a:buClr>
              <a:buSzPct val="100000"/>
              <a:buFont typeface="+mj-lt"/>
              <a:buAutoNum type="arabicPeriod"/>
            </a:pPr>
            <a:r>
              <a:rPr lang="es-AR" altLang="es-AR" sz="2000" dirty="0"/>
              <a:t>Identificar los valores de los registros a usar.</a:t>
            </a:r>
          </a:p>
          <a:p>
            <a:pPr marL="457200" indent="-457200" eaLnBrk="1" hangingPunct="1">
              <a:lnSpc>
                <a:spcPct val="150000"/>
              </a:lnSpc>
              <a:spcAft>
                <a:spcPts val="1200"/>
              </a:spcAft>
              <a:buClr>
                <a:srgbClr val="D24726"/>
              </a:buClr>
              <a:buSzPct val="100000"/>
              <a:buFont typeface="+mj-lt"/>
              <a:buAutoNum type="arabicPeriod"/>
            </a:pPr>
            <a:endParaRPr lang="es-AR" altLang="es-AR" sz="2000" dirty="0"/>
          </a:p>
          <a:p>
            <a:pPr marL="0" indent="0" eaLnBrk="1" hangingPunct="1">
              <a:lnSpc>
                <a:spcPct val="150000"/>
              </a:lnSpc>
              <a:spcAft>
                <a:spcPts val="1200"/>
              </a:spcAft>
              <a:buClr>
                <a:srgbClr val="D24726"/>
              </a:buClr>
              <a:buSzPct val="150000"/>
              <a:buNone/>
            </a:pPr>
            <a:endParaRPr lang="es-AR" altLang="es-AR" sz="2000" dirty="0"/>
          </a:p>
          <a:p>
            <a:pPr eaLnBrk="1" hangingPunct="1">
              <a:lnSpc>
                <a:spcPct val="150000"/>
              </a:lnSpc>
              <a:spcAft>
                <a:spcPts val="1200"/>
              </a:spcAft>
              <a:buClr>
                <a:srgbClr val="D24726"/>
              </a:buClr>
              <a:buSzPct val="150000"/>
            </a:pPr>
            <a:endParaRPr lang="es-AR" altLang="es-AR" sz="2000" dirty="0"/>
          </a:p>
        </p:txBody>
      </p:sp>
      <p:sp>
        <p:nvSpPr>
          <p:cNvPr id="5" name="Título 1"/>
          <p:cNvSpPr>
            <a:spLocks noGrp="1"/>
          </p:cNvSpPr>
          <p:nvPr>
            <p:ph type="title"/>
          </p:nvPr>
        </p:nvSpPr>
        <p:spPr>
          <a:xfrm>
            <a:off x="0" y="0"/>
            <a:ext cx="10544417" cy="1331693"/>
          </a:xfrm>
        </p:spPr>
        <p:txBody>
          <a:bodyPr/>
          <a:lstStyle/>
          <a:p>
            <a:pPr eaLnBrk="1" hangingPunct="1"/>
            <a:r>
              <a:rPr lang="es-AR" altLang="es-AR" dirty="0">
                <a:solidFill>
                  <a:schemeClr val="tx2">
                    <a:lumMod val="60000"/>
                    <a:lumOff val="40000"/>
                  </a:schemeClr>
                </a:solidFill>
              </a:rPr>
              <a:t>Timer 0 como Temporizador</a:t>
            </a:r>
          </a:p>
        </p:txBody>
      </p:sp>
    </p:spTree>
    <p:extLst>
      <p:ext uri="{BB962C8B-B14F-4D97-AF65-F5344CB8AC3E}">
        <p14:creationId xmlns:p14="http://schemas.microsoft.com/office/powerpoint/2010/main" val="4266569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Marcador de contenido 2"/>
              <p:cNvSpPr txBox="1">
                <a:spLocks noGrp="1"/>
              </p:cNvSpPr>
              <p:nvPr>
                <p:ph idx="1"/>
              </p:nvPr>
            </p:nvSpPr>
            <p:spPr bwMode="auto">
              <a:xfrm>
                <a:off x="430372" y="1951037"/>
                <a:ext cx="9793128" cy="47965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ormAutofit fontScale="92500" lnSpcReduction="20000"/>
              </a:bodyPr>
              <a:lstStyle>
                <a:lvl1pPr marL="285750" indent="-28575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685800" indent="-22860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marL="0" indent="0" eaLnBrk="1" hangingPunct="1">
                  <a:lnSpc>
                    <a:spcPct val="150000"/>
                  </a:lnSpc>
                  <a:spcAft>
                    <a:spcPts val="1200"/>
                  </a:spcAft>
                  <a:buClr>
                    <a:srgbClr val="D24726"/>
                  </a:buClr>
                  <a:buSzPct val="150000"/>
                  <a:buNone/>
                </a:pPr>
                <a:r>
                  <a:rPr lang="es-AR" altLang="es-AR" sz="2000" dirty="0"/>
                  <a:t>Para calcular un tiempo 20 ms:</a:t>
                </a:r>
              </a:p>
              <a:p>
                <a:pPr marL="457200" indent="-457200" eaLnBrk="1" hangingPunct="1">
                  <a:lnSpc>
                    <a:spcPct val="150000"/>
                  </a:lnSpc>
                  <a:buClr>
                    <a:srgbClr val="D24726"/>
                  </a:buClr>
                  <a:buSzPct val="100000"/>
                  <a:buFont typeface="+mj-lt"/>
                  <a:buAutoNum type="arabicPeriod"/>
                </a:pPr>
                <a:r>
                  <a:rPr lang="es-AR" altLang="es-AR" sz="2000" dirty="0"/>
                  <a:t>Sí, se debe usar </a:t>
                </a:r>
                <a:r>
                  <a:rPr lang="es-AR" altLang="es-AR" sz="2000" dirty="0" err="1"/>
                  <a:t>preescaler</a:t>
                </a:r>
                <a:r>
                  <a:rPr lang="es-AR" altLang="es-AR" sz="2000" dirty="0"/>
                  <a:t>. ¿Por qué?</a:t>
                </a:r>
              </a:p>
              <a:p>
                <a:pPr marL="457200" indent="-457200" eaLnBrk="1" hangingPunct="1">
                  <a:lnSpc>
                    <a:spcPct val="150000"/>
                  </a:lnSpc>
                  <a:spcAft>
                    <a:spcPts val="1200"/>
                  </a:spcAft>
                  <a:buClr>
                    <a:srgbClr val="D24726"/>
                  </a:buClr>
                  <a:buSzPct val="100000"/>
                  <a:buFont typeface="+mj-lt"/>
                  <a:buAutoNum type="arabicPeriod"/>
                </a:pPr>
                <a:r>
                  <a:rPr lang="es-AR" altLang="es-AR" sz="2000" dirty="0"/>
                  <a:t>Mínimo se requerirá usarlo en 1:128. ¿Por qué?</a:t>
                </a:r>
              </a:p>
              <a:p>
                <a:pPr marL="457200" indent="-457200" eaLnBrk="1" hangingPunct="1">
                  <a:lnSpc>
                    <a:spcPct val="150000"/>
                  </a:lnSpc>
                  <a:spcAft>
                    <a:spcPts val="1200"/>
                  </a:spcAft>
                  <a:buClr>
                    <a:srgbClr val="D24726"/>
                  </a:buClr>
                  <a:buSzPct val="100000"/>
                  <a:buFont typeface="+mj-lt"/>
                  <a:buAutoNum type="arabicPeriod"/>
                </a:pPr>
                <a:r>
                  <a:rPr lang="es-AR" altLang="es-AR" sz="2000" dirty="0"/>
                  <a:t>De la fórmula presentada anteriormente, tomando a “T” en µs, se despeja:</a:t>
                </a:r>
              </a:p>
              <a:p>
                <a:pPr marL="0" indent="0" eaLnBrk="1" hangingPunct="1">
                  <a:lnSpc>
                    <a:spcPct val="150000"/>
                  </a:lnSpc>
                  <a:buClr>
                    <a:srgbClr val="D24726"/>
                  </a:buClr>
                  <a:buSzPct val="100000"/>
                  <a:buNone/>
                </a:pPr>
                <a14:m>
                  <m:oMath xmlns:m="http://schemas.openxmlformats.org/officeDocument/2006/math">
                    <m:r>
                      <a:rPr lang="es-AR" altLang="es-AR" sz="2000" i="1" smtClean="0">
                        <a:solidFill>
                          <a:srgbClr val="FF0000"/>
                        </a:solidFill>
                        <a:latin typeface="Cambria Math" panose="02040503050406030204" pitchFamily="18" charset="0"/>
                      </a:rPr>
                      <m:t>𝑇</m:t>
                    </m:r>
                    <m:r>
                      <a:rPr lang="es-ES" altLang="es-AR" sz="2000" b="0" i="1" smtClean="0">
                        <a:solidFill>
                          <a:srgbClr val="FF0000"/>
                        </a:solidFill>
                        <a:latin typeface="Cambria Math" panose="02040503050406030204" pitchFamily="18" charset="0"/>
                      </a:rPr>
                      <m:t>𝑖𝑒𝑚𝑝𝑜</m:t>
                    </m:r>
                    <m:r>
                      <a:rPr lang="es-AR" altLang="es-AR" sz="2000" i="1">
                        <a:latin typeface="Cambria Math" panose="02040503050406030204" pitchFamily="18" charset="0"/>
                      </a:rPr>
                      <m:t>=256−</m:t>
                    </m:r>
                    <m:f>
                      <m:fPr>
                        <m:ctrlPr>
                          <a:rPr lang="es-AR" altLang="es-AR" sz="2000" i="1">
                            <a:latin typeface="Cambria Math" panose="02040503050406030204" pitchFamily="18" charset="0"/>
                          </a:rPr>
                        </m:ctrlPr>
                      </m:fPr>
                      <m:num>
                        <m:r>
                          <a:rPr lang="es-AR" altLang="es-AR" sz="2000" i="1">
                            <a:latin typeface="Cambria Math" panose="02040503050406030204" pitchFamily="18" charset="0"/>
                          </a:rPr>
                          <m:t>𝑇</m:t>
                        </m:r>
                      </m:num>
                      <m:den>
                        <m:r>
                          <a:rPr lang="es-AR" altLang="es-AR" sz="2000" i="1">
                            <a:latin typeface="Cambria Math" panose="02040503050406030204" pitchFamily="18" charset="0"/>
                          </a:rPr>
                          <m:t>𝑝𝑟𝑒𝑒𝑠𝑐𝑎𝑙𝑒𝑟</m:t>
                        </m:r>
                      </m:den>
                    </m:f>
                    <m:r>
                      <a:rPr lang="es-AR" altLang="es-AR" sz="2000">
                        <a:latin typeface="Cambria Math" panose="02040503050406030204" pitchFamily="18" charset="0"/>
                      </a:rPr>
                      <m:t> .</m:t>
                    </m:r>
                  </m:oMath>
                </a14:m>
                <a:r>
                  <a:rPr lang="es-AR" altLang="es-AR" sz="2000" dirty="0"/>
                  <a:t> Para nuestro ejemplo: </a:t>
                </a:r>
                <a14:m>
                  <m:oMath xmlns:m="http://schemas.openxmlformats.org/officeDocument/2006/math">
                    <m:r>
                      <a:rPr lang="es-AR" altLang="es-AR" sz="2000" i="1" smtClean="0">
                        <a:solidFill>
                          <a:srgbClr val="FF0000"/>
                        </a:solidFill>
                        <a:latin typeface="Cambria Math" panose="02040503050406030204" pitchFamily="18" charset="0"/>
                      </a:rPr>
                      <m:t>𝑇</m:t>
                    </m:r>
                    <m:r>
                      <a:rPr lang="es-ES" altLang="es-AR" sz="2000" b="0" i="1" smtClean="0">
                        <a:solidFill>
                          <a:srgbClr val="FF0000"/>
                        </a:solidFill>
                        <a:latin typeface="Cambria Math" panose="02040503050406030204" pitchFamily="18" charset="0"/>
                      </a:rPr>
                      <m:t>𝑖𝑒𝑚𝑝𝑜</m:t>
                    </m:r>
                    <m:r>
                      <a:rPr lang="es-AR" altLang="es-AR" sz="2000" i="1">
                        <a:latin typeface="Cambria Math" panose="02040503050406030204" pitchFamily="18" charset="0"/>
                      </a:rPr>
                      <m:t>=256−</m:t>
                    </m:r>
                    <m:f>
                      <m:fPr>
                        <m:ctrlPr>
                          <a:rPr lang="es-AR" altLang="es-AR" sz="2000" i="1">
                            <a:latin typeface="Cambria Math" panose="02040503050406030204" pitchFamily="18" charset="0"/>
                          </a:rPr>
                        </m:ctrlPr>
                      </m:fPr>
                      <m:num>
                        <m:r>
                          <a:rPr lang="es-AR" altLang="es-AR" sz="2000" i="1">
                            <a:latin typeface="Cambria Math" panose="02040503050406030204" pitchFamily="18" charset="0"/>
                          </a:rPr>
                          <m:t>20000</m:t>
                        </m:r>
                      </m:num>
                      <m:den>
                        <m:r>
                          <a:rPr lang="es-AR" altLang="es-AR" sz="2000" i="1">
                            <a:latin typeface="Cambria Math" panose="02040503050406030204" pitchFamily="18" charset="0"/>
                          </a:rPr>
                          <m:t>128</m:t>
                        </m:r>
                      </m:den>
                    </m:f>
                    <m:r>
                      <a:rPr lang="es-AR" altLang="es-AR" sz="2000" i="1">
                        <a:latin typeface="Cambria Math" panose="02040503050406030204" pitchFamily="18" charset="0"/>
                      </a:rPr>
                      <m:t>=99,75 </m:t>
                    </m:r>
                    <m:r>
                      <a:rPr lang="es-AR" altLang="es-AR" sz="2000" i="1">
                        <a:latin typeface="Cambria Math" panose="02040503050406030204" pitchFamily="18" charset="0"/>
                        <a:ea typeface="Cambria Math" panose="02040503050406030204" pitchFamily="18" charset="0"/>
                      </a:rPr>
                      <m:t>≅100</m:t>
                    </m:r>
                    <m:r>
                      <a:rPr lang="es-AR" altLang="es-AR" sz="2000">
                        <a:latin typeface="Cambria Math" panose="02040503050406030204" pitchFamily="18" charset="0"/>
                      </a:rPr>
                      <m:t> </m:t>
                    </m:r>
                  </m:oMath>
                </a14:m>
                <a:endParaRPr lang="es-AR" altLang="es-AR" sz="2000" dirty="0"/>
              </a:p>
              <a:p>
                <a:pPr marL="0" indent="0" algn="ctr" eaLnBrk="1" hangingPunct="1">
                  <a:lnSpc>
                    <a:spcPct val="150000"/>
                  </a:lnSpc>
                  <a:buClr>
                    <a:srgbClr val="D24726"/>
                  </a:buClr>
                  <a:buSzPct val="100000"/>
                  <a:buNone/>
                </a:pPr>
                <a:r>
                  <a:rPr lang="es-AR" altLang="es-AR" sz="2000" b="1" i="1" dirty="0">
                    <a:solidFill>
                      <a:srgbClr val="FF0000"/>
                    </a:solidFill>
                    <a:effectLst>
                      <a:outerShdw blurRad="38100" dist="38100" dir="2700000" algn="tl">
                        <a:srgbClr val="000000">
                          <a:alpha val="43137"/>
                        </a:srgbClr>
                      </a:outerShdw>
                    </a:effectLst>
                  </a:rPr>
                  <a:t>TMRO = 256 – Tiempo 256 -100= 156</a:t>
                </a:r>
              </a:p>
              <a:p>
                <a:pPr marL="457200" indent="-457200" eaLnBrk="1" hangingPunct="1">
                  <a:lnSpc>
                    <a:spcPct val="150000"/>
                  </a:lnSpc>
                  <a:spcAft>
                    <a:spcPts val="1200"/>
                  </a:spcAft>
                  <a:buClr>
                    <a:srgbClr val="D24726"/>
                  </a:buClr>
                  <a:buSzPct val="100000"/>
                  <a:buFont typeface="+mj-lt"/>
                  <a:buAutoNum type="arabicPeriod" startAt="4"/>
                </a:pPr>
                <a:r>
                  <a:rPr lang="es-AR" altLang="es-AR" sz="2000" dirty="0"/>
                  <a:t>¿Qué valores deben tomar los registros del controlador?</a:t>
                </a:r>
              </a:p>
              <a:p>
                <a:pPr marL="0" indent="0" eaLnBrk="1" hangingPunct="1">
                  <a:lnSpc>
                    <a:spcPct val="150000"/>
                  </a:lnSpc>
                  <a:spcAft>
                    <a:spcPts val="1200"/>
                  </a:spcAft>
                  <a:buClr>
                    <a:srgbClr val="D24726"/>
                  </a:buClr>
                  <a:buSzPct val="100000"/>
                  <a:buNone/>
                </a:pPr>
                <a:r>
                  <a:rPr lang="es-AR" altLang="es-AR" sz="2000" b="1" dirty="0">
                    <a:solidFill>
                      <a:srgbClr val="C00000"/>
                    </a:solidFill>
                    <a:effectLst>
                      <a:outerShdw blurRad="38100" dist="38100" dir="2700000" algn="tl">
                        <a:srgbClr val="000000">
                          <a:alpha val="43137"/>
                        </a:srgbClr>
                      </a:outerShdw>
                    </a:effectLst>
                  </a:rPr>
                  <a:t>            TMR0 </a:t>
                </a:r>
              </a:p>
              <a:p>
                <a:pPr marL="0" indent="0" eaLnBrk="1" hangingPunct="1">
                  <a:lnSpc>
                    <a:spcPct val="150000"/>
                  </a:lnSpc>
                  <a:spcAft>
                    <a:spcPts val="1200"/>
                  </a:spcAft>
                  <a:buClr>
                    <a:srgbClr val="D24726"/>
                  </a:buClr>
                  <a:buSzPct val="100000"/>
                  <a:buNone/>
                </a:pPr>
                <a:endParaRPr lang="es-AR" altLang="es-AR" sz="2000" dirty="0"/>
              </a:p>
              <a:p>
                <a:pPr marL="0" indent="0" eaLnBrk="1" hangingPunct="1">
                  <a:lnSpc>
                    <a:spcPct val="150000"/>
                  </a:lnSpc>
                  <a:spcAft>
                    <a:spcPts val="1200"/>
                  </a:spcAft>
                  <a:buClr>
                    <a:srgbClr val="D24726"/>
                  </a:buClr>
                  <a:buSzPct val="100000"/>
                  <a:buNone/>
                </a:pPr>
                <a:endParaRPr lang="es-AR" altLang="es-AR" sz="2000" dirty="0"/>
              </a:p>
              <a:p>
                <a:pPr marL="457200" indent="-457200" eaLnBrk="1" hangingPunct="1">
                  <a:lnSpc>
                    <a:spcPct val="150000"/>
                  </a:lnSpc>
                  <a:spcAft>
                    <a:spcPts val="1200"/>
                  </a:spcAft>
                  <a:buClr>
                    <a:srgbClr val="D24726"/>
                  </a:buClr>
                  <a:buSzPct val="100000"/>
                  <a:buFont typeface="+mj-lt"/>
                  <a:buAutoNum type="arabicPeriod"/>
                </a:pPr>
                <a:endParaRPr lang="es-AR" altLang="es-AR" sz="2000" dirty="0"/>
              </a:p>
              <a:p>
                <a:pPr marL="0" indent="0" eaLnBrk="1" hangingPunct="1">
                  <a:lnSpc>
                    <a:spcPct val="150000"/>
                  </a:lnSpc>
                  <a:spcAft>
                    <a:spcPts val="1200"/>
                  </a:spcAft>
                  <a:buClr>
                    <a:srgbClr val="D24726"/>
                  </a:buClr>
                  <a:buSzPct val="150000"/>
                  <a:buNone/>
                </a:pPr>
                <a:endParaRPr lang="es-AR" altLang="es-AR" sz="2000" dirty="0"/>
              </a:p>
              <a:p>
                <a:pPr eaLnBrk="1" hangingPunct="1">
                  <a:lnSpc>
                    <a:spcPct val="150000"/>
                  </a:lnSpc>
                  <a:spcAft>
                    <a:spcPts val="1200"/>
                  </a:spcAft>
                  <a:buClr>
                    <a:srgbClr val="D24726"/>
                  </a:buClr>
                  <a:buSzPct val="150000"/>
                </a:pPr>
                <a:endParaRPr lang="es-AR" altLang="es-AR" sz="2000" dirty="0"/>
              </a:p>
            </p:txBody>
          </p:sp>
        </mc:Choice>
        <mc:Fallback xmlns="">
          <p:sp>
            <p:nvSpPr>
              <p:cNvPr id="4" name="Marcador de contenido 2"/>
              <p:cNvSpPr txBox="1">
                <a:spLocks noGrp="1" noRot="1" noChangeAspect="1" noMove="1" noResize="1" noEditPoints="1" noAdjustHandles="1" noChangeArrowheads="1" noChangeShapeType="1" noTextEdit="1"/>
              </p:cNvSpPr>
              <p:nvPr>
                <p:ph idx="1"/>
              </p:nvPr>
            </p:nvSpPr>
            <p:spPr bwMode="auto">
              <a:xfrm>
                <a:off x="430372" y="1951037"/>
                <a:ext cx="9793128" cy="4796544"/>
              </a:xfrm>
              <a:prstGeom prst="rect">
                <a:avLst/>
              </a:prstGeom>
              <a:blipFill rotWithShape="0">
                <a:blip r:embed="rId2"/>
                <a:stretch>
                  <a:fillRect l="-7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noFill/>
                  </a:rPr>
                  <a:t> </a:t>
                </a:r>
              </a:p>
            </p:txBody>
          </p:sp>
        </mc:Fallback>
      </mc:AlternateContent>
      <p:pic>
        <p:nvPicPr>
          <p:cNvPr id="5" name="Imagen 4"/>
          <p:cNvPicPr>
            <a:picLocks noChangeAspect="1"/>
          </p:cNvPicPr>
          <p:nvPr/>
        </p:nvPicPr>
        <p:blipFill>
          <a:blip r:embed="rId3"/>
          <a:stretch>
            <a:fillRect/>
          </a:stretch>
        </p:blipFill>
        <p:spPr>
          <a:xfrm>
            <a:off x="1314450" y="6427787"/>
            <a:ext cx="1978025" cy="400050"/>
          </a:xfrm>
          <a:prstGeom prst="rect">
            <a:avLst/>
          </a:prstGeom>
          <a:solidFill>
            <a:schemeClr val="tx2">
              <a:lumMod val="40000"/>
              <a:lumOff val="60000"/>
            </a:schemeClr>
          </a:solidFill>
        </p:spPr>
      </p:pic>
      <p:pic>
        <p:nvPicPr>
          <p:cNvPr id="7" name="Imagen 6"/>
          <p:cNvPicPr>
            <a:picLocks noChangeAspect="1"/>
          </p:cNvPicPr>
          <p:nvPr/>
        </p:nvPicPr>
        <p:blipFill>
          <a:blip r:embed="rId3"/>
          <a:stretch>
            <a:fillRect/>
          </a:stretch>
        </p:blipFill>
        <p:spPr>
          <a:xfrm>
            <a:off x="7251700" y="6446837"/>
            <a:ext cx="1978025" cy="400050"/>
          </a:xfrm>
          <a:prstGeom prst="rect">
            <a:avLst/>
          </a:prstGeom>
        </p:spPr>
      </p:pic>
      <p:sp>
        <p:nvSpPr>
          <p:cNvPr id="3" name="CuadroTexto 2"/>
          <p:cNvSpPr txBox="1"/>
          <p:nvPr/>
        </p:nvSpPr>
        <p:spPr>
          <a:xfrm>
            <a:off x="3639313" y="6153705"/>
            <a:ext cx="945387" cy="369332"/>
          </a:xfrm>
          <a:prstGeom prst="rect">
            <a:avLst/>
          </a:prstGeom>
          <a:noFill/>
        </p:spPr>
        <p:txBody>
          <a:bodyPr wrap="none" rtlCol="0">
            <a:spAutoFit/>
          </a:bodyPr>
          <a:lstStyle/>
          <a:p>
            <a:r>
              <a:rPr lang="es-ES" b="1" dirty="0">
                <a:solidFill>
                  <a:srgbClr val="C00000"/>
                </a:solidFill>
                <a:effectLst>
                  <a:outerShdw blurRad="38100" dist="38100" dir="2700000" algn="tl">
                    <a:srgbClr val="000000">
                      <a:alpha val="43137"/>
                    </a:srgbClr>
                  </a:outerShdw>
                </a:effectLst>
              </a:rPr>
              <a:t>OPTION</a:t>
            </a:r>
          </a:p>
        </p:txBody>
      </p:sp>
      <p:sp>
        <p:nvSpPr>
          <p:cNvPr id="8" name="CuadroTexto 7"/>
          <p:cNvSpPr txBox="1"/>
          <p:nvPr/>
        </p:nvSpPr>
        <p:spPr>
          <a:xfrm>
            <a:off x="7231549" y="6153705"/>
            <a:ext cx="934551" cy="369332"/>
          </a:xfrm>
          <a:prstGeom prst="rect">
            <a:avLst/>
          </a:prstGeom>
          <a:noFill/>
        </p:spPr>
        <p:txBody>
          <a:bodyPr wrap="none" rtlCol="0">
            <a:spAutoFit/>
          </a:bodyPr>
          <a:lstStyle/>
          <a:p>
            <a:r>
              <a:rPr lang="es-ES" b="1" dirty="0">
                <a:solidFill>
                  <a:srgbClr val="C00000"/>
                </a:solidFill>
                <a:effectLst>
                  <a:outerShdw blurRad="38100" dist="38100" dir="2700000" algn="tl">
                    <a:srgbClr val="000000">
                      <a:alpha val="43137"/>
                    </a:srgbClr>
                  </a:outerShdw>
                </a:effectLst>
              </a:rPr>
              <a:t>INTCON</a:t>
            </a:r>
          </a:p>
        </p:txBody>
      </p:sp>
      <p:sp>
        <p:nvSpPr>
          <p:cNvPr id="10" name="Título 1"/>
          <p:cNvSpPr>
            <a:spLocks noGrp="1"/>
          </p:cNvSpPr>
          <p:nvPr>
            <p:ph type="title"/>
          </p:nvPr>
        </p:nvSpPr>
        <p:spPr>
          <a:xfrm>
            <a:off x="0" y="0"/>
            <a:ext cx="10544417" cy="1331693"/>
          </a:xfrm>
        </p:spPr>
        <p:txBody>
          <a:bodyPr/>
          <a:lstStyle/>
          <a:p>
            <a:pPr eaLnBrk="1" hangingPunct="1"/>
            <a:r>
              <a:rPr lang="es-AR" altLang="es-AR" dirty="0">
                <a:solidFill>
                  <a:schemeClr val="tx2">
                    <a:lumMod val="60000"/>
                    <a:lumOff val="40000"/>
                  </a:schemeClr>
                </a:solidFill>
              </a:rPr>
              <a:t>Timer 0 como Temporizador</a:t>
            </a:r>
          </a:p>
        </p:txBody>
      </p:sp>
      <p:sp>
        <p:nvSpPr>
          <p:cNvPr id="2" name="CuadroTexto 1"/>
          <p:cNvSpPr txBox="1"/>
          <p:nvPr/>
        </p:nvSpPr>
        <p:spPr>
          <a:xfrm>
            <a:off x="1308100" y="6808958"/>
            <a:ext cx="2020105" cy="646331"/>
          </a:xfrm>
          <a:prstGeom prst="rect">
            <a:avLst/>
          </a:prstGeom>
          <a:noFill/>
        </p:spPr>
        <p:txBody>
          <a:bodyPr wrap="none" rtlCol="0">
            <a:spAutoFit/>
          </a:bodyPr>
          <a:lstStyle/>
          <a:p>
            <a:r>
              <a:rPr lang="es-ES" b="1" dirty="0">
                <a:solidFill>
                  <a:srgbClr val="FF0000"/>
                </a:solidFill>
              </a:rPr>
              <a:t>1  0   0   1  1  1  0   0</a:t>
            </a:r>
          </a:p>
          <a:p>
            <a:r>
              <a:rPr lang="es-ES" b="1" dirty="0">
                <a:solidFill>
                  <a:srgbClr val="FF0000"/>
                </a:solidFill>
              </a:rPr>
              <a:t>        </a:t>
            </a:r>
            <a:r>
              <a:rPr lang="es-ES" sz="1400" i="1" dirty="0">
                <a:solidFill>
                  <a:srgbClr val="FF0000"/>
                </a:solidFill>
              </a:rPr>
              <a:t>156 en base 2</a:t>
            </a:r>
          </a:p>
        </p:txBody>
      </p:sp>
      <p:pic>
        <p:nvPicPr>
          <p:cNvPr id="12" name="Imagen 11"/>
          <p:cNvPicPr>
            <a:picLocks noChangeAspect="1"/>
          </p:cNvPicPr>
          <p:nvPr/>
        </p:nvPicPr>
        <p:blipFill>
          <a:blip r:embed="rId4"/>
          <a:stretch>
            <a:fillRect/>
          </a:stretch>
        </p:blipFill>
        <p:spPr>
          <a:xfrm>
            <a:off x="3670300" y="6523037"/>
            <a:ext cx="3219450" cy="304800"/>
          </a:xfrm>
          <a:prstGeom prst="rect">
            <a:avLst/>
          </a:prstGeom>
        </p:spPr>
      </p:pic>
      <p:sp>
        <p:nvSpPr>
          <p:cNvPr id="13" name="CuadroTexto 12"/>
          <p:cNvSpPr txBox="1"/>
          <p:nvPr/>
        </p:nvSpPr>
        <p:spPr>
          <a:xfrm>
            <a:off x="4432300" y="6827837"/>
            <a:ext cx="2483372" cy="369332"/>
          </a:xfrm>
          <a:prstGeom prst="rect">
            <a:avLst/>
          </a:prstGeom>
          <a:noFill/>
        </p:spPr>
        <p:txBody>
          <a:bodyPr wrap="none" rtlCol="0">
            <a:spAutoFit/>
          </a:bodyPr>
          <a:lstStyle/>
          <a:p>
            <a:r>
              <a:rPr lang="es-ES" b="1" dirty="0">
                <a:solidFill>
                  <a:schemeClr val="accent3">
                    <a:lumMod val="75000"/>
                  </a:schemeClr>
                </a:solidFill>
              </a:rPr>
              <a:t>0/1  0/1</a:t>
            </a:r>
            <a:r>
              <a:rPr lang="es-ES" b="1" dirty="0">
                <a:solidFill>
                  <a:srgbClr val="FF0000"/>
                </a:solidFill>
              </a:rPr>
              <a:t>   0     1     1      0</a:t>
            </a:r>
          </a:p>
        </p:txBody>
      </p:sp>
      <p:sp>
        <p:nvSpPr>
          <p:cNvPr id="14" name="CuadroTexto 13"/>
          <p:cNvSpPr txBox="1"/>
          <p:nvPr/>
        </p:nvSpPr>
        <p:spPr>
          <a:xfrm>
            <a:off x="7350366" y="5227637"/>
            <a:ext cx="434734" cy="276999"/>
          </a:xfrm>
          <a:prstGeom prst="rect">
            <a:avLst/>
          </a:prstGeom>
          <a:noFill/>
        </p:spPr>
        <p:txBody>
          <a:bodyPr wrap="none" rtlCol="0">
            <a:spAutoFit/>
          </a:bodyPr>
          <a:lstStyle/>
          <a:p>
            <a:r>
              <a:rPr lang="es-ES" sz="1200" dirty="0">
                <a:solidFill>
                  <a:srgbClr val="FF0000"/>
                </a:solidFill>
              </a:rPr>
              <a:t>(10)</a:t>
            </a:r>
          </a:p>
        </p:txBody>
      </p:sp>
    </p:spTree>
    <p:extLst>
      <p:ext uri="{BB962C8B-B14F-4D97-AF65-F5344CB8AC3E}">
        <p14:creationId xmlns:p14="http://schemas.microsoft.com/office/powerpoint/2010/main" val="1267461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1300" y="355721"/>
            <a:ext cx="10384253" cy="828432"/>
          </a:xfrm>
          <a:noFill/>
        </p:spPr>
        <p:txBody>
          <a:bodyPr wrap="none" lIns="0" tIns="0" rIns="0" rtlCol="0">
            <a:spAutoFit/>
          </a:bodyPr>
          <a:lstStyle/>
          <a:p>
            <a:pPr algn="l">
              <a:lnSpc>
                <a:spcPts val="6100"/>
              </a:lnSpc>
            </a:pPr>
            <a:r>
              <a:rPr lang="es-ES" sz="4397" b="1" i="1" dirty="0">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Definición de un sistema programable </a:t>
            </a:r>
          </a:p>
        </p:txBody>
      </p:sp>
      <p:sp>
        <p:nvSpPr>
          <p:cNvPr id="3" name="Marcador de contenido 2"/>
          <p:cNvSpPr>
            <a:spLocks noGrp="1"/>
          </p:cNvSpPr>
          <p:nvPr>
            <p:ph idx="1"/>
          </p:nvPr>
        </p:nvSpPr>
        <p:spPr>
          <a:xfrm>
            <a:off x="457200" y="1600200"/>
            <a:ext cx="9766300" cy="4525963"/>
          </a:xfrm>
        </p:spPr>
        <p:txBody>
          <a:bodyPr/>
          <a:lstStyle/>
          <a:p>
            <a:pPr algn="just"/>
            <a:r>
              <a:rPr lang="es-ES" dirty="0"/>
              <a:t>En términos generales un sistema programable es un dispositivo o conjunto de dispositivos de propósito general, que según sea necesario se programa para resolver distintos problemas. </a:t>
            </a:r>
          </a:p>
          <a:p>
            <a:pPr algn="just"/>
            <a:endParaRPr lang="es-ES" dirty="0"/>
          </a:p>
          <a:p>
            <a:pPr algn="just"/>
            <a:r>
              <a:rPr lang="es-ES" dirty="0"/>
              <a:t>El ejemplo mas conocido de sistema programable es un PC.</a:t>
            </a:r>
          </a:p>
        </p:txBody>
      </p:sp>
    </p:spTree>
    <p:extLst>
      <p:ext uri="{BB962C8B-B14F-4D97-AF65-F5344CB8AC3E}">
        <p14:creationId xmlns:p14="http://schemas.microsoft.com/office/powerpoint/2010/main" val="12610959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txBox="1">
            <a:spLocks/>
          </p:cNvSpPr>
          <p:nvPr/>
        </p:nvSpPr>
        <p:spPr bwMode="auto">
          <a:xfrm>
            <a:off x="864662" y="1737161"/>
            <a:ext cx="9419872" cy="521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lnSpc>
                <a:spcPct val="90000"/>
              </a:lnSpc>
              <a:spcBef>
                <a:spcPct val="30000"/>
              </a:spcBef>
              <a:buFont typeface="Arial" panose="020B0604020202020204" pitchFamily="34" charset="0"/>
              <a:buChar char="•"/>
              <a:defRPr sz="2800">
                <a:solidFill>
                  <a:schemeClr val="tx1"/>
                </a:solidFill>
                <a:latin typeface="Segoe UI" panose="020B0502040204020203" pitchFamily="34" charset="0"/>
              </a:defRPr>
            </a:lvl1pPr>
            <a:lvl2pPr marL="685800" indent="-228600">
              <a:lnSpc>
                <a:spcPct val="90000"/>
              </a:lnSpc>
              <a:spcBef>
                <a:spcPct val="300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ct val="300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marL="0" indent="0" eaLnBrk="1" hangingPunct="1">
              <a:lnSpc>
                <a:spcPct val="150000"/>
              </a:lnSpc>
              <a:spcAft>
                <a:spcPts val="1200"/>
              </a:spcAft>
              <a:buClr>
                <a:srgbClr val="D24726"/>
              </a:buClr>
              <a:buSzPct val="150000"/>
              <a:buNone/>
            </a:pPr>
            <a:r>
              <a:rPr lang="es-AR" altLang="es-AR" sz="2000" dirty="0"/>
              <a:t>Ejercitación:</a:t>
            </a:r>
          </a:p>
          <a:p>
            <a:pPr marL="457200" indent="-457200" eaLnBrk="1" hangingPunct="1">
              <a:lnSpc>
                <a:spcPct val="150000"/>
              </a:lnSpc>
              <a:spcAft>
                <a:spcPts val="1200"/>
              </a:spcAft>
              <a:buClr>
                <a:srgbClr val="D24726"/>
              </a:buClr>
              <a:buSzPct val="100000"/>
              <a:buFont typeface="+mj-lt"/>
              <a:buAutoNum type="arabicPeriod"/>
            </a:pPr>
            <a:r>
              <a:rPr lang="es-AR" altLang="es-AR" sz="2000" dirty="0"/>
              <a:t>Resolver el ejercicio de ejemplo con un </a:t>
            </a:r>
            <a:r>
              <a:rPr lang="es-AR" altLang="es-AR" sz="2000" dirty="0" err="1"/>
              <a:t>preescaler</a:t>
            </a:r>
            <a:r>
              <a:rPr lang="es-AR" altLang="es-AR" sz="2000" dirty="0"/>
              <a:t> de 1:256.</a:t>
            </a:r>
          </a:p>
          <a:p>
            <a:pPr marL="457200" indent="-457200" eaLnBrk="1" hangingPunct="1">
              <a:lnSpc>
                <a:spcPct val="150000"/>
              </a:lnSpc>
              <a:spcAft>
                <a:spcPts val="1200"/>
              </a:spcAft>
              <a:buClr>
                <a:srgbClr val="D24726"/>
              </a:buClr>
              <a:buSzPct val="100000"/>
              <a:buFont typeface="+mj-lt"/>
              <a:buAutoNum type="arabicPeriod"/>
            </a:pPr>
            <a:r>
              <a:rPr lang="es-AR" altLang="es-AR" sz="2000" dirty="0"/>
              <a:t>Realizar una demora de 50ms. Completar todos los pasos vistos en el ejemplo. </a:t>
            </a:r>
          </a:p>
          <a:p>
            <a:pPr marL="457200" indent="-457200" eaLnBrk="1" hangingPunct="1">
              <a:lnSpc>
                <a:spcPct val="150000"/>
              </a:lnSpc>
              <a:spcAft>
                <a:spcPts val="1200"/>
              </a:spcAft>
              <a:buClr>
                <a:srgbClr val="D24726"/>
              </a:buClr>
              <a:buSzPct val="100000"/>
              <a:buFont typeface="+mj-lt"/>
              <a:buAutoNum type="arabicPeriod"/>
            </a:pPr>
            <a:r>
              <a:rPr lang="es-AR" altLang="es-AR" sz="2000" dirty="0" err="1"/>
              <a:t>Idem</a:t>
            </a:r>
            <a:r>
              <a:rPr lang="es-AR" altLang="es-AR" sz="2000" dirty="0"/>
              <a:t> ejercicio anterior con una demora de 1ms.</a:t>
            </a:r>
          </a:p>
          <a:p>
            <a:pPr marL="457200" indent="-457200" eaLnBrk="1" hangingPunct="1">
              <a:lnSpc>
                <a:spcPct val="150000"/>
              </a:lnSpc>
              <a:spcAft>
                <a:spcPts val="1200"/>
              </a:spcAft>
              <a:buClr>
                <a:srgbClr val="D24726"/>
              </a:buClr>
              <a:buSzPct val="100000"/>
              <a:buFont typeface="+mj-lt"/>
              <a:buAutoNum type="arabicPeriod"/>
            </a:pPr>
            <a:r>
              <a:rPr lang="es-AR" altLang="es-AR" sz="2000" dirty="0"/>
              <a:t>Sabiendo que el tiempo máximo que se puede tomar es de 65ms, ¿como se podría generar una demora de 1 segundo utilizando el Timer 0?</a:t>
            </a:r>
          </a:p>
          <a:p>
            <a:pPr marL="457200" indent="-457200" eaLnBrk="1" hangingPunct="1">
              <a:lnSpc>
                <a:spcPct val="150000"/>
              </a:lnSpc>
              <a:spcAft>
                <a:spcPts val="1200"/>
              </a:spcAft>
              <a:buClr>
                <a:srgbClr val="D24726"/>
              </a:buClr>
              <a:buSzPct val="100000"/>
              <a:buFont typeface="+mj-lt"/>
              <a:buAutoNum type="arabicPeriod"/>
            </a:pPr>
            <a:endParaRPr lang="es-AR" altLang="es-AR" sz="2000" dirty="0"/>
          </a:p>
          <a:p>
            <a:pPr marL="0" indent="0" eaLnBrk="1" hangingPunct="1">
              <a:lnSpc>
                <a:spcPct val="150000"/>
              </a:lnSpc>
              <a:spcAft>
                <a:spcPts val="1200"/>
              </a:spcAft>
              <a:buClr>
                <a:srgbClr val="D24726"/>
              </a:buClr>
              <a:buSzPct val="150000"/>
              <a:buNone/>
            </a:pPr>
            <a:endParaRPr lang="es-AR" altLang="es-AR" sz="2000" dirty="0"/>
          </a:p>
          <a:p>
            <a:pPr eaLnBrk="1" hangingPunct="1">
              <a:lnSpc>
                <a:spcPct val="150000"/>
              </a:lnSpc>
              <a:spcAft>
                <a:spcPts val="1200"/>
              </a:spcAft>
              <a:buClr>
                <a:srgbClr val="D24726"/>
              </a:buClr>
              <a:buSzPct val="150000"/>
            </a:pPr>
            <a:endParaRPr lang="es-AR" altLang="es-AR" sz="2000" dirty="0"/>
          </a:p>
        </p:txBody>
      </p:sp>
      <p:sp>
        <p:nvSpPr>
          <p:cNvPr id="5" name="Título 1"/>
          <p:cNvSpPr>
            <a:spLocks noGrp="1"/>
          </p:cNvSpPr>
          <p:nvPr>
            <p:ph type="title"/>
          </p:nvPr>
        </p:nvSpPr>
        <p:spPr>
          <a:xfrm>
            <a:off x="0" y="0"/>
            <a:ext cx="10544417" cy="1331693"/>
          </a:xfrm>
        </p:spPr>
        <p:txBody>
          <a:bodyPr/>
          <a:lstStyle/>
          <a:p>
            <a:pPr eaLnBrk="1" hangingPunct="1"/>
            <a:r>
              <a:rPr lang="es-AR" altLang="es-AR" dirty="0">
                <a:solidFill>
                  <a:schemeClr val="tx2">
                    <a:lumMod val="60000"/>
                    <a:lumOff val="40000"/>
                  </a:schemeClr>
                </a:solidFill>
              </a:rPr>
              <a:t>Timer 0 como Temporizador</a:t>
            </a:r>
          </a:p>
        </p:txBody>
      </p:sp>
    </p:spTree>
    <p:extLst>
      <p:ext uri="{BB962C8B-B14F-4D97-AF65-F5344CB8AC3E}">
        <p14:creationId xmlns:p14="http://schemas.microsoft.com/office/powerpoint/2010/main" val="3029988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Cuestionario</a:t>
            </a:r>
            <a:br>
              <a:rPr lang="es-ES" dirty="0"/>
            </a:br>
            <a:r>
              <a:rPr lang="es-ES" sz="1200" b="1" dirty="0">
                <a:solidFill>
                  <a:srgbClr val="FF0000"/>
                </a:solidFill>
                <a:effectLst>
                  <a:outerShdw blurRad="38100" dist="38100" dir="2700000" algn="tl">
                    <a:srgbClr val="000000">
                      <a:alpha val="43137"/>
                    </a:srgbClr>
                  </a:outerShdw>
                </a:effectLst>
              </a:rPr>
              <a:t>(20 minutos)</a:t>
            </a:r>
            <a:endParaRPr lang="es-ES" dirty="0"/>
          </a:p>
        </p:txBody>
      </p:sp>
      <p:sp>
        <p:nvSpPr>
          <p:cNvPr id="3" name="Marcador de contenido 2"/>
          <p:cNvSpPr>
            <a:spLocks noGrp="1"/>
          </p:cNvSpPr>
          <p:nvPr>
            <p:ph idx="1"/>
          </p:nvPr>
        </p:nvSpPr>
        <p:spPr>
          <a:xfrm>
            <a:off x="457200" y="1600200"/>
            <a:ext cx="9994900" cy="4525963"/>
          </a:xfrm>
        </p:spPr>
        <p:txBody>
          <a:bodyPr/>
          <a:lstStyle/>
          <a:p>
            <a:r>
              <a:rPr lang="es-ES" i="1" dirty="0">
                <a:effectLst>
                  <a:outerShdw blurRad="38100" dist="38100" dir="2700000" algn="tl">
                    <a:srgbClr val="000000">
                      <a:alpha val="43137"/>
                    </a:srgbClr>
                  </a:outerShdw>
                </a:effectLst>
              </a:rPr>
              <a:t>Describa el uso del </a:t>
            </a:r>
            <a:r>
              <a:rPr lang="es-ES" i="1" dirty="0" err="1">
                <a:effectLst>
                  <a:outerShdw blurRad="38100" dist="38100" dir="2700000" algn="tl">
                    <a:srgbClr val="000000">
                      <a:alpha val="43137"/>
                    </a:srgbClr>
                  </a:outerShdw>
                </a:effectLst>
              </a:rPr>
              <a:t>Timer</a:t>
            </a:r>
            <a:r>
              <a:rPr lang="es-ES" i="1" dirty="0">
                <a:effectLst>
                  <a:outerShdw blurRad="38100" dist="38100" dir="2700000" algn="tl">
                    <a:srgbClr val="000000">
                      <a:alpha val="43137"/>
                    </a:srgbClr>
                  </a:outerShdw>
                </a:effectLst>
              </a:rPr>
              <a:t> 0</a:t>
            </a:r>
          </a:p>
          <a:p>
            <a:endParaRPr lang="es-ES" i="1" dirty="0">
              <a:effectLst>
                <a:outerShdw blurRad="38100" dist="38100" dir="2700000" algn="tl">
                  <a:srgbClr val="000000">
                    <a:alpha val="43137"/>
                  </a:srgbClr>
                </a:outerShdw>
              </a:effectLst>
            </a:endParaRPr>
          </a:p>
          <a:p>
            <a:r>
              <a:rPr lang="es-ES" i="1" dirty="0">
                <a:effectLst>
                  <a:outerShdw blurRad="38100" dist="38100" dir="2700000" algn="tl">
                    <a:srgbClr val="000000">
                      <a:alpha val="43137"/>
                    </a:srgbClr>
                  </a:outerShdw>
                </a:effectLst>
              </a:rPr>
              <a:t>Mencione  los registros trabajo que se utilizan para programar el </a:t>
            </a:r>
            <a:r>
              <a:rPr lang="es-ES" i="1" dirty="0" err="1">
                <a:effectLst>
                  <a:outerShdw blurRad="38100" dist="38100" dir="2700000" algn="tl">
                    <a:srgbClr val="000000">
                      <a:alpha val="43137"/>
                    </a:srgbClr>
                  </a:outerShdw>
                </a:effectLst>
              </a:rPr>
              <a:t>Timer</a:t>
            </a:r>
            <a:r>
              <a:rPr lang="es-ES" i="1" dirty="0">
                <a:effectLst>
                  <a:outerShdw blurRad="38100" dist="38100" dir="2700000" algn="tl">
                    <a:srgbClr val="000000">
                      <a:alpha val="43137"/>
                    </a:srgbClr>
                  </a:outerShdw>
                </a:effectLst>
              </a:rPr>
              <a:t> 0.</a:t>
            </a:r>
          </a:p>
          <a:p>
            <a:endParaRPr lang="es-ES" i="1" dirty="0">
              <a:effectLst>
                <a:outerShdw blurRad="38100" dist="38100" dir="2700000" algn="tl">
                  <a:srgbClr val="000000">
                    <a:alpha val="43137"/>
                  </a:srgbClr>
                </a:outerShdw>
              </a:effectLst>
            </a:endParaRPr>
          </a:p>
          <a:p>
            <a:r>
              <a:rPr lang="es-ES" i="1" dirty="0">
                <a:effectLst>
                  <a:outerShdw blurRad="38100" dist="38100" dir="2700000" algn="tl">
                    <a:srgbClr val="000000">
                      <a:alpha val="43137"/>
                    </a:srgbClr>
                  </a:outerShdw>
                </a:effectLst>
              </a:rPr>
              <a:t>Genere un tiempo de 35 </a:t>
            </a:r>
            <a:r>
              <a:rPr lang="es-ES" i="1" dirty="0" err="1">
                <a:effectLst>
                  <a:outerShdw blurRad="38100" dist="38100" dir="2700000" algn="tl">
                    <a:srgbClr val="000000">
                      <a:alpha val="43137"/>
                    </a:srgbClr>
                  </a:outerShdw>
                </a:effectLst>
              </a:rPr>
              <a:t>miliseg</a:t>
            </a:r>
            <a:r>
              <a:rPr lang="es-ES" i="1" dirty="0">
                <a:effectLst>
                  <a:outerShdw blurRad="38100" dist="38100" dir="2700000" algn="tl">
                    <a:srgbClr val="000000">
                      <a:alpha val="43137"/>
                    </a:srgbClr>
                  </a:outerShdw>
                </a:effectLst>
              </a:rPr>
              <a:t>. </a:t>
            </a:r>
            <a:r>
              <a:rPr lang="es-ES" sz="2000" i="1" dirty="0">
                <a:effectLst>
                  <a:outerShdw blurRad="38100" dist="38100" dir="2700000" algn="tl">
                    <a:srgbClr val="000000">
                      <a:alpha val="43137"/>
                    </a:srgbClr>
                  </a:outerShdw>
                </a:effectLst>
              </a:rPr>
              <a:t>(Registros </a:t>
            </a:r>
            <a:r>
              <a:rPr lang="es-ES" sz="2000" b="1" i="1" dirty="0" err="1">
                <a:effectLst>
                  <a:outerShdw blurRad="38100" dist="38100" dir="2700000" algn="tl">
                    <a:srgbClr val="000000">
                      <a:alpha val="43137"/>
                    </a:srgbClr>
                  </a:outerShdw>
                </a:effectLst>
              </a:rPr>
              <a:t>Option</a:t>
            </a:r>
            <a:r>
              <a:rPr lang="es-ES" sz="2000" b="1" i="1" dirty="0">
                <a:effectLst>
                  <a:outerShdw blurRad="38100" dist="38100" dir="2700000" algn="tl">
                    <a:srgbClr val="000000">
                      <a:alpha val="43137"/>
                    </a:srgbClr>
                  </a:outerShdw>
                </a:effectLst>
              </a:rPr>
              <a:t> </a:t>
            </a:r>
            <a:r>
              <a:rPr lang="es-ES" sz="2000" i="1" dirty="0">
                <a:effectLst>
                  <a:outerShdw blurRad="38100" dist="38100" dir="2700000" algn="tl">
                    <a:srgbClr val="000000">
                      <a:alpha val="43137"/>
                    </a:srgbClr>
                  </a:outerShdw>
                </a:effectLst>
              </a:rPr>
              <a:t>TMR0 y INTCON)</a:t>
            </a:r>
            <a:r>
              <a:rPr lang="es-ES" i="1" dirty="0">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16404558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1308100" y="3148012"/>
            <a:ext cx="7772400" cy="1470025"/>
          </a:xfrm>
        </p:spPr>
        <p:txBody>
          <a:bodyPr/>
          <a:lstStyle/>
          <a:p>
            <a:r>
              <a:rPr lang="es-ES" dirty="0"/>
              <a:t>Clase 9</a:t>
            </a:r>
            <a:endParaRPr lang="es-AR" dirty="0"/>
          </a:p>
        </p:txBody>
      </p:sp>
    </p:spTree>
    <p:extLst>
      <p:ext uri="{BB962C8B-B14F-4D97-AF65-F5344CB8AC3E}">
        <p14:creationId xmlns:p14="http://schemas.microsoft.com/office/powerpoint/2010/main" val="2723074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62000" y="2843212"/>
            <a:ext cx="9385300" cy="1470025"/>
          </a:xfrm>
        </p:spPr>
        <p:txBody>
          <a:bodyPr/>
          <a:lstStyle/>
          <a:p>
            <a:r>
              <a:rPr lang="es-ES" b="1" dirty="0">
                <a:solidFill>
                  <a:srgbClr val="FF0000"/>
                </a:solidFill>
                <a:effectLst>
                  <a:outerShdw blurRad="38100" dist="38100" dir="2700000" algn="tl">
                    <a:srgbClr val="000000">
                      <a:alpha val="43137"/>
                    </a:srgbClr>
                  </a:outerShdw>
                </a:effectLst>
              </a:rPr>
              <a:t>Tipos de Direccionamiento</a:t>
            </a:r>
          </a:p>
        </p:txBody>
      </p:sp>
    </p:spTree>
    <p:extLst>
      <p:ext uri="{BB962C8B-B14F-4D97-AF65-F5344CB8AC3E}">
        <p14:creationId xmlns:p14="http://schemas.microsoft.com/office/powerpoint/2010/main" val="18378624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4839" y="361695"/>
            <a:ext cx="9144000" cy="838200"/>
          </a:xfrm>
          <a:custGeom>
            <a:avLst/>
            <a:gdLst>
              <a:gd name="connsiteX0" fmla="*/ 0 w 9144000"/>
              <a:gd name="connsiteY0" fmla="*/ 0 h 838200"/>
              <a:gd name="connsiteX1" fmla="*/ 9143999 w 9144000"/>
              <a:gd name="connsiteY1" fmla="*/ 0 h 838200"/>
              <a:gd name="connsiteX2" fmla="*/ 9143999 w 9144000"/>
              <a:gd name="connsiteY2" fmla="*/ 838200 h 838200"/>
              <a:gd name="connsiteX3" fmla="*/ 0 w 9144000"/>
              <a:gd name="connsiteY3" fmla="*/ 838200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74839" y="361695"/>
            <a:ext cx="1614677" cy="838200"/>
          </a:xfrm>
          <a:custGeom>
            <a:avLst/>
            <a:gdLst>
              <a:gd name="connsiteX0" fmla="*/ 0 w 1614677"/>
              <a:gd name="connsiteY0" fmla="*/ 0 h 838200"/>
              <a:gd name="connsiteX1" fmla="*/ 1614677 w 1614677"/>
              <a:gd name="connsiteY1" fmla="*/ 0 h 838200"/>
              <a:gd name="connsiteX2" fmla="*/ 1614677 w 1614677"/>
              <a:gd name="connsiteY2" fmla="*/ 838200 h 838200"/>
              <a:gd name="connsiteX3" fmla="*/ 0 w 1614677"/>
              <a:gd name="connsiteY3" fmla="*/ 838200 h 838200"/>
              <a:gd name="connsiteX4" fmla="*/ 0 w 1614677"/>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838200">
                <a:moveTo>
                  <a:pt x="0" y="0"/>
                </a:moveTo>
                <a:lnTo>
                  <a:pt x="1614677" y="0"/>
                </a:lnTo>
                <a:lnTo>
                  <a:pt x="1614677" y="838200"/>
                </a:lnTo>
                <a:lnTo>
                  <a:pt x="0" y="838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74839" y="12189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74839" y="1218946"/>
            <a:ext cx="1614677" cy="330200"/>
          </a:xfrm>
          <a:custGeom>
            <a:avLst/>
            <a:gdLst>
              <a:gd name="connsiteX0" fmla="*/ 0 w 1614677"/>
              <a:gd name="connsiteY0" fmla="*/ 0 h 330200"/>
              <a:gd name="connsiteX1" fmla="*/ 1614677 w 1614677"/>
              <a:gd name="connsiteY1" fmla="*/ 0 h 330200"/>
              <a:gd name="connsiteX2" fmla="*/ 1614677 w 1614677"/>
              <a:gd name="connsiteY2" fmla="*/ 330200 h 330200"/>
              <a:gd name="connsiteX3" fmla="*/ 0 w 1614677"/>
              <a:gd name="connsiteY3" fmla="*/ 330200 h 330200"/>
              <a:gd name="connsiteX4" fmla="*/ 0 w 1614677"/>
              <a:gd name="connsiteY4" fmla="*/ 0 h 330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14677" h="330200">
                <a:moveTo>
                  <a:pt x="0" y="0"/>
                </a:moveTo>
                <a:lnTo>
                  <a:pt x="1614677" y="0"/>
                </a:lnTo>
                <a:lnTo>
                  <a:pt x="1614677" y="330200"/>
                </a:lnTo>
                <a:lnTo>
                  <a:pt x="0" y="3302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74839" y="2063495"/>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74839" y="2920745"/>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774839" y="37779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74839" y="463524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74839" y="5492496"/>
            <a:ext cx="9144000" cy="857250"/>
          </a:xfrm>
          <a:custGeom>
            <a:avLst/>
            <a:gdLst>
              <a:gd name="connsiteX0" fmla="*/ 0 w 9144000"/>
              <a:gd name="connsiteY0" fmla="*/ 0 h 857250"/>
              <a:gd name="connsiteX1" fmla="*/ 0 w 9144000"/>
              <a:gd name="connsiteY1" fmla="*/ 857250 h 857250"/>
              <a:gd name="connsiteX2" fmla="*/ 9143999 w 9144000"/>
              <a:gd name="connsiteY2" fmla="*/ 857250 h 857250"/>
              <a:gd name="connsiteX3" fmla="*/ 9143999 w 9144000"/>
              <a:gd name="connsiteY3" fmla="*/ 0 h 857250"/>
              <a:gd name="connsiteX4" fmla="*/ 0 w 9144000"/>
              <a:gd name="connsiteY4" fmla="*/ 0 h 857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57250">
                <a:moveTo>
                  <a:pt x="0" y="0"/>
                </a:moveTo>
                <a:lnTo>
                  <a:pt x="0" y="857250"/>
                </a:lnTo>
                <a:lnTo>
                  <a:pt x="9143999" y="857250"/>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74839" y="6362446"/>
            <a:ext cx="9144000" cy="838200"/>
          </a:xfrm>
          <a:custGeom>
            <a:avLst/>
            <a:gdLst>
              <a:gd name="connsiteX0" fmla="*/ 0 w 9144000"/>
              <a:gd name="connsiteY0" fmla="*/ 0 h 838200"/>
              <a:gd name="connsiteX1" fmla="*/ 9143999 w 9144000"/>
              <a:gd name="connsiteY1" fmla="*/ 0 h 838200"/>
              <a:gd name="connsiteX2" fmla="*/ 9143999 w 9144000"/>
              <a:gd name="connsiteY2" fmla="*/ 838199 h 838200"/>
              <a:gd name="connsiteX3" fmla="*/ 0 w 9144000"/>
              <a:gd name="connsiteY3" fmla="*/ 838199 h 838200"/>
              <a:gd name="connsiteX4" fmla="*/ 0 w 9144000"/>
              <a:gd name="connsiteY4" fmla="*/ 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838200">
                <a:moveTo>
                  <a:pt x="0" y="0"/>
                </a:moveTo>
                <a:lnTo>
                  <a:pt x="9143999" y="0"/>
                </a:lnTo>
                <a:lnTo>
                  <a:pt x="9143999" y="838199"/>
                </a:lnTo>
                <a:lnTo>
                  <a:pt x="0" y="8381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003439" y="6972300"/>
            <a:ext cx="8763000" cy="12954"/>
          </a:xfrm>
          <a:custGeom>
            <a:avLst/>
            <a:gdLst>
              <a:gd name="connsiteX0" fmla="*/ 0 w 8763000"/>
              <a:gd name="connsiteY0" fmla="*/ 6477 h 12954"/>
              <a:gd name="connsiteX1" fmla="*/ 8762999 w 8763000"/>
              <a:gd name="connsiteY1" fmla="*/ 6477 h 12954"/>
            </a:gdLst>
            <a:ahLst/>
            <a:cxnLst>
              <a:cxn ang="0">
                <a:pos x="connsiteX0" y="connsiteY0"/>
              </a:cxn>
              <a:cxn ang="1">
                <a:pos x="connsiteX1" y="connsiteY1"/>
              </a:cxn>
            </a:cxnLst>
            <a:rect l="l" t="t" r="r" b="b"/>
            <a:pathLst>
              <a:path w="8763000" h="12954">
                <a:moveTo>
                  <a:pt x="0" y="6477"/>
                </a:moveTo>
                <a:lnTo>
                  <a:pt x="8762999" y="6477"/>
                </a:lnTo>
              </a:path>
            </a:pathLst>
          </a:custGeom>
          <a:ln w="12700">
            <a:solidFill>
              <a:srgbClr val="00279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787400" y="342900"/>
            <a:ext cx="1130300" cy="1143000"/>
          </a:xfrm>
          <a:prstGeom prst="rect">
            <a:avLst/>
          </a:prstGeom>
          <a:noFill/>
        </p:spPr>
      </p:pic>
      <p:pic>
        <p:nvPicPr>
          <p:cNvPr id="14" name="Picture 3"/>
          <p:cNvPicPr>
            <a:picLocks noChangeAspect="1" noChangeArrowheads="1"/>
          </p:cNvPicPr>
          <p:nvPr/>
        </p:nvPicPr>
        <p:blipFill>
          <a:blip r:embed="rId4"/>
          <a:srcRect/>
          <a:stretch>
            <a:fillRect/>
          </a:stretch>
        </p:blipFill>
        <p:spPr bwMode="auto">
          <a:xfrm>
            <a:off x="2032000" y="825500"/>
            <a:ext cx="50800" cy="25400"/>
          </a:xfrm>
          <a:prstGeom prst="rect">
            <a:avLst/>
          </a:prstGeom>
          <a:noFill/>
        </p:spPr>
      </p:pic>
      <p:sp>
        <p:nvSpPr>
          <p:cNvPr id="2" name="TextBox 1"/>
          <p:cNvSpPr txBox="1"/>
          <p:nvPr/>
        </p:nvSpPr>
        <p:spPr>
          <a:xfrm>
            <a:off x="787400" y="342900"/>
            <a:ext cx="9359900" cy="765018"/>
          </a:xfrm>
          <a:prstGeom prst="rect">
            <a:avLst/>
          </a:prstGeom>
          <a:noFill/>
        </p:spPr>
        <p:txBody>
          <a:bodyPr wrap="square" lIns="0" tIns="0" rIns="0" rtlCol="0">
            <a:spAutoFit/>
          </a:bodyPr>
          <a:lstStyle/>
          <a:p>
            <a:pPr>
              <a:lnSpc>
                <a:spcPts val="6100"/>
              </a:lnSpc>
              <a:tabLst>
                <a:tab pos="190500" algn="l"/>
              </a:tabLst>
            </a:pPr>
            <a:r>
              <a:rPr lang="en-US" altLang="zh-CN" dirty="0"/>
              <a:t>	</a:t>
            </a:r>
            <a:r>
              <a:rPr lang="en-US" altLang="zh-CN" sz="4397" b="1" dirty="0">
                <a:solidFill>
                  <a:srgbClr val="000000"/>
                </a:solidFill>
                <a:latin typeface="Times New Roman" pitchFamily="18" charset="0"/>
                <a:cs typeface="Times New Roman" pitchFamily="18" charset="0"/>
              </a:rPr>
              <a:t>PIC16</a:t>
            </a:r>
            <a:r>
              <a:rPr lang="en-US" altLang="zh-CN" sz="4397" dirty="0">
                <a:latin typeface="Times New Roman" pitchFamily="18" charset="0"/>
                <a:cs typeface="Times New Roman" pitchFamily="18" charset="0"/>
              </a:rPr>
              <a:t> </a:t>
            </a:r>
            <a:r>
              <a:rPr lang="en-US" altLang="zh-CN" sz="4397" b="1" dirty="0" err="1">
                <a:solidFill>
                  <a:srgbClr val="000000"/>
                </a:solidFill>
                <a:latin typeface="Times New Roman" pitchFamily="18" charset="0"/>
                <a:cs typeface="Times New Roman" pitchFamily="18" charset="0"/>
              </a:rPr>
              <a:t>Modos</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de </a:t>
            </a:r>
            <a:r>
              <a:rPr lang="en-US" altLang="zh-CN" sz="4397" b="1" dirty="0" err="1">
                <a:solidFill>
                  <a:srgbClr val="000000"/>
                </a:solidFill>
                <a:latin typeface="Times New Roman" pitchFamily="18" charset="0"/>
                <a:cs typeface="Times New Roman" pitchFamily="18" charset="0"/>
              </a:rPr>
              <a:t>Direccionamiento</a:t>
            </a:r>
            <a:endParaRPr lang="en-US" altLang="zh-CN" sz="4397" b="1" dirty="0">
              <a:solidFill>
                <a:srgbClr val="000000"/>
              </a:solidFill>
              <a:latin typeface="Times New Roman" pitchFamily="18" charset="0"/>
              <a:cs typeface="Times New Roman" pitchFamily="18" charset="0"/>
            </a:endParaRPr>
          </a:p>
        </p:txBody>
      </p:sp>
      <p:sp>
        <p:nvSpPr>
          <p:cNvPr id="16" name="TextBox 1"/>
          <p:cNvSpPr txBox="1"/>
          <p:nvPr/>
        </p:nvSpPr>
        <p:spPr>
          <a:xfrm>
            <a:off x="1549400" y="1879600"/>
            <a:ext cx="5153655" cy="565476"/>
          </a:xfrm>
          <a:prstGeom prst="rect">
            <a:avLst/>
          </a:prstGeom>
          <a:noFill/>
        </p:spPr>
        <p:txBody>
          <a:bodyPr wrap="none" lIns="0" tIns="0" rIns="0" rtlCol="0">
            <a:spAutoFit/>
          </a:bodyPr>
          <a:lstStyle/>
          <a:p>
            <a:pPr>
              <a:lnSpc>
                <a:spcPts val="4400"/>
              </a:lnSpc>
              <a:tabLst/>
            </a:pPr>
            <a:r>
              <a:rPr lang="en-US" altLang="zh-CN" sz="3197" b="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Accesos</a:t>
            </a:r>
            <a:r>
              <a:rPr lang="en-US" altLang="zh-CN" sz="3197"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197" b="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a:t>
            </a:r>
            <a:r>
              <a:rPr lang="en-US" altLang="zh-CN" sz="3197"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197" b="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Memoria</a:t>
            </a:r>
            <a:r>
              <a:rPr lang="en-US" altLang="zh-CN" sz="3197"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197" b="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3197"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197" b="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Datos:</a:t>
            </a:r>
          </a:p>
        </p:txBody>
      </p:sp>
      <p:sp>
        <p:nvSpPr>
          <p:cNvPr id="17" name="TextBox 1"/>
          <p:cNvSpPr txBox="1"/>
          <p:nvPr/>
        </p:nvSpPr>
        <p:spPr>
          <a:xfrm>
            <a:off x="1663700" y="2667000"/>
            <a:ext cx="1700017" cy="969496"/>
          </a:xfrm>
          <a:prstGeom prst="rect">
            <a:avLst/>
          </a:prstGeom>
          <a:noFill/>
        </p:spPr>
        <p:txBody>
          <a:bodyPr wrap="none" lIns="0" tIns="0" rIns="0" rtlCol="0">
            <a:spAutoFit/>
          </a:bodyPr>
          <a:lstStyle/>
          <a:p>
            <a:pPr>
              <a:lnSpc>
                <a:spcPts val="3100"/>
              </a:lnSpc>
              <a:tabLst/>
            </a:pPr>
            <a:r>
              <a:rPr lang="en-US" altLang="zh-CN" sz="2400" dirty="0">
                <a:solidFill>
                  <a:srgbClr val="3365CC"/>
                </a:solidFill>
                <a:latin typeface="Symbol" pitchFamily="18" charset="0"/>
                <a:cs typeface="Symbol" pitchFamily="18" charset="0"/>
              </a:rPr>
              <a:t>−</a:t>
            </a:r>
            <a:r>
              <a:rPr lang="en-US" altLang="zh-CN" sz="2400" dirty="0">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Directo</a:t>
            </a:r>
          </a:p>
          <a:p>
            <a:pPr>
              <a:lnSpc>
                <a:spcPts val="1000"/>
              </a:lnSpc>
            </a:pPr>
            <a:endParaRPr lang="en-US" altLang="zh-CN" dirty="0"/>
          </a:p>
          <a:p>
            <a:pPr>
              <a:lnSpc>
                <a:spcPts val="3100"/>
              </a:lnSpc>
            </a:pPr>
            <a:r>
              <a:rPr lang="en-US" altLang="zh-CN" sz="2400" dirty="0">
                <a:solidFill>
                  <a:srgbClr val="3365CC"/>
                </a:solidFill>
                <a:latin typeface="Symbol" pitchFamily="18" charset="0"/>
                <a:cs typeface="Symbol" pitchFamily="18" charset="0"/>
              </a:rPr>
              <a:t>−</a:t>
            </a:r>
            <a:r>
              <a:rPr lang="en-US" altLang="zh-CN" sz="2400" dirty="0">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Indirecto</a:t>
            </a:r>
          </a:p>
        </p:txBody>
      </p:sp>
      <p:sp>
        <p:nvSpPr>
          <p:cNvPr id="18" name="TextBox 1"/>
          <p:cNvSpPr txBox="1"/>
          <p:nvPr/>
        </p:nvSpPr>
        <p:spPr>
          <a:xfrm>
            <a:off x="3835400" y="2768600"/>
            <a:ext cx="5651500" cy="850900"/>
          </a:xfrm>
          <a:prstGeom prst="rect">
            <a:avLst/>
          </a:prstGeom>
          <a:noFill/>
        </p:spPr>
        <p:txBody>
          <a:bodyPr wrap="none" lIns="0" tIns="0" rIns="0" rtlCol="0">
            <a:spAutoFit/>
          </a:bodyPr>
          <a:lstStyle/>
          <a:p>
            <a:pPr>
              <a:lnSpc>
                <a:spcPts val="1800"/>
              </a:lnSpc>
              <a:tabLst/>
            </a:pPr>
            <a:r>
              <a:rPr lang="en-US" altLang="zh-CN" sz="2400" dirty="0">
                <a:solidFill>
                  <a:srgbClr val="000000"/>
                </a:solidFill>
                <a:latin typeface="Courier New" pitchFamily="18" charset="0"/>
                <a:cs typeface="Courier New" pitchFamily="18" charset="0"/>
              </a:rPr>
              <a:t>addwf</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&lt;dirección</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del</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dato&gt;,</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&lt;d&gt;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pPr>
            <a:r>
              <a:rPr lang="en-US" altLang="zh-CN" sz="2400" dirty="0">
                <a:solidFill>
                  <a:srgbClr val="000000"/>
                </a:solidFill>
                <a:latin typeface="Courier New" pitchFamily="18" charset="0"/>
                <a:cs typeface="Courier New" pitchFamily="18" charset="0"/>
              </a:rPr>
              <a:t>addwf</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INDF,</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&lt;d&gt;</a:t>
            </a:r>
          </a:p>
        </p:txBody>
      </p:sp>
      <p:sp>
        <p:nvSpPr>
          <p:cNvPr id="19" name="TextBox 1"/>
          <p:cNvSpPr txBox="1"/>
          <p:nvPr/>
        </p:nvSpPr>
        <p:spPr>
          <a:xfrm>
            <a:off x="1663700" y="3886200"/>
            <a:ext cx="6286977" cy="443711"/>
          </a:xfrm>
          <a:prstGeom prst="rect">
            <a:avLst/>
          </a:prstGeom>
          <a:noFill/>
        </p:spPr>
        <p:txBody>
          <a:bodyPr wrap="none" lIns="0" tIns="0" rIns="0" rtlCol="0">
            <a:spAutoFit/>
          </a:bodyPr>
          <a:lstStyle/>
          <a:p>
            <a:pPr>
              <a:lnSpc>
                <a:spcPts val="3100"/>
              </a:lnSpc>
              <a:tabLst/>
            </a:pPr>
            <a:r>
              <a:rPr lang="en-US" altLang="zh-CN" sz="2400" dirty="0">
                <a:solidFill>
                  <a:srgbClr val="3365CC"/>
                </a:solidFill>
                <a:latin typeface="Symbol" pitchFamily="18" charset="0"/>
                <a:cs typeface="Symbol" pitchFamily="18" charset="0"/>
              </a:rPr>
              <a:t>−</a:t>
            </a:r>
            <a:r>
              <a:rPr lang="en-US" altLang="zh-CN" sz="2400" dirty="0">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Inmediato (Literal)</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movlw</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&lt;constante&gt;</a:t>
            </a:r>
          </a:p>
        </p:txBody>
      </p:sp>
      <p:sp>
        <p:nvSpPr>
          <p:cNvPr id="21" name="TextBox 1"/>
          <p:cNvSpPr txBox="1"/>
          <p:nvPr/>
        </p:nvSpPr>
        <p:spPr>
          <a:xfrm>
            <a:off x="1549400" y="4572000"/>
            <a:ext cx="5920467" cy="565476"/>
          </a:xfrm>
          <a:prstGeom prst="rect">
            <a:avLst/>
          </a:prstGeom>
          <a:noFill/>
        </p:spPr>
        <p:txBody>
          <a:bodyPr wrap="none" lIns="0" tIns="0" rIns="0" rtlCol="0">
            <a:spAutoFit/>
          </a:bodyPr>
          <a:lstStyle/>
          <a:p>
            <a:pPr>
              <a:lnSpc>
                <a:spcPts val="4400"/>
              </a:lnSpc>
              <a:tabLst/>
            </a:pPr>
            <a:r>
              <a:rPr lang="en-US" altLang="zh-CN" sz="3197" b="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Accesos</a:t>
            </a:r>
            <a:r>
              <a:rPr lang="en-US" altLang="zh-CN" sz="3197"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197" b="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a</a:t>
            </a:r>
            <a:r>
              <a:rPr lang="en-US" altLang="zh-CN" sz="3197"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197" b="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Memoria</a:t>
            </a:r>
            <a:r>
              <a:rPr lang="en-US" altLang="zh-CN" sz="3197"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197" b="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3197"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197" b="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Programa:</a:t>
            </a:r>
          </a:p>
        </p:txBody>
      </p:sp>
      <p:sp>
        <p:nvSpPr>
          <p:cNvPr id="22" name="TextBox 1"/>
          <p:cNvSpPr txBox="1"/>
          <p:nvPr/>
        </p:nvSpPr>
        <p:spPr>
          <a:xfrm>
            <a:off x="1663700" y="5359400"/>
            <a:ext cx="1673535" cy="969496"/>
          </a:xfrm>
          <a:prstGeom prst="rect">
            <a:avLst/>
          </a:prstGeom>
          <a:noFill/>
        </p:spPr>
        <p:txBody>
          <a:bodyPr wrap="none" lIns="0" tIns="0" rIns="0" rtlCol="0">
            <a:spAutoFit/>
          </a:bodyPr>
          <a:lstStyle/>
          <a:p>
            <a:pPr>
              <a:lnSpc>
                <a:spcPts val="3100"/>
              </a:lnSpc>
            </a:pPr>
            <a:r>
              <a:rPr lang="en-US" altLang="zh-CN" sz="2400" dirty="0">
                <a:solidFill>
                  <a:srgbClr val="3365CC"/>
                </a:solidFill>
                <a:latin typeface="Symbol" pitchFamily="18" charset="0"/>
                <a:cs typeface="Symbol" pitchFamily="18" charset="0"/>
              </a:rPr>
              <a:t>−</a:t>
            </a:r>
            <a:r>
              <a:rPr lang="en-US" altLang="zh-CN" sz="2400" dirty="0">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Absoluto</a:t>
            </a:r>
          </a:p>
          <a:p>
            <a:pPr>
              <a:lnSpc>
                <a:spcPts val="1000"/>
              </a:lnSpc>
            </a:pPr>
            <a:endParaRPr lang="en-US" altLang="zh-CN" dirty="0"/>
          </a:p>
          <a:p>
            <a:pPr>
              <a:lnSpc>
                <a:spcPts val="3100"/>
              </a:lnSpc>
            </a:pPr>
            <a:r>
              <a:rPr lang="en-US" altLang="zh-CN" sz="2400" dirty="0">
                <a:solidFill>
                  <a:srgbClr val="3365CC"/>
                </a:solidFill>
                <a:latin typeface="Symbol" pitchFamily="18" charset="0"/>
                <a:cs typeface="Symbol" pitchFamily="18" charset="0"/>
              </a:rPr>
              <a:t>−</a:t>
            </a:r>
            <a:r>
              <a:rPr lang="en-US" altLang="zh-CN" sz="2400" dirty="0">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Relativo</a:t>
            </a:r>
          </a:p>
        </p:txBody>
      </p:sp>
      <p:sp>
        <p:nvSpPr>
          <p:cNvPr id="23" name="TextBox 1"/>
          <p:cNvSpPr txBox="1"/>
          <p:nvPr/>
        </p:nvSpPr>
        <p:spPr>
          <a:xfrm>
            <a:off x="4749800" y="5473700"/>
            <a:ext cx="4559300" cy="850900"/>
          </a:xfrm>
          <a:prstGeom prst="rect">
            <a:avLst/>
          </a:prstGeom>
          <a:noFill/>
        </p:spPr>
        <p:txBody>
          <a:bodyPr wrap="none" lIns="0" tIns="0" rIns="0" rtlCol="0">
            <a:spAutoFit/>
          </a:bodyPr>
          <a:lstStyle/>
          <a:p>
            <a:pPr>
              <a:lnSpc>
                <a:spcPts val="1800"/>
              </a:lnSpc>
              <a:tabLst/>
            </a:pPr>
            <a:r>
              <a:rPr lang="en-US" altLang="zh-CN" sz="2400" dirty="0">
                <a:solidFill>
                  <a:srgbClr val="000000"/>
                </a:solidFill>
                <a:latin typeface="Courier New" pitchFamily="18" charset="0"/>
                <a:cs typeface="Courier New" pitchFamily="18" charset="0"/>
              </a:rPr>
              <a:t>goto</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&lt;Dir.</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Mem.</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programa&gt;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pPr>
            <a:r>
              <a:rPr lang="en-US" altLang="zh-CN" sz="2400" dirty="0">
                <a:solidFill>
                  <a:srgbClr val="000000"/>
                </a:solidFill>
                <a:latin typeface="Courier New" pitchFamily="18" charset="0"/>
                <a:cs typeface="Courier New" pitchFamily="18" charset="0"/>
              </a:rPr>
              <a:t>addwf</a:t>
            </a:r>
            <a:r>
              <a:rPr lang="en-US" altLang="zh-CN" sz="2400" dirty="0">
                <a:latin typeface="Times New Roman" pitchFamily="18" charset="0"/>
                <a:cs typeface="Times New Roman" pitchFamily="18" charset="0"/>
              </a:rPr>
              <a:t>  </a:t>
            </a:r>
            <a:r>
              <a:rPr lang="en-US" altLang="zh-CN" sz="2400" dirty="0">
                <a:solidFill>
                  <a:srgbClr val="000000"/>
                </a:solidFill>
                <a:latin typeface="Courier New" pitchFamily="18" charset="0"/>
                <a:cs typeface="Courier New" pitchFamily="18" charset="0"/>
              </a:rPr>
              <a:t>PCL,f</a:t>
            </a:r>
          </a:p>
        </p:txBody>
      </p:sp>
      <p:sp>
        <p:nvSpPr>
          <p:cNvPr id="15" name="Elipse 14"/>
          <p:cNvSpPr/>
          <p:nvPr/>
        </p:nvSpPr>
        <p:spPr>
          <a:xfrm>
            <a:off x="4749800" y="2571496"/>
            <a:ext cx="4025900" cy="5225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p:cNvSpPr/>
          <p:nvPr/>
        </p:nvSpPr>
        <p:spPr>
          <a:xfrm>
            <a:off x="4749800" y="3235440"/>
            <a:ext cx="1130300" cy="5225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p:cNvSpPr/>
          <p:nvPr/>
        </p:nvSpPr>
        <p:spPr>
          <a:xfrm>
            <a:off x="5880099" y="3822824"/>
            <a:ext cx="2070577" cy="5225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5422900" y="5314696"/>
            <a:ext cx="4025900" cy="5225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5689827" y="5909755"/>
            <a:ext cx="876073" cy="5225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395343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30" y="944959"/>
            <a:ext cx="8798622" cy="566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611" y="6772208"/>
            <a:ext cx="7207940" cy="3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p:cNvSpPr txBox="1"/>
          <p:nvPr/>
        </p:nvSpPr>
        <p:spPr>
          <a:xfrm>
            <a:off x="546100" y="198437"/>
            <a:ext cx="9677400" cy="765018"/>
          </a:xfrm>
          <a:prstGeom prst="rect">
            <a:avLst/>
          </a:prstGeom>
          <a:noFill/>
        </p:spPr>
        <p:txBody>
          <a:bodyPr wrap="square" lIns="0" tIns="0" rIns="0" rtlCol="0">
            <a:spAutoFit/>
          </a:bodyPr>
          <a:lstStyle/>
          <a:p>
            <a:pPr algn="ctr">
              <a:lnSpc>
                <a:spcPts val="6100"/>
              </a:lnSpc>
              <a:tabLst/>
            </a:pPr>
            <a:r>
              <a:rPr lang="en-US" altLang="zh-CN" sz="4397" b="1" dirty="0">
                <a:solidFill>
                  <a:srgbClr val="000000"/>
                </a:solidFill>
                <a:latin typeface="Times New Roman" pitchFamily="18" charset="0"/>
                <a:cs typeface="Times New Roman" pitchFamily="18" charset="0"/>
              </a:rPr>
              <a:t>Direccionamiento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Directo</a:t>
            </a:r>
          </a:p>
        </p:txBody>
      </p:sp>
    </p:spTree>
    <p:extLst>
      <p:ext uri="{BB962C8B-B14F-4D97-AF65-F5344CB8AC3E}">
        <p14:creationId xmlns:p14="http://schemas.microsoft.com/office/powerpoint/2010/main" val="286901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527300" y="584200"/>
            <a:ext cx="67691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Direccionamiento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Directo</a:t>
            </a:r>
          </a:p>
        </p:txBody>
      </p:sp>
      <p:sp>
        <p:nvSpPr>
          <p:cNvPr id="3" name="TextBox 1"/>
          <p:cNvSpPr txBox="1"/>
          <p:nvPr/>
        </p:nvSpPr>
        <p:spPr>
          <a:xfrm>
            <a:off x="8674100" y="1663700"/>
            <a:ext cx="812800" cy="279400"/>
          </a:xfrm>
          <a:prstGeom prst="rect">
            <a:avLst/>
          </a:prstGeom>
          <a:noFill/>
        </p:spPr>
        <p:txBody>
          <a:bodyPr wrap="none" lIns="0" tIns="0" rIns="0" rtlCol="0">
            <a:spAutoFit/>
          </a:bodyPr>
          <a:lstStyle/>
          <a:p>
            <a:pPr>
              <a:lnSpc>
                <a:spcPts val="2200"/>
              </a:lnSpc>
              <a:tabLst/>
            </a:pPr>
            <a:r>
              <a:rPr lang="en-US" altLang="zh-CN" sz="1602" b="1" u="sng" dirty="0">
                <a:solidFill>
                  <a:srgbClr val="000000"/>
                </a:solidFill>
                <a:latin typeface="Times New Roman" pitchFamily="18" charset="0"/>
                <a:cs typeface="Times New Roman" pitchFamily="18" charset="0"/>
              </a:rPr>
              <a:t>Address</a:t>
            </a:r>
          </a:p>
        </p:txBody>
      </p:sp>
      <p:sp>
        <p:nvSpPr>
          <p:cNvPr id="4" name="TextBox 1"/>
          <p:cNvSpPr txBox="1"/>
          <p:nvPr/>
        </p:nvSpPr>
        <p:spPr>
          <a:xfrm>
            <a:off x="5092700" y="1663700"/>
            <a:ext cx="812800" cy="279400"/>
          </a:xfrm>
          <a:prstGeom prst="rect">
            <a:avLst/>
          </a:prstGeom>
          <a:noFill/>
        </p:spPr>
        <p:txBody>
          <a:bodyPr wrap="none" lIns="0" tIns="0" rIns="0" rtlCol="0">
            <a:spAutoFit/>
          </a:bodyPr>
          <a:lstStyle/>
          <a:p>
            <a:pPr>
              <a:lnSpc>
                <a:spcPts val="2200"/>
              </a:lnSpc>
              <a:tabLst/>
            </a:pPr>
            <a:r>
              <a:rPr lang="en-US" altLang="zh-CN" sz="1602" b="1" u="sng" dirty="0">
                <a:solidFill>
                  <a:srgbClr val="000000"/>
                </a:solidFill>
                <a:latin typeface="Times New Roman" pitchFamily="18" charset="0"/>
                <a:cs typeface="Times New Roman" pitchFamily="18" charset="0"/>
              </a:rPr>
              <a:t>Address</a:t>
            </a:r>
          </a:p>
        </p:txBody>
      </p:sp>
      <p:sp>
        <p:nvSpPr>
          <p:cNvPr id="5" name="TextBox 1"/>
          <p:cNvSpPr txBox="1"/>
          <p:nvPr/>
        </p:nvSpPr>
        <p:spPr>
          <a:xfrm>
            <a:off x="6261100" y="1397000"/>
            <a:ext cx="2044700" cy="546100"/>
          </a:xfrm>
          <a:prstGeom prst="rect">
            <a:avLst/>
          </a:prstGeom>
          <a:noFill/>
        </p:spPr>
        <p:txBody>
          <a:bodyPr wrap="none" lIns="0" tIns="0" rIns="0" rtlCol="0">
            <a:spAutoFit/>
          </a:bodyPr>
          <a:lstStyle/>
          <a:p>
            <a:pPr>
              <a:lnSpc>
                <a:spcPts val="2200"/>
              </a:lnSpc>
              <a:tabLst>
                <a:tab pos="406400" algn="l"/>
              </a:tabLst>
            </a:pPr>
            <a:r>
              <a:rPr lang="en-US" altLang="zh-CN" dirty="0"/>
              <a:t>	</a:t>
            </a:r>
            <a:r>
              <a:rPr lang="en-US" altLang="zh-CN" sz="1602" b="1" u="sng" dirty="0">
                <a:solidFill>
                  <a:srgbClr val="000000"/>
                </a:solidFill>
                <a:latin typeface="Times New Roman" pitchFamily="18" charset="0"/>
                <a:cs typeface="Times New Roman" pitchFamily="18" charset="0"/>
              </a:rPr>
              <a:t>Register File</a:t>
            </a:r>
          </a:p>
          <a:p>
            <a:pPr>
              <a:lnSpc>
                <a:spcPts val="2100"/>
              </a:lnSpc>
              <a:tabLst>
                <a:tab pos="406400" algn="l"/>
              </a:tabLst>
            </a:pPr>
            <a:r>
              <a:rPr lang="en-US" altLang="zh-CN" sz="1602" b="1" dirty="0">
                <a:solidFill>
                  <a:srgbClr val="000000"/>
                </a:solidFill>
                <a:latin typeface="Times New Roman" pitchFamily="18" charset="0"/>
                <a:cs typeface="Times New Roman" pitchFamily="18" charset="0"/>
              </a:rPr>
              <a:t>Bank</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0</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Bank</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1</a:t>
            </a:r>
          </a:p>
        </p:txBody>
      </p:sp>
      <p:sp>
        <p:nvSpPr>
          <p:cNvPr id="6" name="TextBox 1"/>
          <p:cNvSpPr txBox="1"/>
          <p:nvPr/>
        </p:nvSpPr>
        <p:spPr>
          <a:xfrm>
            <a:off x="965200" y="1473200"/>
            <a:ext cx="3251200" cy="5207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Ejemplo:</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Inicializar</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bits</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0~3</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como</a:t>
            </a:r>
          </a:p>
          <a:p>
            <a:pPr>
              <a:lnSpc>
                <a:spcPts val="1900"/>
              </a:lnSpc>
              <a:tabLst/>
            </a:pPr>
            <a:r>
              <a:rPr lang="en-US" altLang="zh-CN" sz="1602" b="1" dirty="0">
                <a:solidFill>
                  <a:srgbClr val="000000"/>
                </a:solidFill>
                <a:latin typeface="Times New Roman" pitchFamily="18" charset="0"/>
                <a:cs typeface="Times New Roman" pitchFamily="18" charset="0"/>
              </a:rPr>
              <a:t>salida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el</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PORTB</a:t>
            </a:r>
          </a:p>
        </p:txBody>
      </p:sp>
      <p:sp>
        <p:nvSpPr>
          <p:cNvPr id="7" name="TextBox 1"/>
          <p:cNvSpPr txBox="1"/>
          <p:nvPr/>
        </p:nvSpPr>
        <p:spPr>
          <a:xfrm>
            <a:off x="1117600" y="2184400"/>
            <a:ext cx="3136900" cy="1689100"/>
          </a:xfrm>
          <a:prstGeom prst="rect">
            <a:avLst/>
          </a:prstGeom>
          <a:noFill/>
        </p:spPr>
        <p:txBody>
          <a:bodyPr wrap="none" lIns="0" tIns="0" rIns="0" rtlCol="0">
            <a:spAutoFit/>
          </a:bodyPr>
          <a:lstStyle/>
          <a:p>
            <a:pPr>
              <a:lnSpc>
                <a:spcPts val="2200"/>
              </a:lnSpc>
              <a:tabLst>
                <a:tab pos="76200" algn="l"/>
                <a:tab pos="101600" algn="l"/>
                <a:tab pos="558800" algn="l"/>
              </a:tabLst>
            </a:pPr>
            <a:r>
              <a:rPr lang="en-US" altLang="zh-CN" dirty="0"/>
              <a:t>		</a:t>
            </a:r>
            <a:r>
              <a:rPr lang="en-US" altLang="zh-CN" sz="1602" b="1" dirty="0">
                <a:solidFill>
                  <a:srgbClr val="000000"/>
                </a:solidFill>
                <a:latin typeface="Times New Roman" pitchFamily="18" charset="0"/>
                <a:cs typeface="Times New Roman" pitchFamily="18" charset="0"/>
              </a:rPr>
              <a:t>Registro</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W</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a:t>
            </a:r>
          </a:p>
          <a:p>
            <a:pPr>
              <a:lnSpc>
                <a:spcPts val="3100"/>
              </a:lnSpc>
              <a:tabLst>
                <a:tab pos="76200" algn="l"/>
                <a:tab pos="101600" algn="l"/>
                <a:tab pos="558800" algn="l"/>
              </a:tabLst>
            </a:pPr>
            <a:r>
              <a:rPr lang="en-US" altLang="zh-CN" dirty="0"/>
              <a:t>			</a:t>
            </a:r>
            <a:r>
              <a:rPr lang="en-US" altLang="zh-CN" sz="1997" b="1" dirty="0">
                <a:solidFill>
                  <a:srgbClr val="000000"/>
                </a:solidFill>
                <a:latin typeface="Times New Roman" pitchFamily="18" charset="0"/>
                <a:cs typeface="Times New Roman" pitchFamily="18" charset="0"/>
              </a:rPr>
              <a:t>F0</a:t>
            </a:r>
          </a:p>
          <a:p>
            <a:pPr>
              <a:lnSpc>
                <a:spcPts val="1000"/>
              </a:lnSpc>
            </a:pPr>
            <a:endParaRPr lang="en-US" altLang="zh-CN" dirty="0"/>
          </a:p>
          <a:p>
            <a:pPr>
              <a:lnSpc>
                <a:spcPts val="2200"/>
              </a:lnSpc>
              <a:tabLst>
                <a:tab pos="76200" algn="l"/>
                <a:tab pos="101600" algn="l"/>
                <a:tab pos="558800" algn="l"/>
              </a:tabLst>
            </a:pPr>
            <a:r>
              <a:rPr lang="en-US" altLang="zh-CN" dirty="0"/>
              <a:t>	</a:t>
            </a:r>
            <a:r>
              <a:rPr lang="en-US" altLang="zh-CN" sz="1602" b="1" dirty="0">
                <a:solidFill>
                  <a:srgbClr val="000000"/>
                </a:solidFill>
                <a:latin typeface="Times New Roman" pitchFamily="18" charset="0"/>
                <a:cs typeface="Times New Roman" pitchFamily="18" charset="0"/>
              </a:rPr>
              <a:t>9-Bit</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Dirección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Efectiva:</a:t>
            </a:r>
          </a:p>
          <a:p>
            <a:pPr>
              <a:lnSpc>
                <a:spcPts val="2800"/>
              </a:lnSpc>
              <a:tabLst>
                <a:tab pos="76200" algn="l"/>
                <a:tab pos="101600" algn="l"/>
                <a:tab pos="558800" algn="l"/>
              </a:tabLst>
            </a:pPr>
            <a:r>
              <a:rPr lang="en-US" altLang="zh-CN" dirty="0"/>
              <a:t>		</a:t>
            </a:r>
            <a:r>
              <a:rPr lang="en-US" altLang="zh-CN" sz="1800" b="1" dirty="0">
                <a:solidFill>
                  <a:srgbClr val="000000"/>
                </a:solidFill>
                <a:latin typeface="Times New Roman" pitchFamily="18" charset="0"/>
                <a:cs typeface="Times New Roman" pitchFamily="18" charset="0"/>
              </a:rPr>
              <a:t>0</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1</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0</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0</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0</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0</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0</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0</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0</a:t>
            </a:r>
          </a:p>
          <a:p>
            <a:pPr>
              <a:lnSpc>
                <a:spcPts val="1900"/>
              </a:lnSpc>
              <a:tabLst>
                <a:tab pos="76200" algn="l"/>
                <a:tab pos="101600" algn="l"/>
                <a:tab pos="558800" algn="l"/>
              </a:tabLst>
            </a:pPr>
            <a:r>
              <a:rPr lang="en-US" altLang="zh-CN" sz="1302" dirty="0">
                <a:solidFill>
                  <a:srgbClr val="000000"/>
                </a:solidFill>
                <a:latin typeface="Times New Roman" pitchFamily="18" charset="0"/>
                <a:cs typeface="Times New Roman" pitchFamily="18" charset="0"/>
              </a:rPr>
              <a:t>RP1RP0</a:t>
            </a:r>
            <a:r>
              <a:rPr lang="en-US" altLang="zh-CN" sz="1302" dirty="0">
                <a:latin typeface="Times New Roman" pitchFamily="18" charset="0"/>
                <a:cs typeface="Times New Roman" pitchFamily="18" charset="0"/>
              </a:rPr>
              <a:t>            </a:t>
            </a:r>
            <a:r>
              <a:rPr lang="en-US" altLang="zh-CN" sz="1302" dirty="0">
                <a:solidFill>
                  <a:srgbClr val="000000"/>
                </a:solidFill>
                <a:latin typeface="Times New Roman" pitchFamily="18" charset="0"/>
                <a:cs typeface="Times New Roman" pitchFamily="18" charset="0"/>
              </a:rPr>
              <a:t>7-bits</a:t>
            </a:r>
            <a:r>
              <a:rPr lang="en-US" altLang="zh-CN" sz="1302" dirty="0">
                <a:latin typeface="Times New Roman" pitchFamily="18" charset="0"/>
                <a:cs typeface="Times New Roman" pitchFamily="18" charset="0"/>
              </a:rPr>
              <a:t> </a:t>
            </a:r>
            <a:r>
              <a:rPr lang="en-US" altLang="zh-CN" sz="1302" dirty="0">
                <a:solidFill>
                  <a:srgbClr val="000000"/>
                </a:solidFill>
                <a:latin typeface="Times New Roman" pitchFamily="18" charset="0"/>
                <a:cs typeface="Times New Roman" pitchFamily="18" charset="0"/>
              </a:rPr>
              <a:t>desde</a:t>
            </a:r>
            <a:r>
              <a:rPr lang="en-US" altLang="zh-CN" sz="1302" dirty="0">
                <a:latin typeface="Times New Roman" pitchFamily="18" charset="0"/>
                <a:cs typeface="Times New Roman" pitchFamily="18" charset="0"/>
              </a:rPr>
              <a:t> </a:t>
            </a:r>
            <a:r>
              <a:rPr lang="en-US" altLang="zh-CN" sz="1302" dirty="0">
                <a:solidFill>
                  <a:srgbClr val="000000"/>
                </a:solidFill>
                <a:latin typeface="Times New Roman" pitchFamily="18" charset="0"/>
                <a:cs typeface="Times New Roman" pitchFamily="18" charset="0"/>
              </a:rPr>
              <a:t>la</a:t>
            </a:r>
            <a:r>
              <a:rPr lang="en-US" altLang="zh-CN" sz="1302" dirty="0">
                <a:latin typeface="Times New Roman" pitchFamily="18" charset="0"/>
                <a:cs typeface="Times New Roman" pitchFamily="18" charset="0"/>
              </a:rPr>
              <a:t> </a:t>
            </a:r>
            <a:r>
              <a:rPr lang="en-US" altLang="zh-CN" sz="1302" dirty="0">
                <a:solidFill>
                  <a:srgbClr val="000000"/>
                </a:solidFill>
                <a:latin typeface="Times New Roman" pitchFamily="18" charset="0"/>
                <a:cs typeface="Times New Roman" pitchFamily="18" charset="0"/>
              </a:rPr>
              <a:t>Instrucción</a:t>
            </a:r>
          </a:p>
        </p:txBody>
      </p:sp>
      <p:sp>
        <p:nvSpPr>
          <p:cNvPr id="8" name="TextBox 1"/>
          <p:cNvSpPr txBox="1"/>
          <p:nvPr/>
        </p:nvSpPr>
        <p:spPr>
          <a:xfrm>
            <a:off x="6451600" y="2057400"/>
            <a:ext cx="266700" cy="23241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38</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p:txBody>
      </p:sp>
      <p:sp>
        <p:nvSpPr>
          <p:cNvPr id="9" name="TextBox 1"/>
          <p:cNvSpPr txBox="1"/>
          <p:nvPr/>
        </p:nvSpPr>
        <p:spPr>
          <a:xfrm>
            <a:off x="7835900" y="2057400"/>
            <a:ext cx="266700" cy="23241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38</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p:txBody>
      </p:sp>
      <p:sp>
        <p:nvSpPr>
          <p:cNvPr id="10" name="TextBox 1"/>
          <p:cNvSpPr txBox="1"/>
          <p:nvPr/>
        </p:nvSpPr>
        <p:spPr>
          <a:xfrm>
            <a:off x="8674100" y="2082800"/>
            <a:ext cx="1066800" cy="2247900"/>
          </a:xfrm>
          <a:prstGeom prst="rect">
            <a:avLst/>
          </a:prstGeom>
          <a:noFill/>
        </p:spPr>
        <p:txBody>
          <a:bodyPr wrap="none" lIns="0" tIns="0" rIns="0" rtlCol="0">
            <a:spAutoFit/>
          </a:bodyPr>
          <a:lstStyle/>
          <a:p>
            <a:pPr>
              <a:lnSpc>
                <a:spcPts val="1800"/>
              </a:lnSpc>
              <a:tabLst/>
            </a:pPr>
            <a:r>
              <a:rPr lang="en-US" altLang="zh-CN" sz="1602" b="1" dirty="0">
                <a:solidFill>
                  <a:srgbClr val="000000"/>
                </a:solidFill>
                <a:latin typeface="Arial Narrow" pitchFamily="18" charset="0"/>
                <a:cs typeface="Arial Narrow" pitchFamily="18" charset="0"/>
              </a:rPr>
              <a:t>80h</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INDF</a:t>
            </a:r>
          </a:p>
          <a:p>
            <a:pPr>
              <a:lnSpc>
                <a:spcPts val="2600"/>
              </a:lnSpc>
              <a:tabLst/>
            </a:pPr>
            <a:r>
              <a:rPr lang="en-US" altLang="zh-CN" sz="1602" b="1" dirty="0">
                <a:solidFill>
                  <a:srgbClr val="000000"/>
                </a:solidFill>
                <a:latin typeface="Arial Narrow" pitchFamily="18" charset="0"/>
                <a:cs typeface="Arial Narrow" pitchFamily="18" charset="0"/>
              </a:rPr>
              <a:t>81h</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OPTION</a:t>
            </a:r>
          </a:p>
          <a:p>
            <a:pPr>
              <a:lnSpc>
                <a:spcPts val="2600"/>
              </a:lnSpc>
              <a:tabLst/>
            </a:pPr>
            <a:r>
              <a:rPr lang="en-US" altLang="zh-CN" sz="1602" b="1" dirty="0">
                <a:solidFill>
                  <a:srgbClr val="000000"/>
                </a:solidFill>
                <a:latin typeface="Arial Narrow" pitchFamily="18" charset="0"/>
                <a:cs typeface="Arial Narrow" pitchFamily="18" charset="0"/>
              </a:rPr>
              <a:t>82h</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PCL</a:t>
            </a:r>
          </a:p>
          <a:p>
            <a:pPr>
              <a:lnSpc>
                <a:spcPts val="2600"/>
              </a:lnSpc>
              <a:tabLst/>
            </a:pPr>
            <a:r>
              <a:rPr lang="en-US" altLang="zh-CN" sz="1602" b="1" dirty="0">
                <a:solidFill>
                  <a:srgbClr val="000000"/>
                </a:solidFill>
                <a:latin typeface="Arial Narrow" pitchFamily="18" charset="0"/>
                <a:cs typeface="Arial Narrow" pitchFamily="18" charset="0"/>
              </a:rPr>
              <a:t>83h</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STATUS</a:t>
            </a:r>
          </a:p>
          <a:p>
            <a:pPr>
              <a:lnSpc>
                <a:spcPts val="2600"/>
              </a:lnSpc>
              <a:tabLst/>
            </a:pPr>
            <a:r>
              <a:rPr lang="en-US" altLang="zh-CN" sz="1602" b="1" dirty="0">
                <a:solidFill>
                  <a:srgbClr val="000000"/>
                </a:solidFill>
                <a:latin typeface="Arial Narrow" pitchFamily="18" charset="0"/>
                <a:cs typeface="Arial Narrow" pitchFamily="18" charset="0"/>
              </a:rPr>
              <a:t>84h</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FSR</a:t>
            </a:r>
          </a:p>
          <a:p>
            <a:pPr>
              <a:lnSpc>
                <a:spcPts val="2600"/>
              </a:lnSpc>
              <a:tabLst/>
            </a:pPr>
            <a:r>
              <a:rPr lang="en-US" altLang="zh-CN" sz="1602" b="1" dirty="0">
                <a:solidFill>
                  <a:srgbClr val="000000"/>
                </a:solidFill>
                <a:latin typeface="Arial Narrow" pitchFamily="18" charset="0"/>
                <a:cs typeface="Arial Narrow" pitchFamily="18" charset="0"/>
              </a:rPr>
              <a:t>85h</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TRISA</a:t>
            </a:r>
          </a:p>
          <a:p>
            <a:pPr>
              <a:lnSpc>
                <a:spcPts val="2600"/>
              </a:lnSpc>
              <a:tabLst/>
            </a:pPr>
            <a:r>
              <a:rPr lang="en-US" altLang="zh-CN" sz="1602" b="1" dirty="0">
                <a:solidFill>
                  <a:srgbClr val="000000"/>
                </a:solidFill>
                <a:latin typeface="Arial Narrow" pitchFamily="18" charset="0"/>
                <a:cs typeface="Arial Narrow" pitchFamily="18" charset="0"/>
              </a:rPr>
              <a:t>86h</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TRISB</a:t>
            </a:r>
          </a:p>
        </p:txBody>
      </p:sp>
      <p:sp>
        <p:nvSpPr>
          <p:cNvPr id="11" name="TextBox 1"/>
          <p:cNvSpPr txBox="1"/>
          <p:nvPr/>
        </p:nvSpPr>
        <p:spPr>
          <a:xfrm>
            <a:off x="4851400" y="2082800"/>
            <a:ext cx="1028700" cy="2247900"/>
          </a:xfrm>
          <a:prstGeom prst="rect">
            <a:avLst/>
          </a:prstGeom>
          <a:noFill/>
        </p:spPr>
        <p:txBody>
          <a:bodyPr wrap="none" lIns="0" tIns="0" rIns="0" rtlCol="0">
            <a:spAutoFit/>
          </a:bodyPr>
          <a:lstStyle/>
          <a:p>
            <a:pPr>
              <a:lnSpc>
                <a:spcPts val="1800"/>
              </a:lnSpc>
              <a:tabLst>
                <a:tab pos="50800" algn="l"/>
                <a:tab pos="63500" algn="l"/>
                <a:tab pos="190500" algn="l"/>
                <a:tab pos="254000" algn="l"/>
                <a:tab pos="266700" algn="l"/>
                <a:tab pos="304800" algn="l"/>
              </a:tabLst>
            </a:pPr>
            <a:r>
              <a:rPr lang="en-US" altLang="zh-CN" dirty="0"/>
              <a:t>				</a:t>
            </a:r>
            <a:r>
              <a:rPr lang="en-US" altLang="zh-CN" sz="1602" b="1" dirty="0">
                <a:solidFill>
                  <a:srgbClr val="000000"/>
                </a:solidFill>
                <a:latin typeface="Arial Narrow" pitchFamily="18" charset="0"/>
                <a:cs typeface="Arial Narrow" pitchFamily="18" charset="0"/>
              </a:rPr>
              <a:t>INDF:</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00h</a:t>
            </a:r>
          </a:p>
          <a:p>
            <a:pPr>
              <a:lnSpc>
                <a:spcPts val="2600"/>
              </a:lnSpc>
              <a:tabLst>
                <a:tab pos="50800" algn="l"/>
                <a:tab pos="63500" algn="l"/>
                <a:tab pos="190500" algn="l"/>
                <a:tab pos="254000" algn="l"/>
                <a:tab pos="266700" algn="l"/>
                <a:tab pos="304800" algn="l"/>
              </a:tabLst>
            </a:pPr>
            <a:r>
              <a:rPr lang="en-US" altLang="zh-CN" dirty="0"/>
              <a:t>			</a:t>
            </a:r>
            <a:r>
              <a:rPr lang="en-US" altLang="zh-CN" sz="1602" b="1" dirty="0">
                <a:solidFill>
                  <a:srgbClr val="000000"/>
                </a:solidFill>
                <a:latin typeface="Arial Narrow" pitchFamily="18" charset="0"/>
                <a:cs typeface="Arial Narrow" pitchFamily="18" charset="0"/>
              </a:rPr>
              <a:t>TMR0:</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01h</a:t>
            </a:r>
          </a:p>
          <a:p>
            <a:pPr>
              <a:lnSpc>
                <a:spcPts val="2600"/>
              </a:lnSpc>
              <a:tabLst>
                <a:tab pos="50800" algn="l"/>
                <a:tab pos="63500" algn="l"/>
                <a:tab pos="190500" algn="l"/>
                <a:tab pos="254000" algn="l"/>
                <a:tab pos="266700" algn="l"/>
                <a:tab pos="304800" algn="l"/>
              </a:tabLst>
            </a:pPr>
            <a:r>
              <a:rPr lang="en-US" altLang="zh-CN" dirty="0"/>
              <a:t>					</a:t>
            </a:r>
            <a:r>
              <a:rPr lang="en-US" altLang="zh-CN" sz="1602" b="1" dirty="0">
                <a:solidFill>
                  <a:srgbClr val="000000"/>
                </a:solidFill>
                <a:latin typeface="Arial Narrow" pitchFamily="18" charset="0"/>
                <a:cs typeface="Arial Narrow" pitchFamily="18" charset="0"/>
              </a:rPr>
              <a:t>PCL</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02h</a:t>
            </a:r>
          </a:p>
          <a:p>
            <a:pPr>
              <a:lnSpc>
                <a:spcPts val="2600"/>
              </a:lnSpc>
              <a:tabLst>
                <a:tab pos="50800" algn="l"/>
                <a:tab pos="63500" algn="l"/>
                <a:tab pos="190500" algn="l"/>
                <a:tab pos="254000" algn="l"/>
                <a:tab pos="266700" algn="l"/>
                <a:tab pos="304800" algn="l"/>
              </a:tabLst>
            </a:pPr>
            <a:r>
              <a:rPr lang="en-US" altLang="zh-CN" sz="1602" b="1" dirty="0">
                <a:solidFill>
                  <a:srgbClr val="000000"/>
                </a:solidFill>
                <a:latin typeface="Arial Narrow" pitchFamily="18" charset="0"/>
                <a:cs typeface="Arial Narrow" pitchFamily="18" charset="0"/>
              </a:rPr>
              <a:t>STATUS:</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03h</a:t>
            </a:r>
          </a:p>
          <a:p>
            <a:pPr>
              <a:lnSpc>
                <a:spcPts val="2600"/>
              </a:lnSpc>
              <a:tabLst>
                <a:tab pos="50800" algn="l"/>
                <a:tab pos="63500" algn="l"/>
                <a:tab pos="190500" algn="l"/>
                <a:tab pos="254000" algn="l"/>
                <a:tab pos="266700" algn="l"/>
                <a:tab pos="304800" algn="l"/>
              </a:tabLst>
            </a:pPr>
            <a:r>
              <a:rPr lang="en-US" altLang="zh-CN" dirty="0"/>
              <a:t>						</a:t>
            </a:r>
            <a:r>
              <a:rPr lang="en-US" altLang="zh-CN" sz="1602" b="1" dirty="0">
                <a:solidFill>
                  <a:srgbClr val="000000"/>
                </a:solidFill>
                <a:latin typeface="Arial Narrow" pitchFamily="18" charset="0"/>
                <a:cs typeface="Arial Narrow" pitchFamily="18" charset="0"/>
              </a:rPr>
              <a:t>FSR:</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04h</a:t>
            </a:r>
          </a:p>
          <a:p>
            <a:pPr>
              <a:lnSpc>
                <a:spcPts val="2600"/>
              </a:lnSpc>
              <a:tabLst>
                <a:tab pos="50800" algn="l"/>
                <a:tab pos="63500" algn="l"/>
                <a:tab pos="190500" algn="l"/>
                <a:tab pos="254000" algn="l"/>
                <a:tab pos="266700" algn="l"/>
                <a:tab pos="304800" algn="l"/>
              </a:tabLst>
            </a:pPr>
            <a:r>
              <a:rPr lang="en-US" altLang="zh-CN" dirty="0"/>
              <a:t>		</a:t>
            </a:r>
            <a:r>
              <a:rPr lang="en-US" altLang="zh-CN" sz="1602" b="1" dirty="0">
                <a:solidFill>
                  <a:srgbClr val="000000"/>
                </a:solidFill>
                <a:latin typeface="Arial Narrow" pitchFamily="18" charset="0"/>
                <a:cs typeface="Arial Narrow" pitchFamily="18" charset="0"/>
              </a:rPr>
              <a:t>PORTA:</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05h</a:t>
            </a:r>
          </a:p>
          <a:p>
            <a:pPr>
              <a:lnSpc>
                <a:spcPts val="2600"/>
              </a:lnSpc>
              <a:tabLst>
                <a:tab pos="50800" algn="l"/>
                <a:tab pos="63500" algn="l"/>
                <a:tab pos="190500" algn="l"/>
                <a:tab pos="254000" algn="l"/>
                <a:tab pos="266700" algn="l"/>
                <a:tab pos="304800" algn="l"/>
              </a:tabLst>
            </a:pPr>
            <a:r>
              <a:rPr lang="en-US" altLang="zh-CN" dirty="0"/>
              <a:t>	</a:t>
            </a:r>
            <a:r>
              <a:rPr lang="en-US" altLang="zh-CN" sz="1602" b="1" dirty="0">
                <a:solidFill>
                  <a:srgbClr val="000000"/>
                </a:solidFill>
                <a:latin typeface="Arial Narrow" pitchFamily="18" charset="0"/>
                <a:cs typeface="Arial Narrow" pitchFamily="18" charset="0"/>
              </a:rPr>
              <a:t>PORTB:</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06h</a:t>
            </a:r>
          </a:p>
        </p:txBody>
      </p:sp>
      <p:sp>
        <p:nvSpPr>
          <p:cNvPr id="12" name="TextBox 1"/>
          <p:cNvSpPr txBox="1"/>
          <p:nvPr/>
        </p:nvSpPr>
        <p:spPr>
          <a:xfrm>
            <a:off x="6451600" y="4406900"/>
            <a:ext cx="266700" cy="19939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FF</a:t>
            </a:r>
          </a:p>
          <a:p>
            <a:pPr>
              <a:lnSpc>
                <a:spcPts val="1000"/>
              </a:lnSpc>
            </a:pPr>
            <a:endParaRPr lang="en-US" altLang="zh-CN" dirty="0"/>
          </a:p>
          <a:p>
            <a:pPr>
              <a:lnSpc>
                <a:spcPts val="1000"/>
              </a:lnSpc>
            </a:pPr>
            <a:endParaRPr lang="en-US" altLang="zh-CN" dirty="0"/>
          </a:p>
          <a:p>
            <a:pPr>
              <a:lnSpc>
                <a:spcPts val="32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p:txBody>
      </p:sp>
      <p:sp>
        <p:nvSpPr>
          <p:cNvPr id="13" name="TextBox 1"/>
          <p:cNvSpPr txBox="1"/>
          <p:nvPr/>
        </p:nvSpPr>
        <p:spPr>
          <a:xfrm>
            <a:off x="7835900" y="4406900"/>
            <a:ext cx="266700" cy="19939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FF</a:t>
            </a:r>
          </a:p>
          <a:p>
            <a:pPr>
              <a:lnSpc>
                <a:spcPts val="1000"/>
              </a:lnSpc>
            </a:pPr>
            <a:endParaRPr lang="en-US" altLang="zh-CN" dirty="0"/>
          </a:p>
          <a:p>
            <a:pPr>
              <a:lnSpc>
                <a:spcPts val="1000"/>
              </a:lnSpc>
            </a:pPr>
            <a:endParaRPr lang="en-US" altLang="zh-CN" dirty="0"/>
          </a:p>
          <a:p>
            <a:pPr>
              <a:lnSpc>
                <a:spcPts val="32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a:p>
            <a:pPr>
              <a:lnSpc>
                <a:spcPts val="2600"/>
              </a:lnSpc>
              <a:tabLst/>
            </a:pPr>
            <a:r>
              <a:rPr lang="en-US" altLang="zh-CN" sz="1800" b="1" dirty="0">
                <a:solidFill>
                  <a:srgbClr val="000000"/>
                </a:solidFill>
                <a:latin typeface="Times New Roman" pitchFamily="18" charset="0"/>
                <a:cs typeface="Times New Roman" pitchFamily="18" charset="0"/>
              </a:rPr>
              <a:t>FF</a:t>
            </a:r>
          </a:p>
        </p:txBody>
      </p:sp>
      <p:sp>
        <p:nvSpPr>
          <p:cNvPr id="14" name="TextBox 1"/>
          <p:cNvSpPr txBox="1"/>
          <p:nvPr/>
        </p:nvSpPr>
        <p:spPr>
          <a:xfrm>
            <a:off x="4902200" y="4432300"/>
            <a:ext cx="965200" cy="1905000"/>
          </a:xfrm>
          <a:prstGeom prst="rect">
            <a:avLst/>
          </a:prstGeom>
          <a:noFill/>
        </p:spPr>
        <p:txBody>
          <a:bodyPr wrap="none" lIns="0" tIns="0" rIns="0" rtlCol="0">
            <a:spAutoFit/>
          </a:bodyPr>
          <a:lstStyle/>
          <a:p>
            <a:pPr>
              <a:lnSpc>
                <a:spcPts val="1800"/>
              </a:lnSpc>
              <a:tabLst>
                <a:tab pos="685800" algn="l"/>
              </a:tabLst>
            </a:pPr>
            <a:r>
              <a:rPr lang="en-US" altLang="zh-CN" sz="1602" b="1" dirty="0">
                <a:solidFill>
                  <a:srgbClr val="000000"/>
                </a:solidFill>
                <a:latin typeface="Arial Narrow" pitchFamily="18" charset="0"/>
                <a:cs typeface="Arial Narrow" pitchFamily="18" charset="0"/>
              </a:rPr>
              <a:t>PORTC:</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07h</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685800" algn="l"/>
              </a:tabLst>
            </a:pPr>
            <a:r>
              <a:rPr lang="en-US" altLang="zh-CN" dirty="0"/>
              <a:t>	</a:t>
            </a:r>
            <a:r>
              <a:rPr lang="en-US" altLang="zh-CN" sz="1602" b="1" dirty="0">
                <a:solidFill>
                  <a:srgbClr val="000000"/>
                </a:solidFill>
                <a:latin typeface="Arial Narrow" pitchFamily="18" charset="0"/>
                <a:cs typeface="Arial Narrow" pitchFamily="18" charset="0"/>
              </a:rPr>
              <a:t>20h</a:t>
            </a:r>
          </a:p>
          <a:p>
            <a:pPr>
              <a:lnSpc>
                <a:spcPts val="2600"/>
              </a:lnSpc>
              <a:tabLst>
                <a:tab pos="685800" algn="l"/>
              </a:tabLst>
            </a:pPr>
            <a:r>
              <a:rPr lang="en-US" altLang="zh-CN" dirty="0"/>
              <a:t>	</a:t>
            </a:r>
            <a:r>
              <a:rPr lang="en-US" altLang="zh-CN" sz="1602" b="1" dirty="0">
                <a:solidFill>
                  <a:srgbClr val="000000"/>
                </a:solidFill>
                <a:latin typeface="Arial Narrow" pitchFamily="18" charset="0"/>
                <a:cs typeface="Arial Narrow" pitchFamily="18" charset="0"/>
              </a:rPr>
              <a:t>21h</a:t>
            </a:r>
          </a:p>
          <a:p>
            <a:pPr>
              <a:lnSpc>
                <a:spcPts val="2600"/>
              </a:lnSpc>
              <a:tabLst>
                <a:tab pos="685800" algn="l"/>
              </a:tabLst>
            </a:pPr>
            <a:r>
              <a:rPr lang="en-US" altLang="zh-CN" dirty="0"/>
              <a:t>	</a:t>
            </a:r>
            <a:r>
              <a:rPr lang="en-US" altLang="zh-CN" sz="1602" b="1" dirty="0">
                <a:solidFill>
                  <a:srgbClr val="000000"/>
                </a:solidFill>
                <a:latin typeface="Arial Narrow" pitchFamily="18" charset="0"/>
                <a:cs typeface="Arial Narrow" pitchFamily="18" charset="0"/>
              </a:rPr>
              <a:t>22h</a:t>
            </a:r>
          </a:p>
          <a:p>
            <a:pPr>
              <a:lnSpc>
                <a:spcPts val="2600"/>
              </a:lnSpc>
              <a:tabLst>
                <a:tab pos="685800" algn="l"/>
              </a:tabLst>
            </a:pPr>
            <a:r>
              <a:rPr lang="en-US" altLang="zh-CN" dirty="0"/>
              <a:t>	</a:t>
            </a:r>
            <a:r>
              <a:rPr lang="en-US" altLang="zh-CN" sz="1602" b="1" dirty="0">
                <a:solidFill>
                  <a:srgbClr val="000000"/>
                </a:solidFill>
                <a:latin typeface="Arial Narrow" pitchFamily="18" charset="0"/>
                <a:cs typeface="Arial Narrow" pitchFamily="18" charset="0"/>
              </a:rPr>
              <a:t>23h</a:t>
            </a:r>
          </a:p>
        </p:txBody>
      </p:sp>
      <p:sp>
        <p:nvSpPr>
          <p:cNvPr id="15" name="TextBox 1"/>
          <p:cNvSpPr txBox="1"/>
          <p:nvPr/>
        </p:nvSpPr>
        <p:spPr>
          <a:xfrm>
            <a:off x="8674100" y="4432300"/>
            <a:ext cx="927100" cy="1905000"/>
          </a:xfrm>
          <a:prstGeom prst="rect">
            <a:avLst/>
          </a:prstGeom>
          <a:noFill/>
        </p:spPr>
        <p:txBody>
          <a:bodyPr wrap="none" lIns="0" tIns="0" rIns="0" rtlCol="0">
            <a:spAutoFit/>
          </a:bodyPr>
          <a:lstStyle/>
          <a:p>
            <a:pPr>
              <a:lnSpc>
                <a:spcPts val="1800"/>
              </a:lnSpc>
              <a:tabLst/>
            </a:pPr>
            <a:r>
              <a:rPr lang="en-US" altLang="zh-CN" sz="1602" b="1" dirty="0">
                <a:solidFill>
                  <a:srgbClr val="000000"/>
                </a:solidFill>
                <a:latin typeface="Arial Narrow" pitchFamily="18" charset="0"/>
                <a:cs typeface="Arial Narrow" pitchFamily="18" charset="0"/>
              </a:rPr>
              <a:t>87h</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Arial Narrow" pitchFamily="18" charset="0"/>
                <a:cs typeface="Arial Narrow" pitchFamily="18" charset="0"/>
              </a:rPr>
              <a:t>TRISC</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pPr>
            <a:r>
              <a:rPr lang="en-US" altLang="zh-CN" sz="1602" b="1" dirty="0">
                <a:solidFill>
                  <a:srgbClr val="000000"/>
                </a:solidFill>
                <a:latin typeface="Arial Narrow" pitchFamily="18" charset="0"/>
                <a:cs typeface="Arial Narrow" pitchFamily="18" charset="0"/>
              </a:rPr>
              <a:t>A0h</a:t>
            </a:r>
          </a:p>
          <a:p>
            <a:pPr>
              <a:lnSpc>
                <a:spcPts val="2600"/>
              </a:lnSpc>
              <a:tabLst/>
            </a:pPr>
            <a:r>
              <a:rPr lang="en-US" altLang="zh-CN" sz="1602" b="1" dirty="0">
                <a:solidFill>
                  <a:srgbClr val="000000"/>
                </a:solidFill>
                <a:latin typeface="Arial Narrow" pitchFamily="18" charset="0"/>
                <a:cs typeface="Arial Narrow" pitchFamily="18" charset="0"/>
              </a:rPr>
              <a:t>A1h</a:t>
            </a:r>
          </a:p>
          <a:p>
            <a:pPr>
              <a:lnSpc>
                <a:spcPts val="2600"/>
              </a:lnSpc>
              <a:tabLst/>
            </a:pPr>
            <a:r>
              <a:rPr lang="en-US" altLang="zh-CN" sz="1602" b="1" dirty="0">
                <a:solidFill>
                  <a:srgbClr val="000000"/>
                </a:solidFill>
                <a:latin typeface="Arial Narrow" pitchFamily="18" charset="0"/>
                <a:cs typeface="Arial Narrow" pitchFamily="18" charset="0"/>
              </a:rPr>
              <a:t>A2h</a:t>
            </a:r>
          </a:p>
          <a:p>
            <a:pPr>
              <a:lnSpc>
                <a:spcPts val="2600"/>
              </a:lnSpc>
              <a:tabLst/>
            </a:pPr>
            <a:r>
              <a:rPr lang="en-US" altLang="zh-CN" sz="1602" b="1" dirty="0">
                <a:solidFill>
                  <a:srgbClr val="000000"/>
                </a:solidFill>
                <a:latin typeface="Arial Narrow" pitchFamily="18" charset="0"/>
                <a:cs typeface="Arial Narrow" pitchFamily="18" charset="0"/>
              </a:rPr>
              <a:t>A3h</a:t>
            </a:r>
          </a:p>
        </p:txBody>
      </p:sp>
      <p:sp>
        <p:nvSpPr>
          <p:cNvPr id="16" name="TextBox 1"/>
          <p:cNvSpPr txBox="1"/>
          <p:nvPr/>
        </p:nvSpPr>
        <p:spPr>
          <a:xfrm>
            <a:off x="1333500" y="4495800"/>
            <a:ext cx="939800" cy="1854200"/>
          </a:xfrm>
          <a:prstGeom prst="rect">
            <a:avLst/>
          </a:prstGeom>
          <a:noFill/>
        </p:spPr>
        <p:txBody>
          <a:bodyPr wrap="none" lIns="0" tIns="0" rIns="0" rtlCol="0">
            <a:spAutoFit/>
          </a:bodyPr>
          <a:lstStyle/>
          <a:p>
            <a:pPr>
              <a:lnSpc>
                <a:spcPts val="1900"/>
              </a:lnSpc>
              <a:tabLst/>
            </a:pPr>
            <a:r>
              <a:rPr lang="en-US" altLang="zh-CN" sz="2502" b="1" dirty="0">
                <a:solidFill>
                  <a:srgbClr val="000000"/>
                </a:solidFill>
                <a:latin typeface="Courier New" pitchFamily="18" charset="0"/>
                <a:cs typeface="Courier New" pitchFamily="18" charset="0"/>
              </a:rPr>
              <a:t>bsf</a:t>
            </a:r>
          </a:p>
          <a:p>
            <a:pPr>
              <a:lnSpc>
                <a:spcPts val="1000"/>
              </a:lnSpc>
            </a:pPr>
            <a:endParaRPr lang="en-US" altLang="zh-CN" dirty="0"/>
          </a:p>
          <a:p>
            <a:pPr>
              <a:lnSpc>
                <a:spcPts val="2100"/>
              </a:lnSpc>
              <a:tabLst/>
            </a:pPr>
            <a:r>
              <a:rPr lang="en-US" altLang="zh-CN" sz="2502" b="1" dirty="0">
                <a:solidFill>
                  <a:srgbClr val="000000"/>
                </a:solidFill>
                <a:latin typeface="Courier New" pitchFamily="18" charset="0"/>
                <a:cs typeface="Courier New" pitchFamily="18" charset="0"/>
              </a:rPr>
              <a:t>movlw</a:t>
            </a:r>
          </a:p>
          <a:p>
            <a:pPr>
              <a:lnSpc>
                <a:spcPts val="1000"/>
              </a:lnSpc>
            </a:pPr>
            <a:endParaRPr lang="en-US" altLang="zh-CN" dirty="0"/>
          </a:p>
          <a:p>
            <a:pPr>
              <a:lnSpc>
                <a:spcPts val="2100"/>
              </a:lnSpc>
              <a:tabLst/>
            </a:pPr>
            <a:r>
              <a:rPr lang="en-US" altLang="zh-CN" sz="2502" b="1" dirty="0">
                <a:solidFill>
                  <a:srgbClr val="000000"/>
                </a:solidFill>
                <a:latin typeface="Courier New" pitchFamily="18" charset="0"/>
                <a:cs typeface="Courier New" pitchFamily="18" charset="0"/>
              </a:rPr>
              <a:t>movwf</a:t>
            </a:r>
          </a:p>
          <a:p>
            <a:pPr>
              <a:lnSpc>
                <a:spcPts val="1000"/>
              </a:lnSpc>
            </a:pPr>
            <a:endParaRPr lang="en-US" altLang="zh-CN" dirty="0"/>
          </a:p>
          <a:p>
            <a:pPr>
              <a:lnSpc>
                <a:spcPts val="2100"/>
              </a:lnSpc>
              <a:tabLst/>
            </a:pPr>
            <a:r>
              <a:rPr lang="en-US" altLang="zh-CN" sz="2502" b="1" dirty="0">
                <a:solidFill>
                  <a:srgbClr val="000000"/>
                </a:solidFill>
                <a:latin typeface="Courier New" pitchFamily="18" charset="0"/>
                <a:cs typeface="Courier New" pitchFamily="18" charset="0"/>
              </a:rPr>
              <a:t>bcf</a:t>
            </a:r>
          </a:p>
          <a:p>
            <a:pPr>
              <a:lnSpc>
                <a:spcPts val="1000"/>
              </a:lnSpc>
            </a:pPr>
            <a:endParaRPr lang="en-US" altLang="zh-CN" dirty="0"/>
          </a:p>
          <a:p>
            <a:pPr>
              <a:lnSpc>
                <a:spcPts val="2100"/>
              </a:lnSpc>
              <a:tabLst/>
            </a:pPr>
            <a:r>
              <a:rPr lang="en-US" altLang="zh-CN" sz="2502" b="1" dirty="0">
                <a:solidFill>
                  <a:srgbClr val="000000"/>
                </a:solidFill>
                <a:latin typeface="Courier New" pitchFamily="18" charset="0"/>
                <a:cs typeface="Courier New" pitchFamily="18" charset="0"/>
              </a:rPr>
              <a:t>clrf</a:t>
            </a:r>
          </a:p>
        </p:txBody>
      </p:sp>
      <p:sp>
        <p:nvSpPr>
          <p:cNvPr id="17" name="TextBox 1"/>
          <p:cNvSpPr txBox="1"/>
          <p:nvPr/>
        </p:nvSpPr>
        <p:spPr>
          <a:xfrm>
            <a:off x="2501900" y="4495800"/>
            <a:ext cx="2133600" cy="1854200"/>
          </a:xfrm>
          <a:prstGeom prst="rect">
            <a:avLst/>
          </a:prstGeom>
          <a:noFill/>
        </p:spPr>
        <p:txBody>
          <a:bodyPr wrap="none" lIns="0" tIns="0" rIns="0" rtlCol="0">
            <a:spAutoFit/>
          </a:bodyPr>
          <a:lstStyle/>
          <a:p>
            <a:pPr>
              <a:lnSpc>
                <a:spcPts val="1900"/>
              </a:lnSpc>
              <a:tabLst>
                <a:tab pos="50800" algn="l"/>
              </a:tabLst>
            </a:pPr>
            <a:r>
              <a:rPr lang="en-US" altLang="zh-CN" sz="2502" b="1" dirty="0">
                <a:solidFill>
                  <a:srgbClr val="000000"/>
                </a:solidFill>
                <a:latin typeface="Courier New" pitchFamily="18" charset="0"/>
                <a:cs typeface="Courier New" pitchFamily="18" charset="0"/>
              </a:rPr>
              <a:t>STATUS,RP0</a:t>
            </a:r>
          </a:p>
          <a:p>
            <a:pPr>
              <a:lnSpc>
                <a:spcPts val="1000"/>
              </a:lnSpc>
            </a:pPr>
            <a:endParaRPr lang="en-US" altLang="zh-CN" dirty="0"/>
          </a:p>
          <a:p>
            <a:pPr>
              <a:lnSpc>
                <a:spcPts val="2100"/>
              </a:lnSpc>
              <a:tabLst>
                <a:tab pos="50800" algn="l"/>
              </a:tabLst>
            </a:pPr>
            <a:r>
              <a:rPr lang="en-US" altLang="zh-CN" dirty="0"/>
              <a:t>	</a:t>
            </a:r>
            <a:r>
              <a:rPr lang="en-US" altLang="zh-CN" sz="2502" b="1" dirty="0">
                <a:solidFill>
                  <a:srgbClr val="000000"/>
                </a:solidFill>
                <a:latin typeface="Courier New" pitchFamily="18" charset="0"/>
                <a:cs typeface="Courier New" pitchFamily="18" charset="0"/>
              </a:rPr>
              <a:t>b’11110000’</a:t>
            </a:r>
          </a:p>
          <a:p>
            <a:pPr>
              <a:lnSpc>
                <a:spcPts val="1000"/>
              </a:lnSpc>
            </a:pPr>
            <a:endParaRPr lang="en-US" altLang="zh-CN" dirty="0"/>
          </a:p>
          <a:p>
            <a:pPr>
              <a:lnSpc>
                <a:spcPts val="2100"/>
              </a:lnSpc>
              <a:tabLst>
                <a:tab pos="50800" algn="l"/>
              </a:tabLst>
            </a:pPr>
            <a:r>
              <a:rPr lang="en-US" altLang="zh-CN" dirty="0"/>
              <a:t>	</a:t>
            </a:r>
            <a:r>
              <a:rPr lang="en-US" altLang="zh-CN" sz="2502" b="1" dirty="0">
                <a:solidFill>
                  <a:srgbClr val="000000"/>
                </a:solidFill>
                <a:latin typeface="Courier New" pitchFamily="18" charset="0"/>
                <a:cs typeface="Courier New" pitchFamily="18" charset="0"/>
              </a:rPr>
              <a:t>TRISB</a:t>
            </a:r>
          </a:p>
          <a:p>
            <a:pPr>
              <a:lnSpc>
                <a:spcPts val="1000"/>
              </a:lnSpc>
            </a:pPr>
            <a:endParaRPr lang="en-US" altLang="zh-CN" dirty="0"/>
          </a:p>
          <a:p>
            <a:pPr>
              <a:lnSpc>
                <a:spcPts val="2100"/>
              </a:lnSpc>
              <a:tabLst>
                <a:tab pos="50800" algn="l"/>
              </a:tabLst>
            </a:pPr>
            <a:r>
              <a:rPr lang="en-US" altLang="zh-CN" dirty="0"/>
              <a:t>	</a:t>
            </a:r>
            <a:r>
              <a:rPr lang="en-US" altLang="zh-CN" sz="2502" b="1" dirty="0">
                <a:solidFill>
                  <a:srgbClr val="000000"/>
                </a:solidFill>
                <a:latin typeface="Courier New" pitchFamily="18" charset="0"/>
                <a:cs typeface="Courier New" pitchFamily="18" charset="0"/>
              </a:rPr>
              <a:t>STATUS,RP0</a:t>
            </a:r>
          </a:p>
          <a:p>
            <a:pPr>
              <a:lnSpc>
                <a:spcPts val="1000"/>
              </a:lnSpc>
            </a:pPr>
            <a:endParaRPr lang="en-US" altLang="zh-CN" dirty="0"/>
          </a:p>
          <a:p>
            <a:pPr>
              <a:lnSpc>
                <a:spcPts val="2100"/>
              </a:lnSpc>
              <a:tabLst>
                <a:tab pos="50800" algn="l"/>
              </a:tabLst>
            </a:pPr>
            <a:r>
              <a:rPr lang="en-US" altLang="zh-CN" dirty="0"/>
              <a:t>	</a:t>
            </a:r>
            <a:r>
              <a:rPr lang="en-US" altLang="zh-CN" sz="2502" b="1" dirty="0">
                <a:solidFill>
                  <a:srgbClr val="000000"/>
                </a:solidFill>
                <a:latin typeface="Courier New" pitchFamily="18" charset="0"/>
                <a:cs typeface="Courier New" pitchFamily="18" charset="0"/>
              </a:rPr>
              <a:t>PORTB</a:t>
            </a:r>
          </a:p>
        </p:txBody>
      </p:sp>
      <p:sp>
        <p:nvSpPr>
          <p:cNvPr id="18" name="TextBox 1"/>
          <p:cNvSpPr txBox="1"/>
          <p:nvPr/>
        </p:nvSpPr>
        <p:spPr>
          <a:xfrm>
            <a:off x="6654800" y="6642100"/>
            <a:ext cx="215900" cy="203200"/>
          </a:xfrm>
          <a:prstGeom prst="rect">
            <a:avLst/>
          </a:prstGeom>
          <a:noFill/>
        </p:spPr>
        <p:txBody>
          <a:bodyPr wrap="none" lIns="0" tIns="0" rIns="0" rtlCol="0">
            <a:spAutoFit/>
          </a:bodyPr>
          <a:lstStyle/>
          <a:p>
            <a:pPr>
              <a:lnSpc>
                <a:spcPts val="1600"/>
              </a:lnSpc>
              <a:tabLst/>
            </a:pPr>
            <a:r>
              <a:rPr lang="en-US" altLang="zh-CN" sz="1213" dirty="0">
                <a:solidFill>
                  <a:srgbClr val="000000"/>
                </a:solidFill>
                <a:latin typeface="Times New Roman" pitchFamily="18" charset="0"/>
                <a:cs typeface="Times New Roman" pitchFamily="18" charset="0"/>
              </a:rPr>
              <a:t>Bin</a:t>
            </a:r>
          </a:p>
        </p:txBody>
      </p:sp>
      <p:sp>
        <p:nvSpPr>
          <p:cNvPr id="19" name="TextBox 1"/>
          <p:cNvSpPr txBox="1"/>
          <p:nvPr/>
        </p:nvSpPr>
        <p:spPr>
          <a:xfrm>
            <a:off x="7188200" y="6642100"/>
            <a:ext cx="266700" cy="203200"/>
          </a:xfrm>
          <a:prstGeom prst="rect">
            <a:avLst/>
          </a:prstGeom>
          <a:noFill/>
        </p:spPr>
        <p:txBody>
          <a:bodyPr wrap="none" lIns="0" tIns="0" rIns="0" rtlCol="0">
            <a:spAutoFit/>
          </a:bodyPr>
          <a:lstStyle/>
          <a:p>
            <a:pPr>
              <a:lnSpc>
                <a:spcPts val="1600"/>
              </a:lnSpc>
              <a:tabLst/>
            </a:pPr>
            <a:r>
              <a:rPr lang="en-US" altLang="zh-CN" sz="1213" dirty="0">
                <a:solidFill>
                  <a:srgbClr val="000000"/>
                </a:solidFill>
                <a:latin typeface="Times New Roman" pitchFamily="18" charset="0"/>
                <a:cs typeface="Times New Roman" pitchFamily="18" charset="0"/>
              </a:rPr>
              <a:t>Dec</a:t>
            </a:r>
          </a:p>
        </p:txBody>
      </p:sp>
      <p:sp>
        <p:nvSpPr>
          <p:cNvPr id="20" name="TextBox 1"/>
          <p:cNvSpPr txBox="1"/>
          <p:nvPr/>
        </p:nvSpPr>
        <p:spPr>
          <a:xfrm>
            <a:off x="7721600" y="6642100"/>
            <a:ext cx="266700" cy="203200"/>
          </a:xfrm>
          <a:prstGeom prst="rect">
            <a:avLst/>
          </a:prstGeom>
          <a:noFill/>
        </p:spPr>
        <p:txBody>
          <a:bodyPr wrap="none" lIns="0" tIns="0" rIns="0" rtlCol="0">
            <a:spAutoFit/>
          </a:bodyPr>
          <a:lstStyle/>
          <a:p>
            <a:pPr>
              <a:lnSpc>
                <a:spcPts val="1600"/>
              </a:lnSpc>
              <a:tabLst/>
            </a:pPr>
            <a:r>
              <a:rPr lang="en-US" altLang="zh-CN" sz="1213" dirty="0">
                <a:solidFill>
                  <a:srgbClr val="000000"/>
                </a:solidFill>
                <a:latin typeface="Times New Roman" pitchFamily="18" charset="0"/>
                <a:cs typeface="Times New Roman" pitchFamily="18" charset="0"/>
              </a:rPr>
              <a:t>Hex</a:t>
            </a:r>
          </a:p>
        </p:txBody>
      </p:sp>
      <p:sp>
        <p:nvSpPr>
          <p:cNvPr id="21" name="Elipse 20"/>
          <p:cNvSpPr/>
          <p:nvPr/>
        </p:nvSpPr>
        <p:spPr>
          <a:xfrm>
            <a:off x="762000" y="1341437"/>
            <a:ext cx="3594100" cy="766763"/>
          </a:xfrm>
          <a:prstGeom prst="ellipse">
            <a:avLst/>
          </a:prstGeom>
          <a:solidFill>
            <a:srgbClr val="FF0000">
              <a:alpha val="2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orma libre 21"/>
          <p:cNvSpPr/>
          <p:nvPr/>
        </p:nvSpPr>
        <p:spPr>
          <a:xfrm>
            <a:off x="2576945" y="2161310"/>
            <a:ext cx="1512455" cy="2532928"/>
          </a:xfrm>
          <a:custGeom>
            <a:avLst/>
            <a:gdLst>
              <a:gd name="connsiteX0" fmla="*/ 0 w 1579419"/>
              <a:gd name="connsiteY0" fmla="*/ 0 h 2842953"/>
              <a:gd name="connsiteX1" fmla="*/ 1512917 w 1579419"/>
              <a:gd name="connsiteY1" fmla="*/ 2709949 h 2842953"/>
              <a:gd name="connsiteX2" fmla="*/ 1512917 w 1579419"/>
              <a:gd name="connsiteY2" fmla="*/ 2709949 h 2842953"/>
              <a:gd name="connsiteX3" fmla="*/ 1579419 w 1579419"/>
              <a:gd name="connsiteY3" fmla="*/ 2842953 h 2842953"/>
            </a:gdLst>
            <a:ahLst/>
            <a:cxnLst>
              <a:cxn ang="0">
                <a:pos x="connsiteX0" y="connsiteY0"/>
              </a:cxn>
              <a:cxn ang="0">
                <a:pos x="connsiteX1" y="connsiteY1"/>
              </a:cxn>
              <a:cxn ang="0">
                <a:pos x="connsiteX2" y="connsiteY2"/>
              </a:cxn>
              <a:cxn ang="0">
                <a:pos x="connsiteX3" y="connsiteY3"/>
              </a:cxn>
            </a:cxnLst>
            <a:rect l="l" t="t" r="r" b="b"/>
            <a:pathLst>
              <a:path w="1579419" h="2842953">
                <a:moveTo>
                  <a:pt x="0" y="0"/>
                </a:moveTo>
                <a:lnTo>
                  <a:pt x="1512917" y="2709949"/>
                </a:lnTo>
                <a:lnTo>
                  <a:pt x="1512917" y="2709949"/>
                </a:lnTo>
                <a:lnTo>
                  <a:pt x="1579419" y="2842953"/>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4" name="Conector recto de flecha 23"/>
          <p:cNvCxnSpPr>
            <a:endCxn id="8" idx="1"/>
          </p:cNvCxnSpPr>
          <p:nvPr/>
        </p:nvCxnSpPr>
        <p:spPr>
          <a:xfrm flipV="1">
            <a:off x="4254500" y="3219450"/>
            <a:ext cx="2197100" cy="2465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664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311400" y="584200"/>
            <a:ext cx="72009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Direccionamiento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Indirecto</a:t>
            </a:r>
          </a:p>
        </p:txBody>
      </p:sp>
      <p:sp>
        <p:nvSpPr>
          <p:cNvPr id="3" name="TextBox 1"/>
          <p:cNvSpPr txBox="1"/>
          <p:nvPr/>
        </p:nvSpPr>
        <p:spPr>
          <a:xfrm>
            <a:off x="1828800" y="2552700"/>
            <a:ext cx="2921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IRP</a:t>
            </a:r>
          </a:p>
        </p:txBody>
      </p:sp>
      <p:sp>
        <p:nvSpPr>
          <p:cNvPr id="4" name="TextBox 1"/>
          <p:cNvSpPr txBox="1"/>
          <p:nvPr/>
        </p:nvSpPr>
        <p:spPr>
          <a:xfrm>
            <a:off x="1587500" y="1409700"/>
            <a:ext cx="952500" cy="1117600"/>
          </a:xfrm>
          <a:prstGeom prst="rect">
            <a:avLst/>
          </a:prstGeom>
          <a:noFill/>
        </p:spPr>
        <p:txBody>
          <a:bodyPr wrap="none" lIns="0" tIns="0" rIns="0" rtlCol="0">
            <a:spAutoFit/>
          </a:bodyPr>
          <a:lstStyle/>
          <a:p>
            <a:pPr>
              <a:lnSpc>
                <a:spcPts val="2200"/>
              </a:lnSpc>
              <a:tabLst>
                <a:tab pos="177800" algn="l"/>
                <a:tab pos="304800" algn="l"/>
              </a:tabLst>
            </a:pPr>
            <a:r>
              <a:rPr lang="en-US" altLang="zh-CN" sz="1602" b="1" dirty="0">
                <a:solidFill>
                  <a:srgbClr val="000000"/>
                </a:solidFill>
                <a:latin typeface="Times New Roman" pitchFamily="18" charset="0"/>
                <a:cs typeface="Times New Roman" pitchFamily="18" charset="0"/>
              </a:rPr>
              <a:t>1-bit</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dede</a:t>
            </a:r>
          </a:p>
          <a:p>
            <a:pPr>
              <a:lnSpc>
                <a:spcPts val="1900"/>
              </a:lnSpc>
              <a:tabLst>
                <a:tab pos="177800" algn="l"/>
                <a:tab pos="304800" algn="l"/>
              </a:tabLst>
            </a:pPr>
            <a:r>
              <a:rPr lang="en-US" altLang="zh-CN" dirty="0"/>
              <a:t>	</a:t>
            </a:r>
            <a:r>
              <a:rPr lang="en-US" altLang="zh-CN" sz="1602" b="1" dirty="0">
                <a:solidFill>
                  <a:srgbClr val="000000"/>
                </a:solidFill>
                <a:latin typeface="Times New Roman" pitchFamily="18" charset="0"/>
                <a:cs typeface="Times New Roman" pitchFamily="18" charset="0"/>
              </a:rPr>
              <a:t>STATUS</a:t>
            </a:r>
          </a:p>
          <a:p>
            <a:pPr>
              <a:lnSpc>
                <a:spcPts val="1000"/>
              </a:lnSpc>
            </a:pPr>
            <a:endParaRPr lang="en-US" altLang="zh-CN" dirty="0"/>
          </a:p>
          <a:p>
            <a:pPr>
              <a:lnSpc>
                <a:spcPts val="3600"/>
              </a:lnSpc>
              <a:tabLst>
                <a:tab pos="177800" algn="l"/>
                <a:tab pos="304800" algn="l"/>
              </a:tabLst>
            </a:pPr>
            <a:r>
              <a:rPr lang="en-US" altLang="zh-CN" dirty="0"/>
              <a:t>		</a:t>
            </a:r>
            <a:r>
              <a:rPr lang="en-US" altLang="zh-CN" sz="2502" b="1" dirty="0">
                <a:solidFill>
                  <a:srgbClr val="000000"/>
                </a:solidFill>
                <a:latin typeface="Times New Roman" pitchFamily="18" charset="0"/>
                <a:cs typeface="Times New Roman" pitchFamily="18" charset="0"/>
              </a:rPr>
              <a:t>0</a:t>
            </a:r>
          </a:p>
        </p:txBody>
      </p:sp>
      <p:sp>
        <p:nvSpPr>
          <p:cNvPr id="5" name="TextBox 1"/>
          <p:cNvSpPr txBox="1"/>
          <p:nvPr/>
        </p:nvSpPr>
        <p:spPr>
          <a:xfrm>
            <a:off x="7289800" y="1435100"/>
            <a:ext cx="1701800" cy="1079500"/>
          </a:xfrm>
          <a:prstGeom prst="rect">
            <a:avLst/>
          </a:prstGeom>
          <a:noFill/>
        </p:spPr>
        <p:txBody>
          <a:bodyPr wrap="none" lIns="0" tIns="0" rIns="0" rtlCol="0">
            <a:spAutoFit/>
          </a:bodyPr>
          <a:lstStyle/>
          <a:p>
            <a:pPr>
              <a:lnSpc>
                <a:spcPts val="2200"/>
              </a:lnSpc>
              <a:tabLst>
                <a:tab pos="241300" algn="l"/>
              </a:tabLst>
            </a:pPr>
            <a:r>
              <a:rPr lang="en-US" altLang="zh-CN" sz="1602" b="1" dirty="0">
                <a:solidFill>
                  <a:srgbClr val="000000"/>
                </a:solidFill>
                <a:latin typeface="Times New Roman" pitchFamily="18" charset="0"/>
                <a:cs typeface="Times New Roman" pitchFamily="18" charset="0"/>
              </a:rPr>
              <a:t>9-bit</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de</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Dirección</a:t>
            </a:r>
          </a:p>
          <a:p>
            <a:pPr>
              <a:lnSpc>
                <a:spcPts val="1000"/>
              </a:lnSpc>
            </a:pPr>
            <a:endParaRPr lang="en-US" altLang="zh-CN" dirty="0"/>
          </a:p>
          <a:p>
            <a:pPr>
              <a:lnSpc>
                <a:spcPts val="1000"/>
              </a:lnSpc>
            </a:pPr>
            <a:endParaRPr lang="en-US" altLang="zh-CN" dirty="0"/>
          </a:p>
          <a:p>
            <a:pPr>
              <a:lnSpc>
                <a:spcPts val="4300"/>
              </a:lnSpc>
              <a:tabLst>
                <a:tab pos="241300" algn="l"/>
              </a:tabLst>
            </a:pPr>
            <a:r>
              <a:rPr lang="en-US" altLang="zh-CN" dirty="0"/>
              <a:t>	</a:t>
            </a:r>
            <a:r>
              <a:rPr lang="en-US" altLang="zh-CN" sz="2502" b="1" dirty="0">
                <a:solidFill>
                  <a:srgbClr val="000000"/>
                </a:solidFill>
                <a:latin typeface="Times New Roman" pitchFamily="18" charset="0"/>
                <a:cs typeface="Times New Roman" pitchFamily="18" charset="0"/>
              </a:rPr>
              <a:t>0x1FC</a:t>
            </a:r>
          </a:p>
        </p:txBody>
      </p:sp>
      <p:sp>
        <p:nvSpPr>
          <p:cNvPr id="6" name="TextBox 1"/>
          <p:cNvSpPr txBox="1"/>
          <p:nvPr/>
        </p:nvSpPr>
        <p:spPr>
          <a:xfrm>
            <a:off x="4267200" y="2552700"/>
            <a:ext cx="3429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FSR</a:t>
            </a:r>
          </a:p>
        </p:txBody>
      </p:sp>
      <p:sp>
        <p:nvSpPr>
          <p:cNvPr id="7" name="TextBox 1"/>
          <p:cNvSpPr txBox="1"/>
          <p:nvPr/>
        </p:nvSpPr>
        <p:spPr>
          <a:xfrm>
            <a:off x="2654300" y="1646237"/>
            <a:ext cx="3568700" cy="812800"/>
          </a:xfrm>
          <a:prstGeom prst="rect">
            <a:avLst/>
          </a:prstGeom>
          <a:noFill/>
        </p:spPr>
        <p:txBody>
          <a:bodyPr wrap="none" lIns="0" tIns="0" rIns="0" rtlCol="0">
            <a:spAutoFit/>
          </a:bodyPr>
          <a:lstStyle/>
          <a:p>
            <a:pPr>
              <a:lnSpc>
                <a:spcPts val="2200"/>
              </a:lnSpc>
              <a:tabLst>
                <a:tab pos="762000" algn="l"/>
              </a:tabLst>
            </a:pPr>
            <a:r>
              <a:rPr lang="en-US" altLang="zh-CN" dirty="0"/>
              <a:t>	</a:t>
            </a:r>
            <a:r>
              <a:rPr lang="en-US" altLang="zh-CN" sz="1602" b="1" u="sng" dirty="0">
                <a:solidFill>
                  <a:srgbClr val="000000"/>
                </a:solidFill>
                <a:latin typeface="Times New Roman" pitchFamily="18" charset="0"/>
                <a:cs typeface="Times New Roman" pitchFamily="18" charset="0"/>
              </a:rPr>
              <a:t>8-bits</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Desde</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el</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FSR</a:t>
            </a:r>
          </a:p>
          <a:p>
            <a:pPr>
              <a:lnSpc>
                <a:spcPts val="4100"/>
              </a:lnSpc>
              <a:tabLst>
                <a:tab pos="762000" algn="l"/>
              </a:tabLst>
            </a:pPr>
            <a:r>
              <a:rPr lang="en-US" altLang="zh-CN" sz="2502" b="1" dirty="0">
                <a:solidFill>
                  <a:srgbClr val="000000"/>
                </a:solidFill>
                <a:latin typeface="Times New Roman" pitchFamily="18" charset="0"/>
                <a:cs typeface="Times New Roman" pitchFamily="18" charset="0"/>
              </a:rPr>
              <a:t>0</a:t>
            </a:r>
            <a:r>
              <a:rPr lang="en-US" altLang="zh-CN" sz="2502" dirty="0">
                <a:latin typeface="Times New Roman" pitchFamily="18" charset="0"/>
                <a:cs typeface="Times New Roman" pitchFamily="18" charset="0"/>
              </a:rPr>
              <a:t>    </a:t>
            </a:r>
            <a:r>
              <a:rPr lang="en-US" altLang="zh-CN" sz="2502" b="1" dirty="0">
                <a:solidFill>
                  <a:srgbClr val="000000"/>
                </a:solidFill>
                <a:latin typeface="Times New Roman" pitchFamily="18" charset="0"/>
                <a:cs typeface="Times New Roman" pitchFamily="18" charset="0"/>
              </a:rPr>
              <a:t>0</a:t>
            </a:r>
            <a:r>
              <a:rPr lang="en-US" altLang="zh-CN" sz="2502" dirty="0">
                <a:latin typeface="Times New Roman" pitchFamily="18" charset="0"/>
                <a:cs typeface="Times New Roman" pitchFamily="18" charset="0"/>
              </a:rPr>
              <a:t>    </a:t>
            </a:r>
            <a:r>
              <a:rPr lang="en-US" altLang="zh-CN" sz="2502" b="1" dirty="0">
                <a:solidFill>
                  <a:srgbClr val="000000"/>
                </a:solidFill>
                <a:latin typeface="Times New Roman" pitchFamily="18" charset="0"/>
                <a:cs typeface="Times New Roman" pitchFamily="18" charset="0"/>
              </a:rPr>
              <a:t>0</a:t>
            </a:r>
            <a:r>
              <a:rPr lang="en-US" altLang="zh-CN" sz="2502" dirty="0">
                <a:latin typeface="Times New Roman" pitchFamily="18" charset="0"/>
                <a:cs typeface="Times New Roman" pitchFamily="18" charset="0"/>
              </a:rPr>
              <a:t>    </a:t>
            </a:r>
            <a:r>
              <a:rPr lang="en-US" altLang="zh-CN" sz="2502" b="1" dirty="0">
                <a:solidFill>
                  <a:srgbClr val="000000"/>
                </a:solidFill>
                <a:latin typeface="Times New Roman" pitchFamily="18" charset="0"/>
                <a:cs typeface="Times New Roman" pitchFamily="18" charset="0"/>
              </a:rPr>
              <a:t>0</a:t>
            </a:r>
            <a:r>
              <a:rPr lang="en-US" altLang="zh-CN" sz="2502" dirty="0">
                <a:latin typeface="Times New Roman" pitchFamily="18" charset="0"/>
                <a:cs typeface="Times New Roman" pitchFamily="18" charset="0"/>
              </a:rPr>
              <a:t>    </a:t>
            </a:r>
            <a:r>
              <a:rPr lang="en-US" altLang="zh-CN" sz="2502" b="1" dirty="0">
                <a:solidFill>
                  <a:srgbClr val="000000"/>
                </a:solidFill>
                <a:latin typeface="Times New Roman" pitchFamily="18" charset="0"/>
                <a:cs typeface="Times New Roman" pitchFamily="18" charset="0"/>
              </a:rPr>
              <a:t>0</a:t>
            </a:r>
            <a:r>
              <a:rPr lang="en-US" altLang="zh-CN" sz="2502" dirty="0">
                <a:latin typeface="Times New Roman" pitchFamily="18" charset="0"/>
                <a:cs typeface="Times New Roman" pitchFamily="18" charset="0"/>
              </a:rPr>
              <a:t>    </a:t>
            </a:r>
            <a:r>
              <a:rPr lang="en-US" altLang="zh-CN" sz="2502" b="1" dirty="0">
                <a:solidFill>
                  <a:srgbClr val="000000"/>
                </a:solidFill>
                <a:latin typeface="Times New Roman" pitchFamily="18" charset="0"/>
                <a:cs typeface="Times New Roman" pitchFamily="18" charset="0"/>
              </a:rPr>
              <a:t>0</a:t>
            </a:r>
            <a:r>
              <a:rPr lang="en-US" altLang="zh-CN" sz="2502" dirty="0">
                <a:latin typeface="Times New Roman" pitchFamily="18" charset="0"/>
                <a:cs typeface="Times New Roman" pitchFamily="18" charset="0"/>
              </a:rPr>
              <a:t>    </a:t>
            </a:r>
            <a:r>
              <a:rPr lang="en-US" altLang="zh-CN" sz="2502" b="1" dirty="0">
                <a:solidFill>
                  <a:srgbClr val="000000"/>
                </a:solidFill>
                <a:latin typeface="Times New Roman" pitchFamily="18" charset="0"/>
                <a:cs typeface="Times New Roman" pitchFamily="18" charset="0"/>
              </a:rPr>
              <a:t>0</a:t>
            </a:r>
            <a:r>
              <a:rPr lang="en-US" altLang="zh-CN" sz="2502" dirty="0">
                <a:latin typeface="Times New Roman" pitchFamily="18" charset="0"/>
                <a:cs typeface="Times New Roman" pitchFamily="18" charset="0"/>
              </a:rPr>
              <a:t>    </a:t>
            </a:r>
            <a:r>
              <a:rPr lang="en-US" altLang="zh-CN" sz="2502" b="1" dirty="0">
                <a:solidFill>
                  <a:srgbClr val="000000"/>
                </a:solidFill>
                <a:latin typeface="Times New Roman" pitchFamily="18" charset="0"/>
                <a:cs typeface="Times New Roman" pitchFamily="18" charset="0"/>
              </a:rPr>
              <a:t>0</a:t>
            </a:r>
          </a:p>
        </p:txBody>
      </p:sp>
      <p:sp>
        <p:nvSpPr>
          <p:cNvPr id="8" name="TextBox 1"/>
          <p:cNvSpPr txBox="1"/>
          <p:nvPr/>
        </p:nvSpPr>
        <p:spPr>
          <a:xfrm>
            <a:off x="5549900" y="2959100"/>
            <a:ext cx="8255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Bank</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2,3</a:t>
            </a:r>
          </a:p>
        </p:txBody>
      </p:sp>
      <p:sp>
        <p:nvSpPr>
          <p:cNvPr id="9" name="TextBox 1"/>
          <p:cNvSpPr txBox="1"/>
          <p:nvPr/>
        </p:nvSpPr>
        <p:spPr>
          <a:xfrm>
            <a:off x="3048000" y="2959100"/>
            <a:ext cx="8255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Bank</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0,1</a:t>
            </a:r>
          </a:p>
        </p:txBody>
      </p:sp>
      <p:sp>
        <p:nvSpPr>
          <p:cNvPr id="10" name="TextBox 1"/>
          <p:cNvSpPr txBox="1"/>
          <p:nvPr/>
        </p:nvSpPr>
        <p:spPr>
          <a:xfrm>
            <a:off x="3365500" y="4635500"/>
            <a:ext cx="190500" cy="215900"/>
          </a:xfrm>
          <a:prstGeom prst="rect">
            <a:avLst/>
          </a:prstGeom>
          <a:noFill/>
        </p:spPr>
        <p:txBody>
          <a:bodyPr wrap="none" lIns="0" tIns="0" rIns="0" rtlCol="0">
            <a:spAutoFit/>
          </a:bodyPr>
          <a:lstStyle/>
          <a:p>
            <a:pPr>
              <a:lnSpc>
                <a:spcPts val="1700"/>
              </a:lnSpc>
              <a:tabLst/>
            </a:pPr>
            <a:r>
              <a:rPr lang="en-US" altLang="zh-CN" sz="1302" dirty="0">
                <a:solidFill>
                  <a:srgbClr val="ECE9D8"/>
                </a:solidFill>
                <a:latin typeface="Times New Roman" pitchFamily="18" charset="0"/>
                <a:cs typeface="Times New Roman" pitchFamily="18" charset="0"/>
              </a:rPr>
              <a:t>FF</a:t>
            </a:r>
          </a:p>
        </p:txBody>
      </p:sp>
      <p:sp>
        <p:nvSpPr>
          <p:cNvPr id="11" name="TextBox 1"/>
          <p:cNvSpPr txBox="1"/>
          <p:nvPr/>
        </p:nvSpPr>
        <p:spPr>
          <a:xfrm>
            <a:off x="5854700" y="3340100"/>
            <a:ext cx="203200" cy="1562100"/>
          </a:xfrm>
          <a:prstGeom prst="rect">
            <a:avLst/>
          </a:prstGeom>
          <a:noFill/>
        </p:spPr>
        <p:txBody>
          <a:bodyPr wrap="none" lIns="0" tIns="0" rIns="0" rtlCol="0">
            <a:spAutoFit/>
          </a:bodyPr>
          <a:lstStyle/>
          <a:p>
            <a:pPr>
              <a:lnSpc>
                <a:spcPts val="17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1C</a:t>
            </a:r>
          </a:p>
          <a:p>
            <a:pPr>
              <a:lnSpc>
                <a:spcPts val="21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p:txBody>
      </p:sp>
      <p:sp>
        <p:nvSpPr>
          <p:cNvPr id="12" name="TextBox 1"/>
          <p:cNvSpPr txBox="1"/>
          <p:nvPr/>
        </p:nvSpPr>
        <p:spPr>
          <a:xfrm>
            <a:off x="2324100" y="3314700"/>
            <a:ext cx="457200" cy="16256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000h</a:t>
            </a:r>
          </a:p>
          <a:p>
            <a:pPr>
              <a:lnSpc>
                <a:spcPts val="2100"/>
              </a:lnSpc>
              <a:tabLst/>
            </a:pPr>
            <a:r>
              <a:rPr lang="en-US" altLang="zh-CN" sz="1602" b="1" dirty="0">
                <a:solidFill>
                  <a:srgbClr val="000000"/>
                </a:solidFill>
                <a:latin typeface="Times New Roman" pitchFamily="18" charset="0"/>
                <a:cs typeface="Times New Roman" pitchFamily="18" charset="0"/>
              </a:rPr>
              <a:t>001h</a:t>
            </a:r>
          </a:p>
          <a:p>
            <a:pPr>
              <a:lnSpc>
                <a:spcPts val="2100"/>
              </a:lnSpc>
              <a:tabLst/>
            </a:pPr>
            <a:r>
              <a:rPr lang="en-US" altLang="zh-CN" sz="1602" b="1" dirty="0">
                <a:solidFill>
                  <a:srgbClr val="000000"/>
                </a:solidFill>
                <a:latin typeface="Times New Roman" pitchFamily="18" charset="0"/>
                <a:cs typeface="Times New Roman" pitchFamily="18" charset="0"/>
              </a:rPr>
              <a:t>002h</a:t>
            </a:r>
          </a:p>
          <a:p>
            <a:pPr>
              <a:lnSpc>
                <a:spcPts val="2100"/>
              </a:lnSpc>
              <a:tabLst/>
            </a:pPr>
            <a:r>
              <a:rPr lang="en-US" altLang="zh-CN" sz="1602" b="1" dirty="0">
                <a:solidFill>
                  <a:srgbClr val="000000"/>
                </a:solidFill>
                <a:latin typeface="Times New Roman" pitchFamily="18" charset="0"/>
                <a:cs typeface="Times New Roman" pitchFamily="18" charset="0"/>
              </a:rPr>
              <a:t>003h</a:t>
            </a:r>
          </a:p>
          <a:p>
            <a:pPr>
              <a:lnSpc>
                <a:spcPts val="2100"/>
              </a:lnSpc>
              <a:tabLst/>
            </a:pPr>
            <a:r>
              <a:rPr lang="en-US" altLang="zh-CN" sz="1602" b="1" dirty="0">
                <a:solidFill>
                  <a:srgbClr val="000000"/>
                </a:solidFill>
                <a:latin typeface="Times New Roman" pitchFamily="18" charset="0"/>
                <a:cs typeface="Times New Roman" pitchFamily="18" charset="0"/>
              </a:rPr>
              <a:t>004h</a:t>
            </a:r>
          </a:p>
          <a:p>
            <a:pPr>
              <a:lnSpc>
                <a:spcPts val="2100"/>
              </a:lnSpc>
              <a:tabLst/>
            </a:pPr>
            <a:r>
              <a:rPr lang="en-US" altLang="zh-CN" sz="1602" b="1" dirty="0">
                <a:solidFill>
                  <a:srgbClr val="000000"/>
                </a:solidFill>
                <a:latin typeface="Times New Roman" pitchFamily="18" charset="0"/>
                <a:cs typeface="Times New Roman" pitchFamily="18" charset="0"/>
              </a:rPr>
              <a:t>005h</a:t>
            </a:r>
          </a:p>
        </p:txBody>
      </p:sp>
      <p:sp>
        <p:nvSpPr>
          <p:cNvPr id="13" name="TextBox 1"/>
          <p:cNvSpPr txBox="1"/>
          <p:nvPr/>
        </p:nvSpPr>
        <p:spPr>
          <a:xfrm>
            <a:off x="4838700" y="3302000"/>
            <a:ext cx="457200" cy="16256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100h</a:t>
            </a:r>
          </a:p>
          <a:p>
            <a:pPr>
              <a:lnSpc>
                <a:spcPts val="2100"/>
              </a:lnSpc>
              <a:tabLst/>
            </a:pPr>
            <a:r>
              <a:rPr lang="en-US" altLang="zh-CN" sz="1602" b="1" dirty="0">
                <a:solidFill>
                  <a:srgbClr val="000000"/>
                </a:solidFill>
                <a:latin typeface="Times New Roman" pitchFamily="18" charset="0"/>
                <a:cs typeface="Times New Roman" pitchFamily="18" charset="0"/>
              </a:rPr>
              <a:t>101h</a:t>
            </a:r>
          </a:p>
          <a:p>
            <a:pPr>
              <a:lnSpc>
                <a:spcPts val="2100"/>
              </a:lnSpc>
              <a:tabLst/>
            </a:pPr>
            <a:r>
              <a:rPr lang="en-US" altLang="zh-CN" sz="1602" b="1" dirty="0">
                <a:solidFill>
                  <a:srgbClr val="000000"/>
                </a:solidFill>
                <a:latin typeface="Times New Roman" pitchFamily="18" charset="0"/>
                <a:cs typeface="Times New Roman" pitchFamily="18" charset="0"/>
              </a:rPr>
              <a:t>102h</a:t>
            </a:r>
          </a:p>
          <a:p>
            <a:pPr>
              <a:lnSpc>
                <a:spcPts val="2100"/>
              </a:lnSpc>
              <a:tabLst/>
            </a:pPr>
            <a:r>
              <a:rPr lang="en-US" altLang="zh-CN" sz="1602" b="1" dirty="0">
                <a:solidFill>
                  <a:srgbClr val="000000"/>
                </a:solidFill>
                <a:latin typeface="Times New Roman" pitchFamily="18" charset="0"/>
                <a:cs typeface="Times New Roman" pitchFamily="18" charset="0"/>
              </a:rPr>
              <a:t>103h</a:t>
            </a:r>
          </a:p>
          <a:p>
            <a:pPr>
              <a:lnSpc>
                <a:spcPts val="2100"/>
              </a:lnSpc>
              <a:tabLst/>
            </a:pPr>
            <a:r>
              <a:rPr lang="en-US" altLang="zh-CN" sz="1602" b="1" dirty="0">
                <a:solidFill>
                  <a:srgbClr val="000000"/>
                </a:solidFill>
                <a:latin typeface="Times New Roman" pitchFamily="18" charset="0"/>
                <a:cs typeface="Times New Roman" pitchFamily="18" charset="0"/>
              </a:rPr>
              <a:t>104h</a:t>
            </a:r>
          </a:p>
          <a:p>
            <a:pPr>
              <a:lnSpc>
                <a:spcPts val="2100"/>
              </a:lnSpc>
              <a:tabLst/>
            </a:pPr>
            <a:r>
              <a:rPr lang="en-US" altLang="zh-CN" sz="1602" b="1" dirty="0">
                <a:solidFill>
                  <a:srgbClr val="000000"/>
                </a:solidFill>
                <a:latin typeface="Times New Roman" pitchFamily="18" charset="0"/>
                <a:cs typeface="Times New Roman" pitchFamily="18" charset="0"/>
              </a:rPr>
              <a:t>105h</a:t>
            </a:r>
          </a:p>
        </p:txBody>
      </p:sp>
      <p:sp>
        <p:nvSpPr>
          <p:cNvPr id="14" name="TextBox 1"/>
          <p:cNvSpPr txBox="1"/>
          <p:nvPr/>
        </p:nvSpPr>
        <p:spPr>
          <a:xfrm>
            <a:off x="8064500" y="5194300"/>
            <a:ext cx="1114088" cy="905376"/>
          </a:xfrm>
          <a:prstGeom prst="rect">
            <a:avLst/>
          </a:prstGeom>
          <a:noFill/>
        </p:spPr>
        <p:txBody>
          <a:bodyPr wrap="none" lIns="0" tIns="0" rIns="0" rtlCol="0">
            <a:spAutoFit/>
          </a:bodyPr>
          <a:lstStyle/>
          <a:p>
            <a:pPr>
              <a:lnSpc>
                <a:spcPts val="1900"/>
              </a:lnSpc>
              <a:tabLst>
                <a:tab pos="63500" algn="l"/>
                <a:tab pos="190500" algn="l"/>
                <a:tab pos="304800" algn="l"/>
              </a:tabLst>
            </a:pPr>
            <a:r>
              <a:rPr lang="en-US" altLang="zh-CN" dirty="0"/>
              <a:t>			</a:t>
            </a:r>
            <a:r>
              <a:rPr lang="en-US" altLang="zh-CN" sz="1397" b="1" dirty="0">
                <a:solidFill>
                  <a:srgbClr val="000000"/>
                </a:solidFill>
                <a:latin typeface="Times New Roman" pitchFamily="18" charset="0"/>
                <a:cs typeface="Times New Roman" pitchFamily="18" charset="0"/>
              </a:rPr>
              <a:t>Bus</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p>
          <a:p>
            <a:pPr>
              <a:lnSpc>
                <a:spcPts val="1600"/>
              </a:lnSpc>
              <a:tabLst>
                <a:tab pos="63500" algn="l"/>
                <a:tab pos="190500" algn="l"/>
                <a:tab pos="304800" algn="l"/>
              </a:tabLst>
            </a:pPr>
            <a:r>
              <a:rPr lang="en-US" altLang="zh-CN" dirty="0"/>
              <a:t>	</a:t>
            </a:r>
            <a:r>
              <a:rPr lang="en-US" altLang="zh-CN" sz="1397" b="1" dirty="0" err="1">
                <a:solidFill>
                  <a:srgbClr val="000000"/>
                </a:solidFill>
                <a:latin typeface="Times New Roman" pitchFamily="18" charset="0"/>
                <a:cs typeface="Times New Roman" pitchFamily="18" charset="0"/>
              </a:rPr>
              <a:t>direcciones</a:t>
            </a:r>
            <a:endParaRPr lang="en-US" altLang="zh-CN" sz="1397" b="1" dirty="0">
              <a:solidFill>
                <a:srgbClr val="000000"/>
              </a:solidFill>
              <a:latin typeface="Times New Roman" pitchFamily="18" charset="0"/>
              <a:cs typeface="Times New Roman" pitchFamily="18" charset="0"/>
            </a:endParaRPr>
          </a:p>
          <a:p>
            <a:pPr>
              <a:lnSpc>
                <a:spcPts val="1600"/>
              </a:lnSpc>
              <a:tabLst>
                <a:tab pos="63500" algn="l"/>
                <a:tab pos="190500" algn="l"/>
                <a:tab pos="304800" algn="l"/>
              </a:tabLst>
            </a:pPr>
            <a:r>
              <a:rPr lang="en-US" altLang="zh-CN" sz="1397" b="1" dirty="0">
                <a:solidFill>
                  <a:srgbClr val="000000"/>
                </a:solidFill>
                <a:latin typeface="Times New Roman" pitchFamily="18" charset="0"/>
                <a:cs typeface="Times New Roman" pitchFamily="18" charset="0"/>
              </a:rPr>
              <a:t>del</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Archivo</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de</a:t>
            </a:r>
          </a:p>
          <a:p>
            <a:pPr>
              <a:lnSpc>
                <a:spcPts val="1600"/>
              </a:lnSpc>
              <a:tabLst>
                <a:tab pos="63500" algn="l"/>
                <a:tab pos="190500" algn="l"/>
                <a:tab pos="304800" algn="l"/>
              </a:tabLst>
            </a:pPr>
            <a:r>
              <a:rPr lang="en-US" altLang="zh-CN" dirty="0"/>
              <a:t>		</a:t>
            </a:r>
            <a:r>
              <a:rPr lang="en-US" altLang="zh-CN" sz="1397" b="1" dirty="0">
                <a:solidFill>
                  <a:srgbClr val="000000"/>
                </a:solidFill>
                <a:latin typeface="Times New Roman" pitchFamily="18" charset="0"/>
                <a:cs typeface="Times New Roman" pitchFamily="18" charset="0"/>
              </a:rPr>
              <a:t>Registros</a:t>
            </a:r>
          </a:p>
        </p:txBody>
      </p:sp>
      <p:sp>
        <p:nvSpPr>
          <p:cNvPr id="15" name="TextBox 1"/>
          <p:cNvSpPr txBox="1"/>
          <p:nvPr/>
        </p:nvSpPr>
        <p:spPr>
          <a:xfrm>
            <a:off x="2273300" y="5270500"/>
            <a:ext cx="508000" cy="1625600"/>
          </a:xfrm>
          <a:prstGeom prst="rect">
            <a:avLst/>
          </a:prstGeom>
          <a:noFill/>
        </p:spPr>
        <p:txBody>
          <a:bodyPr wrap="none" lIns="0" tIns="0" rIns="0" rtlCol="0">
            <a:spAutoFit/>
          </a:bodyPr>
          <a:lstStyle/>
          <a:p>
            <a:pPr>
              <a:lnSpc>
                <a:spcPts val="2200"/>
              </a:lnSpc>
              <a:tabLst>
                <a:tab pos="25400" algn="l"/>
              </a:tabLst>
            </a:pPr>
            <a:r>
              <a:rPr lang="en-US" altLang="zh-CN" sz="1602" b="1" dirty="0">
                <a:solidFill>
                  <a:srgbClr val="000000"/>
                </a:solidFill>
                <a:latin typeface="Times New Roman" pitchFamily="18" charset="0"/>
                <a:cs typeface="Times New Roman" pitchFamily="18" charset="0"/>
              </a:rPr>
              <a:t>0FAh</a:t>
            </a:r>
          </a:p>
          <a:p>
            <a:pPr>
              <a:lnSpc>
                <a:spcPts val="2100"/>
              </a:lnSpc>
              <a:tabLst>
                <a:tab pos="25400" algn="l"/>
              </a:tabLst>
            </a:pPr>
            <a:r>
              <a:rPr lang="en-US" altLang="zh-CN" sz="1602" b="1" dirty="0">
                <a:solidFill>
                  <a:srgbClr val="000000"/>
                </a:solidFill>
                <a:latin typeface="Times New Roman" pitchFamily="18" charset="0"/>
                <a:cs typeface="Times New Roman" pitchFamily="18" charset="0"/>
              </a:rPr>
              <a:t>0FBh</a:t>
            </a:r>
          </a:p>
          <a:p>
            <a:pPr>
              <a:lnSpc>
                <a:spcPts val="2100"/>
              </a:lnSpc>
              <a:tabLst>
                <a:tab pos="25400" algn="l"/>
              </a:tabLst>
            </a:pPr>
            <a:r>
              <a:rPr lang="en-US" altLang="zh-CN" sz="1602" b="1" dirty="0">
                <a:solidFill>
                  <a:srgbClr val="000000"/>
                </a:solidFill>
                <a:latin typeface="Times New Roman" pitchFamily="18" charset="0"/>
                <a:cs typeface="Times New Roman" pitchFamily="18" charset="0"/>
              </a:rPr>
              <a:t>0FCh</a:t>
            </a:r>
          </a:p>
          <a:p>
            <a:pPr>
              <a:lnSpc>
                <a:spcPts val="2100"/>
              </a:lnSpc>
              <a:tabLst>
                <a:tab pos="25400" algn="l"/>
              </a:tabLst>
            </a:pPr>
            <a:r>
              <a:rPr lang="en-US" altLang="zh-CN" sz="1602" b="1" dirty="0">
                <a:solidFill>
                  <a:srgbClr val="000000"/>
                </a:solidFill>
                <a:latin typeface="Times New Roman" pitchFamily="18" charset="0"/>
                <a:cs typeface="Times New Roman" pitchFamily="18" charset="0"/>
              </a:rPr>
              <a:t>0FDh</a:t>
            </a:r>
          </a:p>
          <a:p>
            <a:pPr>
              <a:lnSpc>
                <a:spcPts val="2100"/>
              </a:lnSpc>
              <a:tabLst>
                <a:tab pos="25400" algn="l"/>
              </a:tabLst>
            </a:pPr>
            <a:r>
              <a:rPr lang="en-US" altLang="zh-CN" sz="1602" b="1" dirty="0">
                <a:solidFill>
                  <a:srgbClr val="000000"/>
                </a:solidFill>
                <a:latin typeface="Times New Roman" pitchFamily="18" charset="0"/>
                <a:cs typeface="Times New Roman" pitchFamily="18" charset="0"/>
              </a:rPr>
              <a:t>0FEh</a:t>
            </a:r>
          </a:p>
          <a:p>
            <a:pPr>
              <a:lnSpc>
                <a:spcPts val="2100"/>
              </a:lnSpc>
              <a:tabLst>
                <a:tab pos="25400" algn="l"/>
              </a:tabLst>
            </a:pPr>
            <a:r>
              <a:rPr lang="en-US" altLang="zh-CN" dirty="0"/>
              <a:t>	</a:t>
            </a:r>
            <a:r>
              <a:rPr lang="en-US" altLang="zh-CN" sz="1602" b="1" dirty="0">
                <a:solidFill>
                  <a:srgbClr val="000000"/>
                </a:solidFill>
                <a:latin typeface="Times New Roman" pitchFamily="18" charset="0"/>
                <a:cs typeface="Times New Roman" pitchFamily="18" charset="0"/>
              </a:rPr>
              <a:t>0FFh</a:t>
            </a:r>
          </a:p>
        </p:txBody>
      </p:sp>
      <p:sp>
        <p:nvSpPr>
          <p:cNvPr id="16" name="TextBox 1"/>
          <p:cNvSpPr txBox="1"/>
          <p:nvPr/>
        </p:nvSpPr>
        <p:spPr>
          <a:xfrm>
            <a:off x="3365500" y="5283200"/>
            <a:ext cx="190500" cy="1562100"/>
          </a:xfrm>
          <a:prstGeom prst="rect">
            <a:avLst/>
          </a:prstGeom>
          <a:noFill/>
        </p:spPr>
        <p:txBody>
          <a:bodyPr wrap="none" lIns="0" tIns="0" rIns="0" rtlCol="0">
            <a:spAutoFit/>
          </a:bodyPr>
          <a:lstStyle/>
          <a:p>
            <a:pPr>
              <a:lnSpc>
                <a:spcPts val="17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p:txBody>
      </p:sp>
      <p:sp>
        <p:nvSpPr>
          <p:cNvPr id="17" name="TextBox 1"/>
          <p:cNvSpPr txBox="1"/>
          <p:nvPr/>
        </p:nvSpPr>
        <p:spPr>
          <a:xfrm>
            <a:off x="5867400" y="5283200"/>
            <a:ext cx="190500" cy="1562100"/>
          </a:xfrm>
          <a:prstGeom prst="rect">
            <a:avLst/>
          </a:prstGeom>
          <a:noFill/>
        </p:spPr>
        <p:txBody>
          <a:bodyPr wrap="none" lIns="0" tIns="0" rIns="0" rtlCol="0">
            <a:spAutoFit/>
          </a:bodyPr>
          <a:lstStyle/>
          <a:p>
            <a:pPr>
              <a:lnSpc>
                <a:spcPts val="17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a:p>
            <a:pPr>
              <a:lnSpc>
                <a:spcPts val="2100"/>
              </a:lnSpc>
              <a:tabLst/>
            </a:pPr>
            <a:r>
              <a:rPr lang="en-US" altLang="zh-CN" sz="1302" dirty="0">
                <a:solidFill>
                  <a:srgbClr val="ECE9D8"/>
                </a:solidFill>
                <a:latin typeface="Times New Roman" pitchFamily="18" charset="0"/>
                <a:cs typeface="Times New Roman" pitchFamily="18" charset="0"/>
              </a:rPr>
              <a:t>FF</a:t>
            </a:r>
          </a:p>
        </p:txBody>
      </p:sp>
      <p:sp>
        <p:nvSpPr>
          <p:cNvPr id="18" name="TextBox 1"/>
          <p:cNvSpPr txBox="1"/>
          <p:nvPr/>
        </p:nvSpPr>
        <p:spPr>
          <a:xfrm>
            <a:off x="4800600" y="5257800"/>
            <a:ext cx="508000" cy="1625600"/>
          </a:xfrm>
          <a:prstGeom prst="rect">
            <a:avLst/>
          </a:prstGeom>
          <a:noFill/>
        </p:spPr>
        <p:txBody>
          <a:bodyPr wrap="none" lIns="0" tIns="0" rIns="0" rtlCol="0">
            <a:spAutoFit/>
          </a:bodyPr>
          <a:lstStyle/>
          <a:p>
            <a:pPr>
              <a:lnSpc>
                <a:spcPts val="2200"/>
              </a:lnSpc>
              <a:tabLst>
                <a:tab pos="25400" algn="l"/>
              </a:tabLst>
            </a:pPr>
            <a:r>
              <a:rPr lang="en-US" altLang="zh-CN" sz="1602" b="1" dirty="0">
                <a:solidFill>
                  <a:srgbClr val="000000"/>
                </a:solidFill>
                <a:latin typeface="Times New Roman" pitchFamily="18" charset="0"/>
                <a:cs typeface="Times New Roman" pitchFamily="18" charset="0"/>
              </a:rPr>
              <a:t>1FAh</a:t>
            </a:r>
          </a:p>
          <a:p>
            <a:pPr>
              <a:lnSpc>
                <a:spcPts val="2100"/>
              </a:lnSpc>
              <a:tabLst>
                <a:tab pos="25400" algn="l"/>
              </a:tabLst>
            </a:pPr>
            <a:r>
              <a:rPr lang="en-US" altLang="zh-CN" sz="1602" b="1" dirty="0">
                <a:solidFill>
                  <a:srgbClr val="000000"/>
                </a:solidFill>
                <a:latin typeface="Times New Roman" pitchFamily="18" charset="0"/>
                <a:cs typeface="Times New Roman" pitchFamily="18" charset="0"/>
              </a:rPr>
              <a:t>1FBh</a:t>
            </a:r>
          </a:p>
          <a:p>
            <a:pPr>
              <a:lnSpc>
                <a:spcPts val="2100"/>
              </a:lnSpc>
              <a:tabLst>
                <a:tab pos="25400" algn="l"/>
              </a:tabLst>
            </a:pPr>
            <a:r>
              <a:rPr lang="en-US" altLang="zh-CN" sz="1602" b="1" dirty="0">
                <a:solidFill>
                  <a:srgbClr val="000000"/>
                </a:solidFill>
                <a:latin typeface="Times New Roman" pitchFamily="18" charset="0"/>
                <a:cs typeface="Times New Roman" pitchFamily="18" charset="0"/>
              </a:rPr>
              <a:t>1FCh</a:t>
            </a:r>
          </a:p>
          <a:p>
            <a:pPr>
              <a:lnSpc>
                <a:spcPts val="2100"/>
              </a:lnSpc>
              <a:tabLst>
                <a:tab pos="25400" algn="l"/>
              </a:tabLst>
            </a:pPr>
            <a:r>
              <a:rPr lang="en-US" altLang="zh-CN" sz="1602" b="1" dirty="0">
                <a:solidFill>
                  <a:srgbClr val="000000"/>
                </a:solidFill>
                <a:latin typeface="Times New Roman" pitchFamily="18" charset="0"/>
                <a:cs typeface="Times New Roman" pitchFamily="18" charset="0"/>
              </a:rPr>
              <a:t>1FDh</a:t>
            </a:r>
          </a:p>
          <a:p>
            <a:pPr>
              <a:lnSpc>
                <a:spcPts val="2100"/>
              </a:lnSpc>
              <a:tabLst>
                <a:tab pos="25400" algn="l"/>
              </a:tabLst>
            </a:pPr>
            <a:r>
              <a:rPr lang="en-US" altLang="zh-CN" sz="1602" b="1" dirty="0">
                <a:solidFill>
                  <a:srgbClr val="000000"/>
                </a:solidFill>
                <a:latin typeface="Times New Roman" pitchFamily="18" charset="0"/>
                <a:cs typeface="Times New Roman" pitchFamily="18" charset="0"/>
              </a:rPr>
              <a:t>1FEh</a:t>
            </a:r>
          </a:p>
          <a:p>
            <a:pPr>
              <a:lnSpc>
                <a:spcPts val="2100"/>
              </a:lnSpc>
              <a:tabLst>
                <a:tab pos="25400" algn="l"/>
              </a:tabLst>
            </a:pPr>
            <a:r>
              <a:rPr lang="en-US" altLang="zh-CN" dirty="0"/>
              <a:t>	</a:t>
            </a:r>
            <a:r>
              <a:rPr lang="en-US" altLang="zh-CN" sz="1602" b="1" dirty="0">
                <a:solidFill>
                  <a:srgbClr val="000000"/>
                </a:solidFill>
                <a:latin typeface="Times New Roman" pitchFamily="18" charset="0"/>
                <a:cs typeface="Times New Roman" pitchFamily="18" charset="0"/>
              </a:rPr>
              <a:t>1FFh</a:t>
            </a:r>
          </a:p>
        </p:txBody>
      </p:sp>
    </p:spTree>
    <p:extLst>
      <p:ext uri="{BB962C8B-B14F-4D97-AF65-F5344CB8AC3E}">
        <p14:creationId xmlns:p14="http://schemas.microsoft.com/office/powerpoint/2010/main" val="716423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7988300" y="3594100"/>
            <a:ext cx="3429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20h</a:t>
            </a:r>
          </a:p>
        </p:txBody>
      </p:sp>
      <p:sp>
        <p:nvSpPr>
          <p:cNvPr id="3" name="TextBox 1"/>
          <p:cNvSpPr txBox="1"/>
          <p:nvPr/>
        </p:nvSpPr>
        <p:spPr>
          <a:xfrm>
            <a:off x="7150100" y="3594100"/>
            <a:ext cx="254000" cy="3175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00</a:t>
            </a:r>
          </a:p>
        </p:txBody>
      </p:sp>
      <p:sp>
        <p:nvSpPr>
          <p:cNvPr id="4" name="TextBox 1"/>
          <p:cNvSpPr txBox="1"/>
          <p:nvPr/>
        </p:nvSpPr>
        <p:spPr>
          <a:xfrm>
            <a:off x="2082800" y="3670300"/>
            <a:ext cx="571500" cy="241300"/>
          </a:xfrm>
          <a:prstGeom prst="rect">
            <a:avLst/>
          </a:prstGeom>
          <a:noFill/>
        </p:spPr>
        <p:txBody>
          <a:bodyPr wrap="none" lIns="0" tIns="0" rIns="0" rtlCol="0">
            <a:spAutoFit/>
          </a:bodyPr>
          <a:lstStyle/>
          <a:p>
            <a:pPr>
              <a:lnSpc>
                <a:spcPts val="1900"/>
              </a:lnSpc>
              <a:tabLst/>
            </a:pPr>
            <a:r>
              <a:rPr lang="en-US" altLang="zh-CN" sz="2502" b="1" dirty="0">
                <a:solidFill>
                  <a:srgbClr val="000000"/>
                </a:solidFill>
                <a:latin typeface="Courier New" pitchFamily="18" charset="0"/>
                <a:cs typeface="Courier New" pitchFamily="18" charset="0"/>
              </a:rPr>
              <a:t>bcf</a:t>
            </a:r>
          </a:p>
        </p:txBody>
      </p:sp>
      <p:sp>
        <p:nvSpPr>
          <p:cNvPr id="5" name="TextBox 1"/>
          <p:cNvSpPr txBox="1"/>
          <p:nvPr/>
        </p:nvSpPr>
        <p:spPr>
          <a:xfrm>
            <a:off x="1168400" y="579437"/>
            <a:ext cx="8139088" cy="2777683"/>
          </a:xfrm>
          <a:prstGeom prst="rect">
            <a:avLst/>
          </a:prstGeom>
          <a:noFill/>
        </p:spPr>
        <p:txBody>
          <a:bodyPr wrap="none" lIns="0" tIns="0" rIns="0" rtlCol="0">
            <a:spAutoFit/>
          </a:bodyPr>
          <a:lstStyle/>
          <a:p>
            <a:pPr>
              <a:lnSpc>
                <a:spcPts val="5500"/>
              </a:lnSpc>
              <a:tabLst>
                <a:tab pos="25400" algn="l"/>
                <a:tab pos="50800" algn="l"/>
                <a:tab pos="1473200" algn="l"/>
                <a:tab pos="5435600" algn="l"/>
                <a:tab pos="5969000" algn="l"/>
              </a:tabLst>
            </a:pPr>
            <a:r>
              <a:rPr lang="en-US" altLang="zh-CN" dirty="0"/>
              <a:t>		</a:t>
            </a:r>
            <a:r>
              <a:rPr lang="en-US" altLang="zh-CN" sz="4002" b="1" dirty="0" err="1">
                <a:solidFill>
                  <a:srgbClr val="000000"/>
                </a:solidFill>
                <a:latin typeface="Times New Roman" pitchFamily="18" charset="0"/>
                <a:cs typeface="Times New Roman" pitchFamily="18" charset="0"/>
              </a:rPr>
              <a:t>Direccionamiento</a:t>
            </a:r>
            <a:r>
              <a:rPr lang="en-US" altLang="zh-CN" sz="4002" dirty="0">
                <a:latin typeface="Times New Roman" pitchFamily="18" charset="0"/>
                <a:cs typeface="Times New Roman" pitchFamily="18" charset="0"/>
              </a:rPr>
              <a:t> </a:t>
            </a:r>
            <a:r>
              <a:rPr lang="en-US" altLang="zh-CN" sz="4002" b="1" dirty="0" err="1">
                <a:solidFill>
                  <a:srgbClr val="000000"/>
                </a:solidFill>
                <a:latin typeface="Times New Roman" pitchFamily="18" charset="0"/>
                <a:cs typeface="Times New Roman" pitchFamily="18" charset="0"/>
              </a:rPr>
              <a:t>Indi</a:t>
            </a:r>
            <a:r>
              <a:rPr lang="en-US" altLang="zh-CN" sz="4002" b="1" u="sng" dirty="0" err="1">
                <a:solidFill>
                  <a:srgbClr val="000000"/>
                </a:solidFill>
                <a:latin typeface="Times New Roman" pitchFamily="18" charset="0"/>
                <a:cs typeface="Times New Roman" pitchFamily="18" charset="0"/>
              </a:rPr>
              <a:t>rect</a:t>
            </a:r>
            <a:r>
              <a:rPr lang="en-US" altLang="zh-CN" sz="4002" b="1" dirty="0" err="1">
                <a:solidFill>
                  <a:srgbClr val="000000"/>
                </a:solidFill>
                <a:latin typeface="Times New Roman" pitchFamily="18" charset="0"/>
                <a:cs typeface="Times New Roman" pitchFamily="18" charset="0"/>
              </a:rPr>
              <a:t>o</a:t>
            </a:r>
            <a:endParaRPr lang="en-US" altLang="zh-CN" sz="4002" b="1" dirty="0">
              <a:solidFill>
                <a:srgbClr val="000000"/>
              </a:solidFill>
              <a:latin typeface="Times New Roman" pitchFamily="18" charset="0"/>
              <a:cs typeface="Times New Roman" pitchFamily="18" charset="0"/>
            </a:endParaRPr>
          </a:p>
          <a:p>
            <a:pPr>
              <a:lnSpc>
                <a:spcPts val="1700"/>
              </a:lnSpc>
              <a:tabLst>
                <a:tab pos="25400" algn="l"/>
                <a:tab pos="50800" algn="l"/>
                <a:tab pos="1473200" algn="l"/>
                <a:tab pos="5435600" algn="l"/>
                <a:tab pos="5969000" algn="l"/>
              </a:tabLst>
            </a:pPr>
            <a:r>
              <a:rPr lang="en-US" altLang="zh-CN" dirty="0"/>
              <a:t>				</a:t>
            </a:r>
            <a:r>
              <a:rPr lang="en-US" altLang="zh-CN" sz="1602" b="1" dirty="0">
                <a:solidFill>
                  <a:srgbClr val="000000"/>
                </a:solidFill>
                <a:latin typeface="Times New Roman" pitchFamily="18" charset="0"/>
                <a:cs typeface="Times New Roman" pitchFamily="18" charset="0"/>
              </a:rPr>
              <a:t>Register</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File</a:t>
            </a:r>
            <a:r>
              <a:rPr lang="en-US" altLang="zh-CN" sz="1602" dirty="0">
                <a:latin typeface="Times New Roman" pitchFamily="18" charset="0"/>
                <a:cs typeface="Times New Roman" pitchFamily="18" charset="0"/>
              </a:rPr>
              <a:t>    </a:t>
            </a:r>
            <a:r>
              <a:rPr lang="en-US" altLang="zh-CN" sz="1602" b="1" u="sng" dirty="0">
                <a:solidFill>
                  <a:srgbClr val="000000"/>
                </a:solidFill>
                <a:latin typeface="Times New Roman" pitchFamily="18" charset="0"/>
                <a:cs typeface="Times New Roman" pitchFamily="18" charset="0"/>
              </a:rPr>
              <a:t>Address</a:t>
            </a:r>
          </a:p>
          <a:p>
            <a:pPr>
              <a:lnSpc>
                <a:spcPts val="1000"/>
              </a:lnSpc>
            </a:pPr>
            <a:endParaRPr lang="en-US" altLang="zh-CN" dirty="0"/>
          </a:p>
          <a:p>
            <a:pPr>
              <a:lnSpc>
                <a:spcPts val="2800"/>
              </a:lnSpc>
              <a:tabLst>
                <a:tab pos="25400" algn="l"/>
                <a:tab pos="50800" algn="l"/>
                <a:tab pos="1473200" algn="l"/>
                <a:tab pos="5435600" algn="l"/>
                <a:tab pos="5969000" algn="l"/>
              </a:tabLst>
            </a:pPr>
            <a:r>
              <a:rPr lang="en-US" altLang="zh-CN" dirty="0"/>
              <a:t>		</a:t>
            </a:r>
            <a:r>
              <a:rPr lang="en-US" altLang="zh-CN" sz="1602" b="1" dirty="0">
                <a:solidFill>
                  <a:srgbClr val="000000"/>
                </a:solidFill>
                <a:latin typeface="Times New Roman" pitchFamily="18" charset="0"/>
                <a:cs typeface="Times New Roman" pitchFamily="18" charset="0"/>
              </a:rPr>
              <a:t>W</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Register:</a:t>
            </a:r>
          </a:p>
          <a:p>
            <a:pPr>
              <a:lnSpc>
                <a:spcPts val="1600"/>
              </a:lnSpc>
              <a:tabLst>
                <a:tab pos="25400" algn="l"/>
                <a:tab pos="50800" algn="l"/>
                <a:tab pos="1473200" algn="l"/>
                <a:tab pos="5435600" algn="l"/>
                <a:tab pos="5969000" algn="l"/>
              </a:tabLst>
            </a:pPr>
            <a:r>
              <a:rPr lang="en-US" altLang="zh-CN" dirty="0"/>
              <a:t>					</a:t>
            </a:r>
            <a:r>
              <a:rPr lang="en-US" altLang="zh-CN" sz="1800" b="1" dirty="0">
                <a:solidFill>
                  <a:srgbClr val="000000"/>
                </a:solidFill>
                <a:latin typeface="Times New Roman" pitchFamily="18" charset="0"/>
                <a:cs typeface="Times New Roman" pitchFamily="18" charset="0"/>
              </a:rPr>
              <a:t>FF</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01h</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TMR0</a:t>
            </a:r>
          </a:p>
          <a:p>
            <a:pPr>
              <a:lnSpc>
                <a:spcPts val="1000"/>
              </a:lnSpc>
            </a:pPr>
            <a:endParaRPr lang="en-US" altLang="zh-CN" dirty="0"/>
          </a:p>
          <a:p>
            <a:pPr>
              <a:lnSpc>
                <a:spcPts val="2900"/>
              </a:lnSpc>
              <a:tabLst>
                <a:tab pos="25400" algn="l"/>
                <a:tab pos="50800" algn="l"/>
                <a:tab pos="1473200" algn="l"/>
                <a:tab pos="5435600" algn="l"/>
                <a:tab pos="5969000" algn="l"/>
              </a:tabLst>
            </a:pPr>
            <a:r>
              <a:rPr lang="en-US" altLang="zh-CN" dirty="0"/>
              <a:t>	</a:t>
            </a:r>
            <a:r>
              <a:rPr lang="en-US" altLang="zh-CN" sz="1602" b="1" dirty="0">
                <a:solidFill>
                  <a:srgbClr val="000000"/>
                </a:solidFill>
                <a:latin typeface="Times New Roman" pitchFamily="18" charset="0"/>
                <a:cs typeface="Times New Roman" pitchFamily="18" charset="0"/>
              </a:rPr>
              <a:t>9-Bit</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Effective</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Address:</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25400" algn="l"/>
                <a:tab pos="50800" algn="l"/>
                <a:tab pos="1473200" algn="l"/>
                <a:tab pos="5435600" algn="l"/>
                <a:tab pos="5969000" algn="l"/>
              </a:tabLst>
            </a:pPr>
            <a:r>
              <a:rPr lang="en-US" altLang="zh-CN" sz="1302" dirty="0">
                <a:solidFill>
                  <a:srgbClr val="000000"/>
                </a:solidFill>
                <a:latin typeface="Times New Roman" pitchFamily="18" charset="0"/>
                <a:cs typeface="Times New Roman" pitchFamily="18" charset="0"/>
              </a:rPr>
              <a:t>IRP</a:t>
            </a:r>
            <a:r>
              <a:rPr lang="en-US" altLang="zh-CN" sz="1302" dirty="0">
                <a:latin typeface="Times New Roman" pitchFamily="18" charset="0"/>
                <a:cs typeface="Times New Roman" pitchFamily="18" charset="0"/>
              </a:rPr>
              <a:t>                                         </a:t>
            </a:r>
            <a:r>
              <a:rPr lang="en-US" altLang="zh-CN" sz="1302" dirty="0">
                <a:solidFill>
                  <a:srgbClr val="000000"/>
                </a:solidFill>
                <a:latin typeface="Times New Roman" pitchFamily="18" charset="0"/>
                <a:cs typeface="Times New Roman" pitchFamily="18" charset="0"/>
              </a:rPr>
              <a:t>FSR</a:t>
            </a:r>
          </a:p>
        </p:txBody>
      </p:sp>
      <p:sp>
        <p:nvSpPr>
          <p:cNvPr id="6" name="TextBox 1"/>
          <p:cNvSpPr txBox="1"/>
          <p:nvPr/>
        </p:nvSpPr>
        <p:spPr>
          <a:xfrm>
            <a:off x="3911600" y="3670300"/>
            <a:ext cx="1905000" cy="241300"/>
          </a:xfrm>
          <a:prstGeom prst="rect">
            <a:avLst/>
          </a:prstGeom>
          <a:noFill/>
        </p:spPr>
        <p:txBody>
          <a:bodyPr wrap="none" lIns="0" tIns="0" rIns="0" rtlCol="0">
            <a:spAutoFit/>
          </a:bodyPr>
          <a:lstStyle/>
          <a:p>
            <a:pPr>
              <a:lnSpc>
                <a:spcPts val="1900"/>
              </a:lnSpc>
              <a:tabLst/>
            </a:pPr>
            <a:r>
              <a:rPr lang="en-US" altLang="zh-CN" sz="2502" b="1" dirty="0">
                <a:solidFill>
                  <a:srgbClr val="000000"/>
                </a:solidFill>
                <a:latin typeface="Courier New" pitchFamily="18" charset="0"/>
                <a:cs typeface="Courier New" pitchFamily="18" charset="0"/>
              </a:rPr>
              <a:t>STATUS,IRP</a:t>
            </a:r>
          </a:p>
        </p:txBody>
      </p:sp>
      <p:sp>
        <p:nvSpPr>
          <p:cNvPr id="7" name="TextBox 1"/>
          <p:cNvSpPr txBox="1"/>
          <p:nvPr/>
        </p:nvSpPr>
        <p:spPr>
          <a:xfrm>
            <a:off x="7988300" y="3962400"/>
            <a:ext cx="342900" cy="9525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21h</a:t>
            </a:r>
          </a:p>
          <a:p>
            <a:pPr>
              <a:lnSpc>
                <a:spcPts val="2600"/>
              </a:lnSpc>
              <a:tabLst/>
            </a:pPr>
            <a:r>
              <a:rPr lang="en-US" altLang="zh-CN" sz="1602" b="1" dirty="0">
                <a:solidFill>
                  <a:srgbClr val="000000"/>
                </a:solidFill>
                <a:latin typeface="Times New Roman" pitchFamily="18" charset="0"/>
                <a:cs typeface="Times New Roman" pitchFamily="18" charset="0"/>
              </a:rPr>
              <a:t>22h</a:t>
            </a:r>
          </a:p>
          <a:p>
            <a:pPr>
              <a:lnSpc>
                <a:spcPts val="2600"/>
              </a:lnSpc>
              <a:tabLst/>
            </a:pPr>
            <a:r>
              <a:rPr lang="en-US" altLang="zh-CN" sz="1602" b="1" dirty="0">
                <a:solidFill>
                  <a:srgbClr val="000000"/>
                </a:solidFill>
                <a:latin typeface="Times New Roman" pitchFamily="18" charset="0"/>
                <a:cs typeface="Times New Roman" pitchFamily="18" charset="0"/>
              </a:rPr>
              <a:t>23h</a:t>
            </a:r>
          </a:p>
        </p:txBody>
      </p:sp>
      <p:sp>
        <p:nvSpPr>
          <p:cNvPr id="8" name="TextBox 1"/>
          <p:cNvSpPr txBox="1"/>
          <p:nvPr/>
        </p:nvSpPr>
        <p:spPr>
          <a:xfrm>
            <a:off x="7988300" y="5283200"/>
            <a:ext cx="3810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7Dh</a:t>
            </a:r>
          </a:p>
        </p:txBody>
      </p:sp>
      <p:sp>
        <p:nvSpPr>
          <p:cNvPr id="9" name="TextBox 1"/>
          <p:cNvSpPr txBox="1"/>
          <p:nvPr/>
        </p:nvSpPr>
        <p:spPr>
          <a:xfrm>
            <a:off x="1054100" y="4889500"/>
            <a:ext cx="660400" cy="215900"/>
          </a:xfrm>
          <a:prstGeom prst="rect">
            <a:avLst/>
          </a:prstGeom>
          <a:noFill/>
        </p:spPr>
        <p:txBody>
          <a:bodyPr wrap="none" lIns="0" tIns="0" rIns="0" rtlCol="0">
            <a:spAutoFit/>
          </a:bodyPr>
          <a:lstStyle/>
          <a:p>
            <a:pPr>
              <a:lnSpc>
                <a:spcPts val="1700"/>
              </a:lnSpc>
              <a:tabLst/>
            </a:pPr>
            <a:r>
              <a:rPr lang="en-US" altLang="zh-CN" sz="2202" b="1" dirty="0">
                <a:solidFill>
                  <a:srgbClr val="000000"/>
                </a:solidFill>
                <a:latin typeface="Courier New" pitchFamily="18" charset="0"/>
                <a:cs typeface="Courier New" pitchFamily="18" charset="0"/>
              </a:rPr>
              <a:t>LOOP</a:t>
            </a:r>
          </a:p>
        </p:txBody>
      </p:sp>
      <p:sp>
        <p:nvSpPr>
          <p:cNvPr id="10" name="TextBox 1"/>
          <p:cNvSpPr txBox="1"/>
          <p:nvPr/>
        </p:nvSpPr>
        <p:spPr>
          <a:xfrm>
            <a:off x="2095500" y="4102100"/>
            <a:ext cx="2853345" cy="1084912"/>
          </a:xfrm>
          <a:prstGeom prst="rect">
            <a:avLst/>
          </a:prstGeom>
          <a:noFill/>
        </p:spPr>
        <p:txBody>
          <a:bodyPr wrap="none" lIns="0" tIns="0" rIns="0" rtlCol="0">
            <a:spAutoFit/>
          </a:bodyPr>
          <a:lstStyle/>
          <a:p>
            <a:pPr>
              <a:lnSpc>
                <a:spcPts val="1900"/>
              </a:lnSpc>
              <a:tabLst/>
            </a:pPr>
            <a:r>
              <a:rPr lang="en-US" altLang="zh-CN" sz="2502" b="1" dirty="0" err="1">
                <a:solidFill>
                  <a:srgbClr val="000000"/>
                </a:solidFill>
                <a:latin typeface="Courier New" pitchFamily="18" charset="0"/>
                <a:cs typeface="Courier New" pitchFamily="18" charset="0"/>
              </a:rPr>
              <a:t>movlw</a:t>
            </a:r>
            <a:r>
              <a:rPr lang="en-US" altLang="zh-CN" sz="2502" dirty="0">
                <a:latin typeface="Times New Roman" pitchFamily="18" charset="0"/>
                <a:cs typeface="Times New Roman" pitchFamily="18" charset="0"/>
              </a:rPr>
              <a:t>              </a:t>
            </a:r>
            <a:r>
              <a:rPr lang="en-US" altLang="zh-CN" sz="2502" b="1" dirty="0">
                <a:solidFill>
                  <a:srgbClr val="000000"/>
                </a:solidFill>
                <a:latin typeface="Courier New" pitchFamily="18" charset="0"/>
                <a:cs typeface="Courier New" pitchFamily="18" charset="0"/>
              </a:rPr>
              <a:t>0x20</a:t>
            </a:r>
          </a:p>
          <a:p>
            <a:pPr>
              <a:lnSpc>
                <a:spcPts val="1000"/>
              </a:lnSpc>
            </a:pPr>
            <a:endParaRPr lang="en-US" altLang="zh-CN" dirty="0"/>
          </a:p>
          <a:p>
            <a:pPr>
              <a:lnSpc>
                <a:spcPts val="2100"/>
              </a:lnSpc>
              <a:tabLst/>
            </a:pPr>
            <a:r>
              <a:rPr lang="en-US" altLang="zh-CN" sz="2502" b="1" dirty="0" err="1">
                <a:solidFill>
                  <a:srgbClr val="000000"/>
                </a:solidFill>
                <a:latin typeface="Courier New" pitchFamily="18" charset="0"/>
                <a:cs typeface="Courier New" pitchFamily="18" charset="0"/>
              </a:rPr>
              <a:t>movwf</a:t>
            </a:r>
            <a:r>
              <a:rPr lang="en-US" altLang="zh-CN" sz="2502" dirty="0">
                <a:latin typeface="Times New Roman" pitchFamily="18" charset="0"/>
                <a:cs typeface="Times New Roman" pitchFamily="18" charset="0"/>
              </a:rPr>
              <a:t>              </a:t>
            </a:r>
            <a:r>
              <a:rPr lang="en-US" altLang="zh-CN" sz="2502" b="1" dirty="0">
                <a:solidFill>
                  <a:srgbClr val="000000"/>
                </a:solidFill>
                <a:latin typeface="Courier New" pitchFamily="18" charset="0"/>
                <a:cs typeface="Courier New" pitchFamily="18" charset="0"/>
              </a:rPr>
              <a:t>FSR</a:t>
            </a:r>
          </a:p>
          <a:p>
            <a:pPr>
              <a:lnSpc>
                <a:spcPts val="1000"/>
              </a:lnSpc>
            </a:pPr>
            <a:endParaRPr lang="en-US" altLang="zh-CN" dirty="0"/>
          </a:p>
          <a:p>
            <a:pPr>
              <a:lnSpc>
                <a:spcPts val="2100"/>
              </a:lnSpc>
              <a:tabLst/>
            </a:pPr>
            <a:r>
              <a:rPr lang="en-US" altLang="zh-CN" sz="2502" b="1" dirty="0">
                <a:solidFill>
                  <a:srgbClr val="000000"/>
                </a:solidFill>
                <a:latin typeface="Courier New" pitchFamily="18" charset="0"/>
                <a:cs typeface="Courier New" pitchFamily="18" charset="0"/>
              </a:rPr>
              <a:t>clrf</a:t>
            </a:r>
            <a:r>
              <a:rPr lang="en-US" altLang="zh-CN" sz="2502" dirty="0">
                <a:latin typeface="Times New Roman" pitchFamily="18" charset="0"/>
                <a:cs typeface="Times New Roman" pitchFamily="18" charset="0"/>
              </a:rPr>
              <a:t>                </a:t>
            </a:r>
            <a:r>
              <a:rPr lang="en-US" altLang="zh-CN" sz="2502" b="1" dirty="0">
                <a:solidFill>
                  <a:srgbClr val="000000"/>
                </a:solidFill>
                <a:latin typeface="Courier New" pitchFamily="18" charset="0"/>
                <a:cs typeface="Courier New" pitchFamily="18" charset="0"/>
              </a:rPr>
              <a:t>INDF</a:t>
            </a:r>
          </a:p>
        </p:txBody>
      </p:sp>
      <p:sp>
        <p:nvSpPr>
          <p:cNvPr id="11" name="TextBox 1"/>
          <p:cNvSpPr txBox="1"/>
          <p:nvPr/>
        </p:nvSpPr>
        <p:spPr>
          <a:xfrm>
            <a:off x="2095500" y="5283200"/>
            <a:ext cx="762000" cy="241300"/>
          </a:xfrm>
          <a:prstGeom prst="rect">
            <a:avLst/>
          </a:prstGeom>
          <a:noFill/>
        </p:spPr>
        <p:txBody>
          <a:bodyPr wrap="none" lIns="0" tIns="0" rIns="0" rtlCol="0">
            <a:spAutoFit/>
          </a:bodyPr>
          <a:lstStyle/>
          <a:p>
            <a:pPr>
              <a:lnSpc>
                <a:spcPts val="1900"/>
              </a:lnSpc>
              <a:tabLst/>
            </a:pPr>
            <a:r>
              <a:rPr lang="en-US" altLang="zh-CN" sz="2502" b="1" dirty="0">
                <a:solidFill>
                  <a:srgbClr val="000000"/>
                </a:solidFill>
                <a:latin typeface="Courier New" pitchFamily="18" charset="0"/>
                <a:cs typeface="Courier New" pitchFamily="18" charset="0"/>
              </a:rPr>
              <a:t>incf</a:t>
            </a:r>
          </a:p>
        </p:txBody>
      </p:sp>
      <p:sp>
        <p:nvSpPr>
          <p:cNvPr id="12" name="TextBox 1"/>
          <p:cNvSpPr txBox="1"/>
          <p:nvPr/>
        </p:nvSpPr>
        <p:spPr>
          <a:xfrm>
            <a:off x="3924300" y="5283200"/>
            <a:ext cx="1154162" cy="289823"/>
          </a:xfrm>
          <a:prstGeom prst="rect">
            <a:avLst/>
          </a:prstGeom>
          <a:noFill/>
        </p:spPr>
        <p:txBody>
          <a:bodyPr wrap="none" lIns="0" tIns="0" rIns="0" rtlCol="0">
            <a:spAutoFit/>
          </a:bodyPr>
          <a:lstStyle/>
          <a:p>
            <a:pPr>
              <a:lnSpc>
                <a:spcPts val="1900"/>
              </a:lnSpc>
              <a:tabLst/>
            </a:pPr>
            <a:r>
              <a:rPr lang="en-US" altLang="zh-CN" sz="2502" b="1" dirty="0">
                <a:solidFill>
                  <a:srgbClr val="000000"/>
                </a:solidFill>
                <a:latin typeface="Courier New" pitchFamily="18" charset="0"/>
                <a:cs typeface="Courier New" pitchFamily="18" charset="0"/>
              </a:rPr>
              <a:t> </a:t>
            </a:r>
            <a:r>
              <a:rPr lang="en-US" altLang="zh-CN" sz="2502" b="1" dirty="0" err="1">
                <a:solidFill>
                  <a:srgbClr val="000000"/>
                </a:solidFill>
                <a:latin typeface="Courier New" pitchFamily="18" charset="0"/>
                <a:cs typeface="Courier New" pitchFamily="18" charset="0"/>
              </a:rPr>
              <a:t>FSR,f</a:t>
            </a:r>
            <a:endParaRPr lang="en-US" altLang="zh-CN" sz="2502" b="1" dirty="0">
              <a:solidFill>
                <a:srgbClr val="000000"/>
              </a:solidFill>
              <a:latin typeface="Courier New" pitchFamily="18" charset="0"/>
              <a:cs typeface="Courier New" pitchFamily="18" charset="0"/>
            </a:endParaRPr>
          </a:p>
        </p:txBody>
      </p:sp>
      <p:sp>
        <p:nvSpPr>
          <p:cNvPr id="13" name="TextBox 1"/>
          <p:cNvSpPr txBox="1"/>
          <p:nvPr/>
        </p:nvSpPr>
        <p:spPr>
          <a:xfrm>
            <a:off x="7150100" y="3949700"/>
            <a:ext cx="254000" cy="9906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00</a:t>
            </a:r>
          </a:p>
          <a:p>
            <a:pPr>
              <a:lnSpc>
                <a:spcPts val="2600"/>
              </a:lnSpc>
              <a:tabLst/>
            </a:pPr>
            <a:r>
              <a:rPr lang="en-US" altLang="zh-CN" sz="1800" b="1" dirty="0">
                <a:solidFill>
                  <a:srgbClr val="000000"/>
                </a:solidFill>
                <a:latin typeface="Times New Roman" pitchFamily="18" charset="0"/>
                <a:cs typeface="Times New Roman" pitchFamily="18" charset="0"/>
              </a:rPr>
              <a:t>00</a:t>
            </a:r>
          </a:p>
          <a:p>
            <a:pPr>
              <a:lnSpc>
                <a:spcPts val="2600"/>
              </a:lnSpc>
              <a:tabLst/>
            </a:pPr>
            <a:r>
              <a:rPr lang="en-US" altLang="zh-CN" sz="1800" b="1" dirty="0">
                <a:solidFill>
                  <a:srgbClr val="000000"/>
                </a:solidFill>
                <a:latin typeface="Times New Roman" pitchFamily="18" charset="0"/>
                <a:cs typeface="Times New Roman" pitchFamily="18" charset="0"/>
              </a:rPr>
              <a:t>00</a:t>
            </a:r>
          </a:p>
        </p:txBody>
      </p:sp>
      <p:sp>
        <p:nvSpPr>
          <p:cNvPr id="14" name="TextBox 1"/>
          <p:cNvSpPr txBox="1"/>
          <p:nvPr/>
        </p:nvSpPr>
        <p:spPr>
          <a:xfrm>
            <a:off x="7150100" y="5270500"/>
            <a:ext cx="254000" cy="3175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00</a:t>
            </a:r>
          </a:p>
        </p:txBody>
      </p:sp>
      <p:sp>
        <p:nvSpPr>
          <p:cNvPr id="15" name="TextBox 1"/>
          <p:cNvSpPr txBox="1"/>
          <p:nvPr/>
        </p:nvSpPr>
        <p:spPr>
          <a:xfrm>
            <a:off x="7988300" y="5638800"/>
            <a:ext cx="368300" cy="9525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7Eh</a:t>
            </a:r>
          </a:p>
          <a:p>
            <a:pPr>
              <a:lnSpc>
                <a:spcPts val="2600"/>
              </a:lnSpc>
              <a:tabLst/>
            </a:pPr>
            <a:r>
              <a:rPr lang="en-US" altLang="zh-CN" sz="1602" b="1" dirty="0">
                <a:solidFill>
                  <a:srgbClr val="000000"/>
                </a:solidFill>
                <a:latin typeface="Times New Roman" pitchFamily="18" charset="0"/>
                <a:cs typeface="Times New Roman" pitchFamily="18" charset="0"/>
              </a:rPr>
              <a:t>7Fh</a:t>
            </a:r>
          </a:p>
          <a:p>
            <a:pPr>
              <a:lnSpc>
                <a:spcPts val="2600"/>
              </a:lnSpc>
              <a:tabLst/>
            </a:pPr>
            <a:r>
              <a:rPr lang="en-US" altLang="zh-CN" sz="1602" b="1" dirty="0">
                <a:solidFill>
                  <a:srgbClr val="000000"/>
                </a:solidFill>
                <a:latin typeface="Times New Roman" pitchFamily="18" charset="0"/>
                <a:cs typeface="Times New Roman" pitchFamily="18" charset="0"/>
              </a:rPr>
              <a:t>80h</a:t>
            </a:r>
          </a:p>
        </p:txBody>
      </p:sp>
      <p:sp>
        <p:nvSpPr>
          <p:cNvPr id="16" name="TextBox 1"/>
          <p:cNvSpPr txBox="1"/>
          <p:nvPr/>
        </p:nvSpPr>
        <p:spPr>
          <a:xfrm>
            <a:off x="7137400" y="5638800"/>
            <a:ext cx="266700" cy="9779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00</a:t>
            </a:r>
          </a:p>
          <a:p>
            <a:pPr>
              <a:lnSpc>
                <a:spcPts val="2600"/>
              </a:lnSpc>
              <a:tabLst/>
            </a:pPr>
            <a:r>
              <a:rPr lang="en-US" altLang="zh-CN" sz="1800" b="1" dirty="0">
                <a:solidFill>
                  <a:srgbClr val="000000"/>
                </a:solidFill>
                <a:latin typeface="Times New Roman" pitchFamily="18" charset="0"/>
                <a:cs typeface="Times New Roman" pitchFamily="18" charset="0"/>
              </a:rPr>
              <a:t>00</a:t>
            </a:r>
          </a:p>
          <a:p>
            <a:pPr>
              <a:lnSpc>
                <a:spcPts val="2600"/>
              </a:lnSpc>
              <a:tabLst/>
            </a:pPr>
            <a:r>
              <a:rPr lang="en-US" altLang="zh-CN" sz="1800" b="1" dirty="0">
                <a:solidFill>
                  <a:srgbClr val="000000"/>
                </a:solidFill>
                <a:latin typeface="Times New Roman" pitchFamily="18" charset="0"/>
                <a:cs typeface="Times New Roman" pitchFamily="18" charset="0"/>
              </a:rPr>
              <a:t>FF</a:t>
            </a:r>
          </a:p>
        </p:txBody>
      </p:sp>
      <p:sp>
        <p:nvSpPr>
          <p:cNvPr id="17" name="TextBox 1"/>
          <p:cNvSpPr txBox="1"/>
          <p:nvPr/>
        </p:nvSpPr>
        <p:spPr>
          <a:xfrm>
            <a:off x="2095500" y="5715000"/>
            <a:ext cx="3937000" cy="1084912"/>
          </a:xfrm>
          <a:prstGeom prst="rect">
            <a:avLst/>
          </a:prstGeom>
          <a:noFill/>
        </p:spPr>
        <p:txBody>
          <a:bodyPr wrap="square" lIns="0" tIns="0" rIns="0" rtlCol="0">
            <a:spAutoFit/>
          </a:bodyPr>
          <a:lstStyle/>
          <a:p>
            <a:pPr>
              <a:lnSpc>
                <a:spcPts val="1900"/>
              </a:lnSpc>
              <a:tabLst/>
            </a:pPr>
            <a:r>
              <a:rPr lang="en-US" altLang="zh-CN" sz="2502" b="1" dirty="0">
                <a:solidFill>
                  <a:srgbClr val="000000"/>
                </a:solidFill>
                <a:latin typeface="Courier New" pitchFamily="18" charset="0"/>
                <a:cs typeface="Courier New" pitchFamily="18" charset="0"/>
              </a:rPr>
              <a:t>btfss</a:t>
            </a:r>
            <a:r>
              <a:rPr lang="en-US" altLang="zh-CN" sz="2502" dirty="0">
                <a:latin typeface="Times New Roman" pitchFamily="18" charset="0"/>
                <a:cs typeface="Times New Roman" pitchFamily="18" charset="0"/>
              </a:rPr>
              <a:t>             </a:t>
            </a:r>
            <a:r>
              <a:rPr lang="en-US" altLang="zh-CN" sz="2502" b="1" dirty="0">
                <a:solidFill>
                  <a:srgbClr val="000000"/>
                </a:solidFill>
                <a:latin typeface="Courier New" pitchFamily="18" charset="0"/>
                <a:cs typeface="Courier New" pitchFamily="18" charset="0"/>
              </a:rPr>
              <a:t>FSR,7</a:t>
            </a:r>
          </a:p>
          <a:p>
            <a:pPr>
              <a:lnSpc>
                <a:spcPts val="1000"/>
              </a:lnSpc>
            </a:pPr>
            <a:endParaRPr lang="en-US" altLang="zh-CN" dirty="0"/>
          </a:p>
          <a:p>
            <a:pPr>
              <a:lnSpc>
                <a:spcPts val="2100"/>
              </a:lnSpc>
              <a:tabLst/>
            </a:pPr>
            <a:r>
              <a:rPr lang="en-US" altLang="zh-CN" sz="2502" b="1" dirty="0">
                <a:solidFill>
                  <a:srgbClr val="000000"/>
                </a:solidFill>
                <a:latin typeface="Courier New" pitchFamily="18" charset="0"/>
                <a:cs typeface="Courier New" pitchFamily="18" charset="0"/>
              </a:rPr>
              <a:t>goto</a:t>
            </a:r>
            <a:r>
              <a:rPr lang="en-US" altLang="zh-CN" sz="2502" dirty="0">
                <a:latin typeface="Times New Roman" pitchFamily="18" charset="0"/>
                <a:cs typeface="Times New Roman" pitchFamily="18" charset="0"/>
              </a:rPr>
              <a:t>                </a:t>
            </a:r>
            <a:r>
              <a:rPr lang="en-US" altLang="zh-CN" sz="2502" b="1" dirty="0">
                <a:solidFill>
                  <a:srgbClr val="000000"/>
                </a:solidFill>
                <a:latin typeface="Courier New" pitchFamily="18" charset="0"/>
                <a:cs typeface="Courier New" pitchFamily="18" charset="0"/>
              </a:rPr>
              <a:t>LOOP</a:t>
            </a:r>
          </a:p>
          <a:p>
            <a:pPr>
              <a:lnSpc>
                <a:spcPts val="1000"/>
              </a:lnSpc>
            </a:pPr>
            <a:endParaRPr lang="en-US" altLang="zh-CN" dirty="0"/>
          </a:p>
          <a:p>
            <a:pPr>
              <a:lnSpc>
                <a:spcPts val="2100"/>
              </a:lnSpc>
              <a:tabLst/>
            </a:pPr>
            <a:r>
              <a:rPr lang="en-US" altLang="zh-CN" sz="2502" b="1" dirty="0">
                <a:solidFill>
                  <a:srgbClr val="000000"/>
                </a:solidFill>
                <a:latin typeface="Courier New" pitchFamily="18" charset="0"/>
                <a:cs typeface="Courier New" pitchFamily="18" charset="0"/>
              </a:rPr>
              <a:t>&lt;next</a:t>
            </a:r>
            <a:r>
              <a:rPr lang="en-US" altLang="zh-CN" sz="2502" dirty="0">
                <a:latin typeface="Times New Roman" pitchFamily="18" charset="0"/>
                <a:cs typeface="Times New Roman" pitchFamily="18" charset="0"/>
              </a:rPr>
              <a:t>  </a:t>
            </a:r>
            <a:r>
              <a:rPr lang="en-US" altLang="zh-CN" sz="2502" b="1" dirty="0">
                <a:solidFill>
                  <a:srgbClr val="000000"/>
                </a:solidFill>
                <a:latin typeface="Courier New" pitchFamily="18" charset="0"/>
                <a:cs typeface="Courier New" pitchFamily="18" charset="0"/>
              </a:rPr>
              <a:t>instruction&gt;</a:t>
            </a:r>
          </a:p>
        </p:txBody>
      </p:sp>
    </p:spTree>
    <p:extLst>
      <p:ext uri="{BB962C8B-B14F-4D97-AF65-F5344CB8AC3E}">
        <p14:creationId xmlns:p14="http://schemas.microsoft.com/office/powerpoint/2010/main" val="37462548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4267200" y="18669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9</a:t>
            </a:r>
          </a:p>
        </p:txBody>
      </p:sp>
      <p:sp>
        <p:nvSpPr>
          <p:cNvPr id="3" name="TextBox 1"/>
          <p:cNvSpPr txBox="1"/>
          <p:nvPr/>
        </p:nvSpPr>
        <p:spPr>
          <a:xfrm>
            <a:off x="4673600" y="18669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8</a:t>
            </a:r>
          </a:p>
        </p:txBody>
      </p:sp>
      <p:sp>
        <p:nvSpPr>
          <p:cNvPr id="4" name="TextBox 1"/>
          <p:cNvSpPr txBox="1"/>
          <p:nvPr/>
        </p:nvSpPr>
        <p:spPr>
          <a:xfrm>
            <a:off x="5092700" y="18669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7</a:t>
            </a:r>
          </a:p>
        </p:txBody>
      </p:sp>
      <p:sp>
        <p:nvSpPr>
          <p:cNvPr id="5" name="TextBox 1"/>
          <p:cNvSpPr txBox="1"/>
          <p:nvPr/>
        </p:nvSpPr>
        <p:spPr>
          <a:xfrm>
            <a:off x="5511800" y="18669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6</a:t>
            </a:r>
          </a:p>
        </p:txBody>
      </p:sp>
      <p:sp>
        <p:nvSpPr>
          <p:cNvPr id="6" name="TextBox 1"/>
          <p:cNvSpPr txBox="1"/>
          <p:nvPr/>
        </p:nvSpPr>
        <p:spPr>
          <a:xfrm>
            <a:off x="5930900" y="18669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5</a:t>
            </a:r>
          </a:p>
        </p:txBody>
      </p:sp>
      <p:sp>
        <p:nvSpPr>
          <p:cNvPr id="7" name="TextBox 1"/>
          <p:cNvSpPr txBox="1"/>
          <p:nvPr/>
        </p:nvSpPr>
        <p:spPr>
          <a:xfrm>
            <a:off x="6337300" y="18669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4</a:t>
            </a:r>
          </a:p>
        </p:txBody>
      </p:sp>
      <p:sp>
        <p:nvSpPr>
          <p:cNvPr id="8" name="TextBox 1"/>
          <p:cNvSpPr txBox="1"/>
          <p:nvPr/>
        </p:nvSpPr>
        <p:spPr>
          <a:xfrm>
            <a:off x="6756400" y="18669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3</a:t>
            </a:r>
          </a:p>
        </p:txBody>
      </p:sp>
      <p:sp>
        <p:nvSpPr>
          <p:cNvPr id="9" name="TextBox 1"/>
          <p:cNvSpPr txBox="1"/>
          <p:nvPr/>
        </p:nvSpPr>
        <p:spPr>
          <a:xfrm>
            <a:off x="7175500" y="18669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2</a:t>
            </a:r>
          </a:p>
        </p:txBody>
      </p:sp>
      <p:sp>
        <p:nvSpPr>
          <p:cNvPr id="10" name="TextBox 1"/>
          <p:cNvSpPr txBox="1"/>
          <p:nvPr/>
        </p:nvSpPr>
        <p:spPr>
          <a:xfrm>
            <a:off x="7581900" y="18669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1</a:t>
            </a:r>
          </a:p>
        </p:txBody>
      </p:sp>
      <p:sp>
        <p:nvSpPr>
          <p:cNvPr id="11" name="TextBox 1"/>
          <p:cNvSpPr txBox="1"/>
          <p:nvPr/>
        </p:nvSpPr>
        <p:spPr>
          <a:xfrm>
            <a:off x="8001000" y="18669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0</a:t>
            </a:r>
          </a:p>
        </p:txBody>
      </p:sp>
      <p:sp>
        <p:nvSpPr>
          <p:cNvPr id="12" name="TextBox 1"/>
          <p:cNvSpPr txBox="1"/>
          <p:nvPr/>
        </p:nvSpPr>
        <p:spPr>
          <a:xfrm>
            <a:off x="2971800" y="1866900"/>
            <a:ext cx="1524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12</a:t>
            </a:r>
          </a:p>
        </p:txBody>
      </p:sp>
      <p:sp>
        <p:nvSpPr>
          <p:cNvPr id="13" name="TextBox 1"/>
          <p:cNvSpPr txBox="1"/>
          <p:nvPr/>
        </p:nvSpPr>
        <p:spPr>
          <a:xfrm>
            <a:off x="3390900" y="1866900"/>
            <a:ext cx="1524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11</a:t>
            </a:r>
          </a:p>
        </p:txBody>
      </p:sp>
      <p:sp>
        <p:nvSpPr>
          <p:cNvPr id="14" name="TextBox 1"/>
          <p:cNvSpPr txBox="1"/>
          <p:nvPr/>
        </p:nvSpPr>
        <p:spPr>
          <a:xfrm>
            <a:off x="3810000" y="1866900"/>
            <a:ext cx="1524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10</a:t>
            </a:r>
          </a:p>
        </p:txBody>
      </p:sp>
      <p:sp>
        <p:nvSpPr>
          <p:cNvPr id="15" name="TextBox 1"/>
          <p:cNvSpPr txBox="1"/>
          <p:nvPr/>
        </p:nvSpPr>
        <p:spPr>
          <a:xfrm>
            <a:off x="990600" y="596900"/>
            <a:ext cx="8559800" cy="1257300"/>
          </a:xfrm>
          <a:prstGeom prst="rect">
            <a:avLst/>
          </a:prstGeom>
          <a:noFill/>
        </p:spPr>
        <p:txBody>
          <a:bodyPr wrap="none" lIns="0" tIns="0" rIns="0" rtlCol="0">
            <a:spAutoFit/>
          </a:bodyPr>
          <a:lstStyle/>
          <a:p>
            <a:pPr>
              <a:lnSpc>
                <a:spcPts val="6100"/>
              </a:lnSpc>
              <a:tabLst>
                <a:tab pos="1295400" algn="l"/>
              </a:tabLst>
            </a:pPr>
            <a:r>
              <a:rPr lang="en-US" altLang="zh-CN" dirty="0"/>
              <a:t>	</a:t>
            </a:r>
            <a:r>
              <a:rPr lang="en-US" altLang="zh-CN" sz="4397" b="1" dirty="0">
                <a:solidFill>
                  <a:srgbClr val="000000"/>
                </a:solidFill>
                <a:latin typeface="Times New Roman" pitchFamily="18" charset="0"/>
                <a:cs typeface="Times New Roman" pitchFamily="18" charset="0"/>
              </a:rPr>
              <a:t>Direccionamiento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Absoluto</a:t>
            </a:r>
          </a:p>
          <a:p>
            <a:pPr>
              <a:lnSpc>
                <a:spcPts val="1000"/>
              </a:lnSpc>
            </a:pPr>
            <a:endParaRPr lang="en-US" altLang="zh-CN" dirty="0"/>
          </a:p>
          <a:p>
            <a:pPr>
              <a:lnSpc>
                <a:spcPts val="2700"/>
              </a:lnSpc>
              <a:tabLst>
                <a:tab pos="1295400" algn="l"/>
              </a:tabLst>
            </a:pPr>
            <a:r>
              <a:rPr lang="en-US" altLang="zh-CN" sz="1800" b="1" dirty="0">
                <a:solidFill>
                  <a:srgbClr val="000000"/>
                </a:solidFill>
                <a:latin typeface="Times New Roman" pitchFamily="18" charset="0"/>
                <a:cs typeface="Times New Roman" pitchFamily="18" charset="0"/>
              </a:rPr>
              <a:t>Instrucciones</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CALL</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and</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GOTO</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a:t>
            </a:r>
          </a:p>
        </p:txBody>
      </p:sp>
      <p:sp>
        <p:nvSpPr>
          <p:cNvPr id="16" name="TextBox 1"/>
          <p:cNvSpPr txBox="1"/>
          <p:nvPr/>
        </p:nvSpPr>
        <p:spPr>
          <a:xfrm>
            <a:off x="2565400" y="1866900"/>
            <a:ext cx="1524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13</a:t>
            </a:r>
          </a:p>
        </p:txBody>
      </p:sp>
      <p:sp>
        <p:nvSpPr>
          <p:cNvPr id="17" name="TextBox 1"/>
          <p:cNvSpPr txBox="1"/>
          <p:nvPr/>
        </p:nvSpPr>
        <p:spPr>
          <a:xfrm>
            <a:off x="2692400" y="2184400"/>
            <a:ext cx="7112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Opcode</a:t>
            </a:r>
          </a:p>
        </p:txBody>
      </p:sp>
      <p:sp>
        <p:nvSpPr>
          <p:cNvPr id="18" name="TextBox 1"/>
          <p:cNvSpPr txBox="1"/>
          <p:nvPr/>
        </p:nvSpPr>
        <p:spPr>
          <a:xfrm>
            <a:off x="3835400" y="21844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19" name="TextBox 1"/>
          <p:cNvSpPr txBox="1"/>
          <p:nvPr/>
        </p:nvSpPr>
        <p:spPr>
          <a:xfrm>
            <a:off x="4241800" y="21844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0" name="TextBox 1"/>
          <p:cNvSpPr txBox="1"/>
          <p:nvPr/>
        </p:nvSpPr>
        <p:spPr>
          <a:xfrm>
            <a:off x="4660900" y="21844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1" name="TextBox 1"/>
          <p:cNvSpPr txBox="1"/>
          <p:nvPr/>
        </p:nvSpPr>
        <p:spPr>
          <a:xfrm>
            <a:off x="5080000" y="21844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2" name="TextBox 1"/>
          <p:cNvSpPr txBox="1"/>
          <p:nvPr/>
        </p:nvSpPr>
        <p:spPr>
          <a:xfrm>
            <a:off x="5486400" y="21844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3" name="TextBox 1"/>
          <p:cNvSpPr txBox="1"/>
          <p:nvPr/>
        </p:nvSpPr>
        <p:spPr>
          <a:xfrm>
            <a:off x="5905500" y="21844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4" name="TextBox 1"/>
          <p:cNvSpPr txBox="1"/>
          <p:nvPr/>
        </p:nvSpPr>
        <p:spPr>
          <a:xfrm>
            <a:off x="6324600" y="21844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5" name="TextBox 1"/>
          <p:cNvSpPr txBox="1"/>
          <p:nvPr/>
        </p:nvSpPr>
        <p:spPr>
          <a:xfrm>
            <a:off x="6743700" y="21844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6" name="TextBox 1"/>
          <p:cNvSpPr txBox="1"/>
          <p:nvPr/>
        </p:nvSpPr>
        <p:spPr>
          <a:xfrm>
            <a:off x="7150100" y="21844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7" name="TextBox 1"/>
          <p:cNvSpPr txBox="1"/>
          <p:nvPr/>
        </p:nvSpPr>
        <p:spPr>
          <a:xfrm>
            <a:off x="7569200" y="21844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8" name="TextBox 1"/>
          <p:cNvSpPr txBox="1"/>
          <p:nvPr/>
        </p:nvSpPr>
        <p:spPr>
          <a:xfrm>
            <a:off x="7988300" y="21844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30" name="TextBox 1"/>
          <p:cNvSpPr txBox="1"/>
          <p:nvPr/>
        </p:nvSpPr>
        <p:spPr>
          <a:xfrm>
            <a:off x="1549400" y="2781300"/>
            <a:ext cx="7251700" cy="419100"/>
          </a:xfrm>
          <a:prstGeom prst="rect">
            <a:avLst/>
          </a:prstGeom>
          <a:noFill/>
        </p:spPr>
        <p:txBody>
          <a:bodyPr wrap="none" lIns="0" tIns="0" rIns="0" rtlCol="0">
            <a:spAutoFit/>
          </a:bodyPr>
          <a:lstStyle/>
          <a:p>
            <a:pPr>
              <a:lnSpc>
                <a:spcPts val="3300"/>
              </a:lnSpc>
              <a:tabLst/>
            </a:pPr>
            <a:r>
              <a:rPr lang="en-US" altLang="zh-CN" sz="2400" b="1" dirty="0">
                <a:solidFill>
                  <a:srgbClr val="000000"/>
                </a:solidFill>
                <a:latin typeface="Times New Roman" pitchFamily="18" charset="0"/>
                <a:cs typeface="Times New Roman" pitchFamily="18" charset="0"/>
              </a:rPr>
              <a:t>PC</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Direccionamiento</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Absoluto</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(Program</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Memory)</a:t>
            </a:r>
          </a:p>
        </p:txBody>
      </p:sp>
      <p:sp>
        <p:nvSpPr>
          <p:cNvPr id="31" name="TextBox 1"/>
          <p:cNvSpPr txBox="1"/>
          <p:nvPr/>
        </p:nvSpPr>
        <p:spPr>
          <a:xfrm>
            <a:off x="1663700" y="3263900"/>
            <a:ext cx="127000" cy="1003300"/>
          </a:xfrm>
          <a:prstGeom prst="rect">
            <a:avLst/>
          </a:prstGeom>
          <a:noFill/>
        </p:spPr>
        <p:txBody>
          <a:bodyPr wrap="none" lIns="0" tIns="0" rIns="0" rtlCol="0">
            <a:spAutoFit/>
          </a:bodyPr>
          <a:lstStyle/>
          <a:p>
            <a:pPr>
              <a:lnSpc>
                <a:spcPts val="2400"/>
              </a:lnSpc>
              <a:tabLst/>
            </a:pPr>
            <a:r>
              <a:rPr lang="en-US" altLang="zh-CN" sz="1997" dirty="0">
                <a:solidFill>
                  <a:srgbClr val="3365CC"/>
                </a:solidFill>
                <a:latin typeface="Symbol" pitchFamily="18" charset="0"/>
                <a:cs typeface="Symbol"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pPr>
            <a:r>
              <a:rPr lang="en-US" altLang="zh-CN" sz="1997" dirty="0">
                <a:solidFill>
                  <a:srgbClr val="3365CC"/>
                </a:solidFill>
                <a:latin typeface="Symbol" pitchFamily="18" charset="0"/>
                <a:cs typeface="Symbol" pitchFamily="18" charset="0"/>
              </a:rPr>
              <a:t>−</a:t>
            </a:r>
          </a:p>
        </p:txBody>
      </p:sp>
      <p:sp>
        <p:nvSpPr>
          <p:cNvPr id="1024" name="TextBox 1"/>
          <p:cNvSpPr txBox="1"/>
          <p:nvPr/>
        </p:nvSpPr>
        <p:spPr>
          <a:xfrm>
            <a:off x="2120900" y="3263900"/>
            <a:ext cx="6616700" cy="1028700"/>
          </a:xfrm>
          <a:prstGeom prst="rect">
            <a:avLst/>
          </a:prstGeom>
          <a:noFill/>
        </p:spPr>
        <p:txBody>
          <a:bodyPr wrap="none" lIns="0" tIns="0" rIns="0" rtlCol="0">
            <a:spAutoFit/>
          </a:bodyPr>
          <a:lstStyle/>
          <a:p>
            <a:pPr>
              <a:lnSpc>
                <a:spcPts val="2600"/>
              </a:lnSpc>
              <a:tabLst/>
            </a:pPr>
            <a:r>
              <a:rPr lang="en-US" altLang="zh-CN" sz="1997" dirty="0">
                <a:solidFill>
                  <a:srgbClr val="000000"/>
                </a:solidFill>
                <a:latin typeface="Times New Roman" pitchFamily="18" charset="0"/>
                <a:cs typeface="Times New Roman" pitchFamily="18" charset="0"/>
              </a:rPr>
              <a:t>saltar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otra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localización</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memotia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programa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fuera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p>
          <a:p>
            <a:pPr>
              <a:lnSpc>
                <a:spcPts val="2400"/>
              </a:lnSpc>
              <a:tabLst/>
            </a:pPr>
            <a:r>
              <a:rPr lang="en-US" altLang="zh-CN" sz="1997" dirty="0">
                <a:solidFill>
                  <a:srgbClr val="000000"/>
                </a:solidFill>
                <a:latin typeface="Times New Roman" pitchFamily="18" charset="0"/>
                <a:cs typeface="Times New Roman" pitchFamily="18" charset="0"/>
              </a:rPr>
              <a:t>lasecuencia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del</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PC</a:t>
            </a:r>
          </a:p>
          <a:p>
            <a:pPr>
              <a:lnSpc>
                <a:spcPts val="3100"/>
              </a:lnSpc>
              <a:tabLst/>
            </a:pPr>
            <a:r>
              <a:rPr lang="en-US" altLang="zh-CN" sz="1997" dirty="0">
                <a:solidFill>
                  <a:srgbClr val="000000"/>
                </a:solidFill>
                <a:latin typeface="Times New Roman" pitchFamily="18" charset="0"/>
                <a:cs typeface="Times New Roman" pitchFamily="18" charset="0"/>
              </a:rPr>
              <a:t>Llamar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una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Subrutina</a:t>
            </a:r>
          </a:p>
        </p:txBody>
      </p:sp>
      <p:sp>
        <p:nvSpPr>
          <p:cNvPr id="1026" name="TextBox 1"/>
          <p:cNvSpPr txBox="1"/>
          <p:nvPr/>
        </p:nvSpPr>
        <p:spPr>
          <a:xfrm>
            <a:off x="1549400" y="4356100"/>
            <a:ext cx="6210300" cy="419100"/>
          </a:xfrm>
          <a:prstGeom prst="rect">
            <a:avLst/>
          </a:prstGeom>
          <a:noFill/>
        </p:spPr>
        <p:txBody>
          <a:bodyPr wrap="none" lIns="0" tIns="0" rIns="0" rtlCol="0">
            <a:spAutoFit/>
          </a:bodyPr>
          <a:lstStyle/>
          <a:p>
            <a:pPr>
              <a:lnSpc>
                <a:spcPts val="3300"/>
              </a:lnSpc>
              <a:tabLst/>
            </a:pPr>
            <a:r>
              <a:rPr lang="en-US" altLang="zh-CN" sz="2400" b="1" dirty="0">
                <a:solidFill>
                  <a:srgbClr val="000000"/>
                </a:solidFill>
                <a:latin typeface="Times New Roman" pitchFamily="18" charset="0"/>
                <a:cs typeface="Times New Roman" pitchFamily="18" charset="0"/>
              </a:rPr>
              <a:t>Usado</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por</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las</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instrucciones</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CALL</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y</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GOTO</a:t>
            </a:r>
          </a:p>
        </p:txBody>
      </p:sp>
      <p:sp>
        <p:nvSpPr>
          <p:cNvPr id="1028" name="TextBox 1"/>
          <p:cNvSpPr txBox="1"/>
          <p:nvPr/>
        </p:nvSpPr>
        <p:spPr>
          <a:xfrm>
            <a:off x="1663700" y="4826000"/>
            <a:ext cx="127000" cy="698500"/>
          </a:xfrm>
          <a:prstGeom prst="rect">
            <a:avLst/>
          </a:prstGeom>
          <a:noFill/>
        </p:spPr>
        <p:txBody>
          <a:bodyPr wrap="none" lIns="0" tIns="0" rIns="0" rtlCol="0">
            <a:spAutoFit/>
          </a:bodyPr>
          <a:lstStyle/>
          <a:p>
            <a:pPr>
              <a:lnSpc>
                <a:spcPts val="24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p:txBody>
      </p:sp>
      <p:sp>
        <p:nvSpPr>
          <p:cNvPr id="1029" name="TextBox 1"/>
          <p:cNvSpPr txBox="1"/>
          <p:nvPr/>
        </p:nvSpPr>
        <p:spPr>
          <a:xfrm>
            <a:off x="2120900" y="4826000"/>
            <a:ext cx="7531100" cy="723900"/>
          </a:xfrm>
          <a:prstGeom prst="rect">
            <a:avLst/>
          </a:prstGeom>
          <a:noFill/>
        </p:spPr>
        <p:txBody>
          <a:bodyPr wrap="none" lIns="0" tIns="0" rIns="0" rtlCol="0">
            <a:spAutoFit/>
          </a:bodyPr>
          <a:lstStyle/>
          <a:p>
            <a:pPr>
              <a:lnSpc>
                <a:spcPts val="2600"/>
              </a:lnSpc>
              <a:tabLst/>
            </a:pPr>
            <a:r>
              <a:rPr lang="en-US" altLang="zh-CN" sz="1997" dirty="0">
                <a:solidFill>
                  <a:srgbClr val="000000"/>
                </a:solidFill>
                <a:latin typeface="Times New Roman" pitchFamily="18" charset="0"/>
                <a:cs typeface="Times New Roman" pitchFamily="18" charset="0"/>
              </a:rPr>
              <a:t>11-bits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los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13</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bits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requeridos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estan</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codificados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en</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la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instrucción</a:t>
            </a:r>
          </a:p>
          <a:p>
            <a:pPr>
              <a:lnSpc>
                <a:spcPts val="3100"/>
              </a:lnSpc>
              <a:tabLst/>
            </a:pPr>
            <a:r>
              <a:rPr lang="en-US" altLang="zh-CN" sz="1997" dirty="0">
                <a:solidFill>
                  <a:srgbClr val="000000"/>
                </a:solidFill>
                <a:latin typeface="Times New Roman" pitchFamily="18" charset="0"/>
                <a:cs typeface="Times New Roman" pitchFamily="18" charset="0"/>
              </a:rPr>
              <a:t>2</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bits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adicionales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son</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aportados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por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el</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registro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PCLATH</a:t>
            </a:r>
          </a:p>
        </p:txBody>
      </p:sp>
      <p:sp>
        <p:nvSpPr>
          <p:cNvPr id="1031" name="TextBox 1"/>
          <p:cNvSpPr txBox="1"/>
          <p:nvPr/>
        </p:nvSpPr>
        <p:spPr>
          <a:xfrm>
            <a:off x="1549400" y="5626100"/>
            <a:ext cx="6553200" cy="419100"/>
          </a:xfrm>
          <a:prstGeom prst="rect">
            <a:avLst/>
          </a:prstGeom>
          <a:noFill/>
        </p:spPr>
        <p:txBody>
          <a:bodyPr wrap="none" lIns="0" tIns="0" rIns="0" rtlCol="0">
            <a:spAutoFit/>
          </a:bodyPr>
          <a:lstStyle/>
          <a:p>
            <a:pPr>
              <a:lnSpc>
                <a:spcPts val="3300"/>
              </a:lnSpc>
              <a:tabLst/>
            </a:pPr>
            <a:r>
              <a:rPr lang="en-US" altLang="zh-CN" sz="2400" b="1" dirty="0">
                <a:solidFill>
                  <a:srgbClr val="000000"/>
                </a:solidFill>
                <a:latin typeface="Times New Roman" pitchFamily="18" charset="0"/>
                <a:cs typeface="Times New Roman" pitchFamily="18" charset="0"/>
              </a:rPr>
              <a:t>Usado</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cuando</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realiza</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un</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Salto</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computado</a:t>
            </a:r>
          </a:p>
        </p:txBody>
      </p:sp>
      <p:sp>
        <p:nvSpPr>
          <p:cNvPr id="1032" name="TextBox 1"/>
          <p:cNvSpPr txBox="1"/>
          <p:nvPr/>
        </p:nvSpPr>
        <p:spPr>
          <a:xfrm>
            <a:off x="1663700" y="6096000"/>
            <a:ext cx="127000" cy="698500"/>
          </a:xfrm>
          <a:prstGeom prst="rect">
            <a:avLst/>
          </a:prstGeom>
          <a:noFill/>
        </p:spPr>
        <p:txBody>
          <a:bodyPr wrap="none" lIns="0" tIns="0" rIns="0" rtlCol="0">
            <a:spAutoFit/>
          </a:bodyPr>
          <a:lstStyle/>
          <a:p>
            <a:pPr>
              <a:lnSpc>
                <a:spcPts val="2400"/>
              </a:lnSpc>
              <a:tabLst/>
            </a:pPr>
            <a:r>
              <a:rPr lang="en-US" altLang="zh-CN" sz="1997" dirty="0">
                <a:solidFill>
                  <a:srgbClr val="3365CC"/>
                </a:solidFill>
                <a:latin typeface="Symbol" pitchFamily="18" charset="0"/>
                <a:cs typeface="Symbol" pitchFamily="18" charset="0"/>
              </a:rPr>
              <a:t>−</a:t>
            </a:r>
          </a:p>
          <a:p>
            <a:pPr>
              <a:lnSpc>
                <a:spcPts val="3100"/>
              </a:lnSpc>
              <a:tabLst/>
            </a:pPr>
            <a:r>
              <a:rPr lang="en-US" altLang="zh-CN" sz="1997" dirty="0">
                <a:solidFill>
                  <a:srgbClr val="3365CC"/>
                </a:solidFill>
                <a:latin typeface="Symbol" pitchFamily="18" charset="0"/>
                <a:cs typeface="Symbol" pitchFamily="18" charset="0"/>
              </a:rPr>
              <a:t>−</a:t>
            </a:r>
          </a:p>
        </p:txBody>
      </p:sp>
      <p:sp>
        <p:nvSpPr>
          <p:cNvPr id="1033" name="TextBox 1"/>
          <p:cNvSpPr txBox="1"/>
          <p:nvPr/>
        </p:nvSpPr>
        <p:spPr>
          <a:xfrm>
            <a:off x="2120900" y="6096000"/>
            <a:ext cx="6997700" cy="723900"/>
          </a:xfrm>
          <a:prstGeom prst="rect">
            <a:avLst/>
          </a:prstGeom>
          <a:noFill/>
        </p:spPr>
        <p:txBody>
          <a:bodyPr wrap="none" lIns="0" tIns="0" rIns="0" rtlCol="0">
            <a:spAutoFit/>
          </a:bodyPr>
          <a:lstStyle/>
          <a:p>
            <a:pPr>
              <a:lnSpc>
                <a:spcPts val="2600"/>
              </a:lnSpc>
              <a:tabLst/>
            </a:pPr>
            <a:r>
              <a:rPr lang="en-US" altLang="zh-CN" sz="1997" dirty="0">
                <a:solidFill>
                  <a:srgbClr val="000000"/>
                </a:solidFill>
                <a:latin typeface="Times New Roman" pitchFamily="18" charset="0"/>
                <a:cs typeface="Times New Roman" pitchFamily="18" charset="0"/>
              </a:rPr>
              <a:t>La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dirección</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del</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salto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calculada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por</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el</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programa</a:t>
            </a:r>
          </a:p>
          <a:p>
            <a:pPr>
              <a:lnSpc>
                <a:spcPts val="3100"/>
              </a:lnSpc>
              <a:tabLst/>
            </a:pPr>
            <a:r>
              <a:rPr lang="en-US" altLang="zh-CN" sz="1997" dirty="0">
                <a:solidFill>
                  <a:srgbClr val="000000"/>
                </a:solidFill>
                <a:latin typeface="Times New Roman" pitchFamily="18" charset="0"/>
                <a:cs typeface="Times New Roman" pitchFamily="18" charset="0"/>
              </a:rPr>
              <a:t>La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dirección</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computada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es</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escrita</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directamente</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dentro</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del</a:t>
            </a:r>
            <a:r>
              <a:rPr lang="en-US" altLang="zh-CN" sz="1997" dirty="0">
                <a:latin typeface="Times New Roman" pitchFamily="18" charset="0"/>
                <a:cs typeface="Times New Roman" pitchFamily="18" charset="0"/>
              </a:rPr>
              <a:t> </a:t>
            </a:r>
            <a:r>
              <a:rPr lang="en-US" altLang="zh-CN" sz="1997" dirty="0">
                <a:solidFill>
                  <a:srgbClr val="000000"/>
                </a:solidFill>
                <a:latin typeface="Times New Roman" pitchFamily="18" charset="0"/>
                <a:cs typeface="Times New Roman" pitchFamily="18" charset="0"/>
              </a:rPr>
              <a:t>PC</a:t>
            </a:r>
          </a:p>
        </p:txBody>
      </p:sp>
    </p:spTree>
    <p:extLst>
      <p:ext uri="{BB962C8B-B14F-4D97-AF65-F5344CB8AC3E}">
        <p14:creationId xmlns:p14="http://schemas.microsoft.com/office/powerpoint/2010/main" val="21000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1300" y="482993"/>
            <a:ext cx="9199634" cy="726289"/>
          </a:xfrm>
          <a:noFill/>
        </p:spPr>
        <p:txBody>
          <a:bodyPr wrap="none" lIns="0" tIns="0" rIns="0" rtlCol="0">
            <a:spAutoFit/>
          </a:bodyPr>
          <a:lstStyle/>
          <a:p>
            <a:pPr algn="l">
              <a:lnSpc>
                <a:spcPts val="6100"/>
              </a:lnSpc>
            </a:pPr>
            <a:r>
              <a:rPr lang="es-ES" sz="3200" b="1" i="1" dirty="0">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Aplicaciones de un sistema </a:t>
            </a:r>
            <a:r>
              <a:rPr lang="es-ES" sz="3200" b="1" i="1" dirty="0" err="1">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microprogramable</a:t>
            </a:r>
            <a:r>
              <a:rPr lang="es-ES" sz="3200" b="1" i="1" dirty="0">
                <a:solidFill>
                  <a:srgbClr val="FF00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 </a:t>
            </a:r>
          </a:p>
        </p:txBody>
      </p:sp>
      <p:sp>
        <p:nvSpPr>
          <p:cNvPr id="3" name="Marcador de contenido 2"/>
          <p:cNvSpPr>
            <a:spLocks noGrp="1"/>
          </p:cNvSpPr>
          <p:nvPr>
            <p:ph idx="1"/>
          </p:nvPr>
        </p:nvSpPr>
        <p:spPr>
          <a:xfrm>
            <a:off x="457200" y="1600200"/>
            <a:ext cx="9690100" cy="4525963"/>
          </a:xfrm>
        </p:spPr>
        <p:txBody>
          <a:bodyPr>
            <a:normAutofit lnSpcReduction="10000"/>
          </a:bodyPr>
          <a:lstStyle/>
          <a:p>
            <a:pPr algn="just"/>
            <a:r>
              <a:rPr lang="es-AR" dirty="0"/>
              <a:t> Los sistemas programables tienen una gran variedad de aplicaciones, ya que simplemente variando la programación, se les puede indicar que realicen una función u otra, siendo las mas importantes:</a:t>
            </a:r>
            <a:endParaRPr lang="es-ES" dirty="0"/>
          </a:p>
          <a:p>
            <a:pPr lvl="1" algn="just"/>
            <a:r>
              <a:rPr lang="es-AR" b="1" dirty="0"/>
              <a:t>Aplicaciones informáticas</a:t>
            </a:r>
            <a:r>
              <a:rPr lang="es-AR" dirty="0"/>
              <a:t> </a:t>
            </a:r>
            <a:endParaRPr lang="es-ES" dirty="0"/>
          </a:p>
          <a:p>
            <a:pPr lvl="1" algn="just"/>
            <a:r>
              <a:rPr lang="es-AR" b="1" dirty="0"/>
              <a:t>Cálculo matemático:</a:t>
            </a:r>
          </a:p>
          <a:p>
            <a:pPr lvl="1" algn="just"/>
            <a:r>
              <a:rPr lang="es-AR" b="1" dirty="0"/>
              <a:t>Automatización de Electrodomésticos</a:t>
            </a:r>
          </a:p>
          <a:p>
            <a:pPr lvl="1" algn="just"/>
            <a:r>
              <a:rPr lang="es-AR" b="1" dirty="0"/>
              <a:t>Automatización de Funciones en Automotores</a:t>
            </a:r>
            <a:r>
              <a:rPr lang="es-AR" dirty="0"/>
              <a:t> </a:t>
            </a:r>
            <a:endParaRPr lang="es-ES" dirty="0"/>
          </a:p>
          <a:p>
            <a:pPr lvl="1" algn="just"/>
            <a:r>
              <a:rPr lang="es-AR" b="1" dirty="0"/>
              <a:t>Etc.</a:t>
            </a:r>
            <a:endParaRPr lang="es-ES" dirty="0"/>
          </a:p>
        </p:txBody>
      </p:sp>
    </p:spTree>
    <p:extLst>
      <p:ext uri="{BB962C8B-B14F-4D97-AF65-F5344CB8AC3E}">
        <p14:creationId xmlns:p14="http://schemas.microsoft.com/office/powerpoint/2010/main" val="1812563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3949700" y="2349500"/>
            <a:ext cx="7112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Opcode</a:t>
            </a:r>
          </a:p>
        </p:txBody>
      </p:sp>
      <p:sp>
        <p:nvSpPr>
          <p:cNvPr id="3" name="TextBox 1"/>
          <p:cNvSpPr txBox="1"/>
          <p:nvPr/>
        </p:nvSpPr>
        <p:spPr>
          <a:xfrm>
            <a:off x="5080000" y="23495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4" name="TextBox 1"/>
          <p:cNvSpPr txBox="1"/>
          <p:nvPr/>
        </p:nvSpPr>
        <p:spPr>
          <a:xfrm>
            <a:off x="5486400" y="23495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5" name="TextBox 1"/>
          <p:cNvSpPr txBox="1"/>
          <p:nvPr/>
        </p:nvSpPr>
        <p:spPr>
          <a:xfrm>
            <a:off x="5905500" y="23495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6" name="TextBox 1"/>
          <p:cNvSpPr txBox="1"/>
          <p:nvPr/>
        </p:nvSpPr>
        <p:spPr>
          <a:xfrm>
            <a:off x="6324600" y="23495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7" name="TextBox 1"/>
          <p:cNvSpPr txBox="1"/>
          <p:nvPr/>
        </p:nvSpPr>
        <p:spPr>
          <a:xfrm>
            <a:off x="6743700" y="23495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8" name="TextBox 1"/>
          <p:cNvSpPr txBox="1"/>
          <p:nvPr/>
        </p:nvSpPr>
        <p:spPr>
          <a:xfrm>
            <a:off x="1460500" y="609600"/>
            <a:ext cx="8010206" cy="1713290"/>
          </a:xfrm>
          <a:prstGeom prst="rect">
            <a:avLst/>
          </a:prstGeom>
          <a:noFill/>
        </p:spPr>
        <p:txBody>
          <a:bodyPr wrap="none" lIns="0" tIns="0" rIns="0" rtlCol="0">
            <a:spAutoFit/>
          </a:bodyPr>
          <a:lstStyle/>
          <a:p>
            <a:pPr>
              <a:lnSpc>
                <a:spcPts val="6100"/>
              </a:lnSpc>
              <a:tabLst>
                <a:tab pos="1473200" algn="l"/>
                <a:tab pos="1524000" algn="l"/>
              </a:tabLst>
            </a:pPr>
            <a:r>
              <a:rPr lang="en-US" altLang="zh-CN" sz="4397" b="1" dirty="0">
                <a:solidFill>
                  <a:srgbClr val="000000"/>
                </a:solidFill>
                <a:latin typeface="Times New Roman" pitchFamily="18" charset="0"/>
                <a:cs typeface="Times New Roman" pitchFamily="18" charset="0"/>
              </a:rPr>
              <a:t>Direccionamiento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Absoluto</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1473200" algn="l"/>
                <a:tab pos="1524000" algn="l"/>
              </a:tabLst>
            </a:pPr>
            <a:r>
              <a:rPr lang="en-US" altLang="zh-CN" dirty="0"/>
              <a:t>	</a:t>
            </a:r>
            <a:r>
              <a:rPr lang="en-US" altLang="zh-CN" sz="1602" b="1" dirty="0">
                <a:solidFill>
                  <a:srgbClr val="000000"/>
                </a:solidFill>
                <a:latin typeface="Times New Roman" pitchFamily="18" charset="0"/>
                <a:cs typeface="Times New Roman" pitchFamily="18" charset="0"/>
              </a:rPr>
              <a:t>Instrucción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de</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14-Bit</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CALL</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o</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GOTO</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Memoria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de</a:t>
            </a:r>
            <a:r>
              <a:rPr lang="en-US" altLang="zh-CN" sz="1602" dirty="0">
                <a:latin typeface="Times New Roman" pitchFamily="18" charset="0"/>
                <a:cs typeface="Times New Roman" pitchFamily="18" charset="0"/>
              </a:rPr>
              <a:t> </a:t>
            </a:r>
            <a:r>
              <a:rPr lang="en-US" altLang="zh-CN" sz="1602" b="1" dirty="0" err="1">
                <a:solidFill>
                  <a:srgbClr val="000000"/>
                </a:solidFill>
                <a:latin typeface="Times New Roman" pitchFamily="18" charset="0"/>
                <a:cs typeface="Times New Roman" pitchFamily="18" charset="0"/>
              </a:rPr>
              <a:t>Programa</a:t>
            </a:r>
            <a:endParaRPr lang="en-US" altLang="zh-CN" sz="1602" b="1" dirty="0">
              <a:solidFill>
                <a:srgbClr val="000000"/>
              </a:solidFill>
              <a:latin typeface="Times New Roman" pitchFamily="18" charset="0"/>
              <a:cs typeface="Times New Roman" pitchFamily="18" charset="0"/>
            </a:endParaRPr>
          </a:p>
          <a:p>
            <a:pPr>
              <a:lnSpc>
                <a:spcPts val="1400"/>
              </a:lnSpc>
              <a:tabLst>
                <a:tab pos="1473200" algn="l"/>
                <a:tab pos="1524000" algn="l"/>
              </a:tabLst>
            </a:pPr>
            <a:r>
              <a:rPr lang="en-US" altLang="zh-CN" dirty="0"/>
              <a:t>		               </a:t>
            </a:r>
            <a:r>
              <a:rPr lang="en-US" altLang="zh-CN" sz="1097" b="1" dirty="0">
                <a:solidFill>
                  <a:srgbClr val="000000"/>
                </a:solidFill>
                <a:latin typeface="Times New Roman" pitchFamily="18" charset="0"/>
                <a:cs typeface="Times New Roman" pitchFamily="18" charset="0"/>
              </a:rPr>
              <a:t>13</a:t>
            </a:r>
            <a:r>
              <a:rPr lang="en-US" altLang="zh-CN" sz="1097" b="1"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12</a:t>
            </a:r>
            <a:r>
              <a:rPr lang="en-US" altLang="zh-CN" sz="1097" b="1"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11</a:t>
            </a:r>
            <a:r>
              <a:rPr lang="en-US" altLang="zh-CN" sz="1097" b="1" dirty="0">
                <a:latin typeface="Times New Roman" pitchFamily="18" charset="0"/>
                <a:cs typeface="Times New Roman" pitchFamily="18" charset="0"/>
              </a:rPr>
              <a:t>       10         9        </a:t>
            </a:r>
            <a:r>
              <a:rPr lang="en-US" altLang="zh-CN" sz="1097" b="1" dirty="0">
                <a:solidFill>
                  <a:srgbClr val="000000"/>
                </a:solidFill>
                <a:latin typeface="Times New Roman" pitchFamily="18" charset="0"/>
                <a:cs typeface="Times New Roman" pitchFamily="18" charset="0"/>
              </a:rPr>
              <a:t>  8</a:t>
            </a:r>
            <a:r>
              <a:rPr lang="en-US" altLang="zh-CN" sz="1097" b="1"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7</a:t>
            </a:r>
            <a:r>
              <a:rPr lang="en-US" altLang="zh-CN" sz="1097" b="1" dirty="0">
                <a:latin typeface="Times New Roman" pitchFamily="18" charset="0"/>
                <a:cs typeface="Times New Roman" pitchFamily="18" charset="0"/>
              </a:rPr>
              <a:t>          6         5           4          3          </a:t>
            </a:r>
            <a:r>
              <a:rPr lang="en-US" altLang="zh-CN" sz="1097" b="1" dirty="0">
                <a:solidFill>
                  <a:srgbClr val="000000"/>
                </a:solidFill>
                <a:latin typeface="Times New Roman" pitchFamily="18" charset="0"/>
                <a:cs typeface="Times New Roman" pitchFamily="18" charset="0"/>
              </a:rPr>
              <a:t>2</a:t>
            </a:r>
            <a:r>
              <a:rPr lang="en-US" altLang="zh-CN" sz="1097" b="1"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1</a:t>
            </a:r>
            <a:r>
              <a:rPr lang="en-US" altLang="zh-CN" sz="1097" b="1"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0</a:t>
            </a:r>
          </a:p>
        </p:txBody>
      </p:sp>
      <p:sp>
        <p:nvSpPr>
          <p:cNvPr id="9" name="TextBox 1"/>
          <p:cNvSpPr txBox="1"/>
          <p:nvPr/>
        </p:nvSpPr>
        <p:spPr>
          <a:xfrm>
            <a:off x="7150100" y="23495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10" name="TextBox 1"/>
          <p:cNvSpPr txBox="1"/>
          <p:nvPr/>
        </p:nvSpPr>
        <p:spPr>
          <a:xfrm>
            <a:off x="7569200" y="23495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11" name="TextBox 1"/>
          <p:cNvSpPr txBox="1"/>
          <p:nvPr/>
        </p:nvSpPr>
        <p:spPr>
          <a:xfrm>
            <a:off x="7988300" y="23495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12" name="TextBox 1"/>
          <p:cNvSpPr txBox="1"/>
          <p:nvPr/>
        </p:nvSpPr>
        <p:spPr>
          <a:xfrm>
            <a:off x="8407400" y="23495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13" name="TextBox 1"/>
          <p:cNvSpPr txBox="1"/>
          <p:nvPr/>
        </p:nvSpPr>
        <p:spPr>
          <a:xfrm>
            <a:off x="8813800" y="23495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14" name="TextBox 1"/>
          <p:cNvSpPr txBox="1"/>
          <p:nvPr/>
        </p:nvSpPr>
        <p:spPr>
          <a:xfrm>
            <a:off x="9232900" y="23495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15" name="TextBox 1"/>
          <p:cNvSpPr txBox="1"/>
          <p:nvPr/>
        </p:nvSpPr>
        <p:spPr>
          <a:xfrm>
            <a:off x="1778000" y="3416300"/>
            <a:ext cx="635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a:t>
            </a:r>
          </a:p>
        </p:txBody>
      </p:sp>
      <p:sp>
        <p:nvSpPr>
          <p:cNvPr id="16" name="TextBox 1"/>
          <p:cNvSpPr txBox="1"/>
          <p:nvPr/>
        </p:nvSpPr>
        <p:spPr>
          <a:xfrm>
            <a:off x="2184400" y="3416300"/>
            <a:ext cx="635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a:t>
            </a:r>
          </a:p>
        </p:txBody>
      </p:sp>
      <p:sp>
        <p:nvSpPr>
          <p:cNvPr id="17" name="TextBox 1"/>
          <p:cNvSpPr txBox="1"/>
          <p:nvPr/>
        </p:nvSpPr>
        <p:spPr>
          <a:xfrm>
            <a:off x="2603500" y="3416300"/>
            <a:ext cx="635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a:t>
            </a:r>
          </a:p>
        </p:txBody>
      </p:sp>
      <p:sp>
        <p:nvSpPr>
          <p:cNvPr id="18" name="TextBox 1"/>
          <p:cNvSpPr txBox="1"/>
          <p:nvPr/>
        </p:nvSpPr>
        <p:spPr>
          <a:xfrm>
            <a:off x="2997200" y="34163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19" name="TextBox 1"/>
          <p:cNvSpPr txBox="1"/>
          <p:nvPr/>
        </p:nvSpPr>
        <p:spPr>
          <a:xfrm>
            <a:off x="3416300" y="34163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0" name="TextBox 1"/>
          <p:cNvSpPr txBox="1"/>
          <p:nvPr/>
        </p:nvSpPr>
        <p:spPr>
          <a:xfrm>
            <a:off x="3835400" y="34163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1" name="TextBox 1"/>
          <p:cNvSpPr txBox="1"/>
          <p:nvPr/>
        </p:nvSpPr>
        <p:spPr>
          <a:xfrm>
            <a:off x="4241800" y="34163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2" name="TextBox 1"/>
          <p:cNvSpPr txBox="1"/>
          <p:nvPr/>
        </p:nvSpPr>
        <p:spPr>
          <a:xfrm>
            <a:off x="4660900" y="3416300"/>
            <a:ext cx="101600" cy="266700"/>
          </a:xfrm>
          <a:prstGeom prst="rect">
            <a:avLst/>
          </a:prstGeom>
          <a:noFill/>
        </p:spPr>
        <p:txBody>
          <a:bodyPr wrap="none" lIns="0" tIns="0" rIns="0" rtlCol="0">
            <a:spAutoFit/>
          </a:bodyPr>
          <a:lstStyle/>
          <a:p>
            <a:pPr>
              <a:lnSpc>
                <a:spcPts val="2100"/>
              </a:lnSpc>
              <a:tabLst/>
            </a:pPr>
            <a:r>
              <a:rPr lang="en-US" altLang="zh-CN" sz="1602" dirty="0">
                <a:solidFill>
                  <a:srgbClr val="000000"/>
                </a:solidFill>
                <a:latin typeface="Times New Roman" pitchFamily="18" charset="0"/>
                <a:cs typeface="Times New Roman" pitchFamily="18" charset="0"/>
              </a:rPr>
              <a:t>0</a:t>
            </a:r>
          </a:p>
        </p:txBody>
      </p:sp>
      <p:sp>
        <p:nvSpPr>
          <p:cNvPr id="23" name="TextBox 1"/>
          <p:cNvSpPr txBox="1"/>
          <p:nvPr/>
        </p:nvSpPr>
        <p:spPr>
          <a:xfrm>
            <a:off x="1676400" y="2844800"/>
            <a:ext cx="3581109" cy="507831"/>
          </a:xfrm>
          <a:prstGeom prst="rect">
            <a:avLst/>
          </a:prstGeom>
          <a:noFill/>
        </p:spPr>
        <p:txBody>
          <a:bodyPr wrap="none" lIns="0" tIns="0" rIns="0" rtlCol="0">
            <a:spAutoFit/>
          </a:bodyPr>
          <a:lstStyle/>
          <a:p>
            <a:pPr>
              <a:lnSpc>
                <a:spcPts val="2200"/>
              </a:lnSpc>
              <a:tabLst>
                <a:tab pos="88900" algn="l"/>
              </a:tabLst>
            </a:pPr>
            <a:r>
              <a:rPr lang="en-US" altLang="zh-CN" sz="1602" b="1" dirty="0">
                <a:solidFill>
                  <a:srgbClr val="000000"/>
                </a:solidFill>
                <a:latin typeface="Times New Roman" pitchFamily="18" charset="0"/>
                <a:cs typeface="Times New Roman" pitchFamily="18" charset="0"/>
              </a:rPr>
              <a:t>Registro</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PCLATH</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Memoria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de</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Datos</a:t>
            </a:r>
          </a:p>
          <a:p>
            <a:pPr>
              <a:lnSpc>
                <a:spcPts val="1400"/>
              </a:lnSpc>
              <a:tabLst>
                <a:tab pos="88900" algn="l"/>
              </a:tabLst>
            </a:pPr>
            <a:r>
              <a:rPr lang="en-US" altLang="zh-CN" dirty="0"/>
              <a:t>	</a:t>
            </a:r>
            <a:r>
              <a:rPr lang="en-US" altLang="zh-CN" sz="1097" b="1" dirty="0">
                <a:solidFill>
                  <a:srgbClr val="000000"/>
                </a:solidFill>
                <a:latin typeface="Times New Roman" pitchFamily="18" charset="0"/>
                <a:cs typeface="Times New Roman" pitchFamily="18" charset="0"/>
              </a:rPr>
              <a:t>7</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6</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5</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4</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3</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2</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1</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0</a:t>
            </a:r>
          </a:p>
        </p:txBody>
      </p:sp>
      <p:sp>
        <p:nvSpPr>
          <p:cNvPr id="24" name="TextBox 1"/>
          <p:cNvSpPr txBox="1"/>
          <p:nvPr/>
        </p:nvSpPr>
        <p:spPr>
          <a:xfrm>
            <a:off x="3594100" y="4876800"/>
            <a:ext cx="152400" cy="571500"/>
          </a:xfrm>
          <a:prstGeom prst="rect">
            <a:avLst/>
          </a:prstGeom>
          <a:noFill/>
        </p:spPr>
        <p:txBody>
          <a:bodyPr wrap="none" lIns="0" tIns="0" rIns="0" rtlCol="0">
            <a:spAutoFit/>
          </a:bodyPr>
          <a:lstStyle/>
          <a:p>
            <a:pPr>
              <a:lnSpc>
                <a:spcPts val="1500"/>
              </a:lnSpc>
              <a:tabLst>
                <a:tab pos="25400" algn="l"/>
              </a:tabLst>
            </a:pPr>
            <a:r>
              <a:rPr lang="en-US" altLang="zh-CN" sz="1097" b="1" dirty="0">
                <a:solidFill>
                  <a:srgbClr val="000000"/>
                </a:solidFill>
                <a:latin typeface="Times New Roman" pitchFamily="18" charset="0"/>
                <a:cs typeface="Times New Roman" pitchFamily="18" charset="0"/>
              </a:rPr>
              <a:t>12</a:t>
            </a:r>
          </a:p>
          <a:p>
            <a:pPr>
              <a:lnSpc>
                <a:spcPts val="3000"/>
              </a:lnSpc>
              <a:tabLst>
                <a:tab pos="25400" algn="l"/>
              </a:tabLst>
            </a:pPr>
            <a:r>
              <a:rPr lang="en-US" altLang="zh-CN" dirty="0"/>
              <a:t>	</a:t>
            </a:r>
            <a:r>
              <a:rPr lang="en-US" altLang="zh-CN" sz="1602" dirty="0">
                <a:solidFill>
                  <a:srgbClr val="000000"/>
                </a:solidFill>
                <a:latin typeface="Times New Roman" pitchFamily="18" charset="0"/>
                <a:cs typeface="Times New Roman" pitchFamily="18" charset="0"/>
              </a:rPr>
              <a:t>0</a:t>
            </a:r>
          </a:p>
        </p:txBody>
      </p:sp>
      <p:sp>
        <p:nvSpPr>
          <p:cNvPr id="25" name="TextBox 1"/>
          <p:cNvSpPr txBox="1"/>
          <p:nvPr/>
        </p:nvSpPr>
        <p:spPr>
          <a:xfrm>
            <a:off x="4013200" y="4876800"/>
            <a:ext cx="152400" cy="571500"/>
          </a:xfrm>
          <a:prstGeom prst="rect">
            <a:avLst/>
          </a:prstGeom>
          <a:noFill/>
        </p:spPr>
        <p:txBody>
          <a:bodyPr wrap="none" lIns="0" tIns="0" rIns="0" rtlCol="0">
            <a:spAutoFit/>
          </a:bodyPr>
          <a:lstStyle/>
          <a:p>
            <a:pPr>
              <a:lnSpc>
                <a:spcPts val="1500"/>
              </a:lnSpc>
              <a:tabLst>
                <a:tab pos="25400" algn="l"/>
              </a:tabLst>
            </a:pPr>
            <a:r>
              <a:rPr lang="en-US" altLang="zh-CN" sz="1097" b="1" dirty="0">
                <a:solidFill>
                  <a:srgbClr val="000000"/>
                </a:solidFill>
                <a:latin typeface="Times New Roman" pitchFamily="18" charset="0"/>
                <a:cs typeface="Times New Roman" pitchFamily="18" charset="0"/>
              </a:rPr>
              <a:t>11</a:t>
            </a:r>
          </a:p>
          <a:p>
            <a:pPr>
              <a:lnSpc>
                <a:spcPts val="3000"/>
              </a:lnSpc>
              <a:tabLst>
                <a:tab pos="25400" algn="l"/>
              </a:tabLst>
            </a:pPr>
            <a:r>
              <a:rPr lang="en-US" altLang="zh-CN" dirty="0"/>
              <a:t>	</a:t>
            </a:r>
            <a:r>
              <a:rPr lang="en-US" altLang="zh-CN" sz="1602" dirty="0">
                <a:solidFill>
                  <a:srgbClr val="000000"/>
                </a:solidFill>
                <a:latin typeface="Times New Roman" pitchFamily="18" charset="0"/>
                <a:cs typeface="Times New Roman" pitchFamily="18" charset="0"/>
              </a:rPr>
              <a:t>0</a:t>
            </a:r>
          </a:p>
        </p:txBody>
      </p:sp>
      <p:sp>
        <p:nvSpPr>
          <p:cNvPr id="26" name="TextBox 1"/>
          <p:cNvSpPr txBox="1"/>
          <p:nvPr/>
        </p:nvSpPr>
        <p:spPr>
          <a:xfrm>
            <a:off x="4432300" y="4876800"/>
            <a:ext cx="152400" cy="571500"/>
          </a:xfrm>
          <a:prstGeom prst="rect">
            <a:avLst/>
          </a:prstGeom>
          <a:noFill/>
        </p:spPr>
        <p:txBody>
          <a:bodyPr wrap="none" lIns="0" tIns="0" rIns="0" rtlCol="0">
            <a:spAutoFit/>
          </a:bodyPr>
          <a:lstStyle/>
          <a:p>
            <a:pPr>
              <a:lnSpc>
                <a:spcPts val="1500"/>
              </a:lnSpc>
              <a:tabLst>
                <a:tab pos="25400" algn="l"/>
              </a:tabLst>
            </a:pPr>
            <a:r>
              <a:rPr lang="en-US" altLang="zh-CN" sz="1097" b="1" dirty="0">
                <a:solidFill>
                  <a:srgbClr val="000000"/>
                </a:solidFill>
                <a:latin typeface="Times New Roman" pitchFamily="18" charset="0"/>
                <a:cs typeface="Times New Roman" pitchFamily="18" charset="0"/>
              </a:rPr>
              <a:t>10</a:t>
            </a:r>
          </a:p>
          <a:p>
            <a:pPr>
              <a:lnSpc>
                <a:spcPts val="3000"/>
              </a:lnSpc>
              <a:tabLst>
                <a:tab pos="25400" algn="l"/>
              </a:tabLst>
            </a:pPr>
            <a:r>
              <a:rPr lang="en-US" altLang="zh-CN" dirty="0"/>
              <a:t>	</a:t>
            </a:r>
            <a:r>
              <a:rPr lang="en-US" altLang="zh-CN" sz="1602" dirty="0">
                <a:solidFill>
                  <a:srgbClr val="000000"/>
                </a:solidFill>
                <a:latin typeface="Times New Roman" pitchFamily="18" charset="0"/>
                <a:cs typeface="Times New Roman" pitchFamily="18" charset="0"/>
              </a:rPr>
              <a:t>0</a:t>
            </a:r>
          </a:p>
        </p:txBody>
      </p:sp>
      <p:sp>
        <p:nvSpPr>
          <p:cNvPr id="27" name="TextBox 1"/>
          <p:cNvSpPr txBox="1"/>
          <p:nvPr/>
        </p:nvSpPr>
        <p:spPr>
          <a:xfrm>
            <a:off x="4864100" y="4876800"/>
            <a:ext cx="101600" cy="571500"/>
          </a:xfrm>
          <a:prstGeom prst="rect">
            <a:avLst/>
          </a:prstGeom>
          <a:noFill/>
        </p:spPr>
        <p:txBody>
          <a:bodyPr wrap="none" lIns="0" tIns="0" rIns="0" rtlCol="0">
            <a:spAutoFit/>
          </a:bodyPr>
          <a:lstStyle/>
          <a:p>
            <a:pPr>
              <a:lnSpc>
                <a:spcPts val="1500"/>
              </a:lnSpc>
              <a:tabLst>
                <a:tab pos="25400" algn="l"/>
              </a:tabLst>
            </a:pPr>
            <a:r>
              <a:rPr lang="en-US" altLang="zh-CN" dirty="0"/>
              <a:t>	</a:t>
            </a:r>
            <a:r>
              <a:rPr lang="en-US" altLang="zh-CN" sz="1097" b="1" dirty="0">
                <a:solidFill>
                  <a:srgbClr val="000000"/>
                </a:solidFill>
                <a:latin typeface="Times New Roman" pitchFamily="18" charset="0"/>
                <a:cs typeface="Times New Roman" pitchFamily="18" charset="0"/>
              </a:rPr>
              <a:t>9</a:t>
            </a:r>
          </a:p>
          <a:p>
            <a:pPr>
              <a:lnSpc>
                <a:spcPts val="3000"/>
              </a:lnSpc>
              <a:tabLst>
                <a:tab pos="25400" algn="l"/>
              </a:tabLst>
            </a:pPr>
            <a:r>
              <a:rPr lang="en-US" altLang="zh-CN" sz="1602" dirty="0">
                <a:solidFill>
                  <a:srgbClr val="000000"/>
                </a:solidFill>
                <a:latin typeface="Times New Roman" pitchFamily="18" charset="0"/>
                <a:cs typeface="Times New Roman" pitchFamily="18" charset="0"/>
              </a:rPr>
              <a:t>0</a:t>
            </a:r>
          </a:p>
        </p:txBody>
      </p:sp>
      <p:sp>
        <p:nvSpPr>
          <p:cNvPr id="28" name="TextBox 1"/>
          <p:cNvSpPr txBox="1"/>
          <p:nvPr/>
        </p:nvSpPr>
        <p:spPr>
          <a:xfrm>
            <a:off x="5283200" y="4876800"/>
            <a:ext cx="101600" cy="571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8</a:t>
            </a:r>
          </a:p>
          <a:p>
            <a:pPr>
              <a:lnSpc>
                <a:spcPts val="3000"/>
              </a:lnSpc>
              <a:tabLst/>
            </a:pPr>
            <a:r>
              <a:rPr lang="en-US" altLang="zh-CN" sz="1602" dirty="0">
                <a:solidFill>
                  <a:srgbClr val="000000"/>
                </a:solidFill>
                <a:latin typeface="Times New Roman" pitchFamily="18" charset="0"/>
                <a:cs typeface="Times New Roman" pitchFamily="18" charset="0"/>
              </a:rPr>
              <a:t>0</a:t>
            </a:r>
          </a:p>
        </p:txBody>
      </p:sp>
      <p:sp>
        <p:nvSpPr>
          <p:cNvPr id="29" name="TextBox 1"/>
          <p:cNvSpPr txBox="1"/>
          <p:nvPr/>
        </p:nvSpPr>
        <p:spPr>
          <a:xfrm>
            <a:off x="5702300" y="4876800"/>
            <a:ext cx="101600" cy="571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7</a:t>
            </a:r>
          </a:p>
          <a:p>
            <a:pPr>
              <a:lnSpc>
                <a:spcPts val="3000"/>
              </a:lnSpc>
              <a:tabLst/>
            </a:pPr>
            <a:r>
              <a:rPr lang="en-US" altLang="zh-CN" sz="1602" dirty="0">
                <a:solidFill>
                  <a:srgbClr val="000000"/>
                </a:solidFill>
                <a:latin typeface="Times New Roman" pitchFamily="18" charset="0"/>
                <a:cs typeface="Times New Roman" pitchFamily="18" charset="0"/>
              </a:rPr>
              <a:t>0</a:t>
            </a:r>
          </a:p>
        </p:txBody>
      </p:sp>
      <p:sp>
        <p:nvSpPr>
          <p:cNvPr id="30" name="TextBox 1"/>
          <p:cNvSpPr txBox="1"/>
          <p:nvPr/>
        </p:nvSpPr>
        <p:spPr>
          <a:xfrm>
            <a:off x="6121400" y="4876800"/>
            <a:ext cx="101600" cy="571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6</a:t>
            </a:r>
          </a:p>
          <a:p>
            <a:pPr>
              <a:lnSpc>
                <a:spcPts val="3000"/>
              </a:lnSpc>
              <a:tabLst/>
            </a:pPr>
            <a:r>
              <a:rPr lang="en-US" altLang="zh-CN" sz="1602" dirty="0">
                <a:solidFill>
                  <a:srgbClr val="000000"/>
                </a:solidFill>
                <a:latin typeface="Times New Roman" pitchFamily="18" charset="0"/>
                <a:cs typeface="Times New Roman" pitchFamily="18" charset="0"/>
              </a:rPr>
              <a:t>0</a:t>
            </a:r>
          </a:p>
        </p:txBody>
      </p:sp>
      <p:sp>
        <p:nvSpPr>
          <p:cNvPr id="31" name="TextBox 1"/>
          <p:cNvSpPr txBox="1"/>
          <p:nvPr/>
        </p:nvSpPr>
        <p:spPr>
          <a:xfrm>
            <a:off x="6527800" y="4876800"/>
            <a:ext cx="101600" cy="571500"/>
          </a:xfrm>
          <a:prstGeom prst="rect">
            <a:avLst/>
          </a:prstGeom>
          <a:noFill/>
        </p:spPr>
        <p:txBody>
          <a:bodyPr wrap="none" lIns="0" tIns="0" rIns="0" rtlCol="0">
            <a:spAutoFit/>
          </a:bodyPr>
          <a:lstStyle/>
          <a:p>
            <a:pPr>
              <a:lnSpc>
                <a:spcPts val="1500"/>
              </a:lnSpc>
              <a:tabLst>
                <a:tab pos="25400" algn="l"/>
              </a:tabLst>
            </a:pPr>
            <a:r>
              <a:rPr lang="en-US" altLang="zh-CN" dirty="0"/>
              <a:t>	</a:t>
            </a:r>
            <a:r>
              <a:rPr lang="en-US" altLang="zh-CN" sz="1097" b="1" dirty="0">
                <a:solidFill>
                  <a:srgbClr val="000000"/>
                </a:solidFill>
                <a:latin typeface="Times New Roman" pitchFamily="18" charset="0"/>
                <a:cs typeface="Times New Roman" pitchFamily="18" charset="0"/>
              </a:rPr>
              <a:t>5</a:t>
            </a:r>
          </a:p>
          <a:p>
            <a:pPr>
              <a:lnSpc>
                <a:spcPts val="3000"/>
              </a:lnSpc>
              <a:tabLst>
                <a:tab pos="25400" algn="l"/>
              </a:tabLst>
            </a:pPr>
            <a:r>
              <a:rPr lang="en-US" altLang="zh-CN" sz="1602" dirty="0">
                <a:solidFill>
                  <a:srgbClr val="000000"/>
                </a:solidFill>
                <a:latin typeface="Times New Roman" pitchFamily="18" charset="0"/>
                <a:cs typeface="Times New Roman" pitchFamily="18" charset="0"/>
              </a:rPr>
              <a:t>0</a:t>
            </a:r>
          </a:p>
        </p:txBody>
      </p:sp>
      <p:sp>
        <p:nvSpPr>
          <p:cNvPr id="1024" name="TextBox 1"/>
          <p:cNvSpPr txBox="1"/>
          <p:nvPr/>
        </p:nvSpPr>
        <p:spPr>
          <a:xfrm>
            <a:off x="6946900" y="4876800"/>
            <a:ext cx="101600" cy="571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4</a:t>
            </a:r>
          </a:p>
          <a:p>
            <a:pPr>
              <a:lnSpc>
                <a:spcPts val="3000"/>
              </a:lnSpc>
              <a:tabLst/>
            </a:pPr>
            <a:r>
              <a:rPr lang="en-US" altLang="zh-CN" sz="1602" dirty="0">
                <a:solidFill>
                  <a:srgbClr val="000000"/>
                </a:solidFill>
                <a:latin typeface="Times New Roman" pitchFamily="18" charset="0"/>
                <a:cs typeface="Times New Roman" pitchFamily="18" charset="0"/>
              </a:rPr>
              <a:t>0</a:t>
            </a:r>
          </a:p>
        </p:txBody>
      </p:sp>
      <p:sp>
        <p:nvSpPr>
          <p:cNvPr id="1025" name="TextBox 1"/>
          <p:cNvSpPr txBox="1"/>
          <p:nvPr/>
        </p:nvSpPr>
        <p:spPr>
          <a:xfrm>
            <a:off x="7366000" y="4876800"/>
            <a:ext cx="101600" cy="571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3</a:t>
            </a:r>
          </a:p>
          <a:p>
            <a:pPr>
              <a:lnSpc>
                <a:spcPts val="3000"/>
              </a:lnSpc>
              <a:tabLst/>
            </a:pPr>
            <a:r>
              <a:rPr lang="en-US" altLang="zh-CN" sz="1602" dirty="0">
                <a:solidFill>
                  <a:srgbClr val="000000"/>
                </a:solidFill>
                <a:latin typeface="Times New Roman" pitchFamily="18" charset="0"/>
                <a:cs typeface="Times New Roman" pitchFamily="18" charset="0"/>
              </a:rPr>
              <a:t>0</a:t>
            </a:r>
          </a:p>
        </p:txBody>
      </p:sp>
      <p:sp>
        <p:nvSpPr>
          <p:cNvPr id="1026" name="TextBox 1"/>
          <p:cNvSpPr txBox="1"/>
          <p:nvPr/>
        </p:nvSpPr>
        <p:spPr>
          <a:xfrm>
            <a:off x="7772400" y="4876800"/>
            <a:ext cx="101600" cy="571500"/>
          </a:xfrm>
          <a:prstGeom prst="rect">
            <a:avLst/>
          </a:prstGeom>
          <a:noFill/>
        </p:spPr>
        <p:txBody>
          <a:bodyPr wrap="none" lIns="0" tIns="0" rIns="0" rtlCol="0">
            <a:spAutoFit/>
          </a:bodyPr>
          <a:lstStyle/>
          <a:p>
            <a:pPr>
              <a:lnSpc>
                <a:spcPts val="1500"/>
              </a:lnSpc>
              <a:tabLst>
                <a:tab pos="25400" algn="l"/>
              </a:tabLst>
            </a:pPr>
            <a:r>
              <a:rPr lang="en-US" altLang="zh-CN" dirty="0"/>
              <a:t>	</a:t>
            </a:r>
            <a:r>
              <a:rPr lang="en-US" altLang="zh-CN" sz="1097" b="1" dirty="0">
                <a:solidFill>
                  <a:srgbClr val="000000"/>
                </a:solidFill>
                <a:latin typeface="Times New Roman" pitchFamily="18" charset="0"/>
                <a:cs typeface="Times New Roman" pitchFamily="18" charset="0"/>
              </a:rPr>
              <a:t>2</a:t>
            </a:r>
          </a:p>
          <a:p>
            <a:pPr>
              <a:lnSpc>
                <a:spcPts val="3000"/>
              </a:lnSpc>
              <a:tabLst>
                <a:tab pos="25400" algn="l"/>
              </a:tabLst>
            </a:pPr>
            <a:r>
              <a:rPr lang="en-US" altLang="zh-CN" sz="1602" dirty="0">
                <a:solidFill>
                  <a:srgbClr val="000000"/>
                </a:solidFill>
                <a:latin typeface="Times New Roman" pitchFamily="18" charset="0"/>
                <a:cs typeface="Times New Roman" pitchFamily="18" charset="0"/>
              </a:rPr>
              <a:t>0</a:t>
            </a:r>
          </a:p>
        </p:txBody>
      </p:sp>
      <p:sp>
        <p:nvSpPr>
          <p:cNvPr id="1028" name="TextBox 1"/>
          <p:cNvSpPr txBox="1"/>
          <p:nvPr/>
        </p:nvSpPr>
        <p:spPr>
          <a:xfrm>
            <a:off x="8191500" y="4876800"/>
            <a:ext cx="101600" cy="571500"/>
          </a:xfrm>
          <a:prstGeom prst="rect">
            <a:avLst/>
          </a:prstGeom>
          <a:noFill/>
        </p:spPr>
        <p:txBody>
          <a:bodyPr wrap="none" lIns="0" tIns="0" rIns="0" rtlCol="0">
            <a:spAutoFit/>
          </a:bodyPr>
          <a:lstStyle/>
          <a:p>
            <a:pPr>
              <a:lnSpc>
                <a:spcPts val="1500"/>
              </a:lnSpc>
              <a:tabLst>
                <a:tab pos="25400" algn="l"/>
              </a:tabLst>
            </a:pPr>
            <a:r>
              <a:rPr lang="en-US" altLang="zh-CN" dirty="0"/>
              <a:t>	</a:t>
            </a:r>
            <a:r>
              <a:rPr lang="en-US" altLang="zh-CN" sz="1097" b="1" dirty="0">
                <a:solidFill>
                  <a:srgbClr val="000000"/>
                </a:solidFill>
                <a:latin typeface="Times New Roman" pitchFamily="18" charset="0"/>
                <a:cs typeface="Times New Roman" pitchFamily="18" charset="0"/>
              </a:rPr>
              <a:t>1</a:t>
            </a:r>
          </a:p>
          <a:p>
            <a:pPr>
              <a:lnSpc>
                <a:spcPts val="3000"/>
              </a:lnSpc>
              <a:tabLst>
                <a:tab pos="25400" algn="l"/>
              </a:tabLst>
            </a:pPr>
            <a:r>
              <a:rPr lang="en-US" altLang="zh-CN" sz="1602" dirty="0">
                <a:solidFill>
                  <a:srgbClr val="000000"/>
                </a:solidFill>
                <a:latin typeface="Times New Roman" pitchFamily="18" charset="0"/>
                <a:cs typeface="Times New Roman" pitchFamily="18" charset="0"/>
              </a:rPr>
              <a:t>0</a:t>
            </a:r>
          </a:p>
        </p:txBody>
      </p:sp>
      <p:sp>
        <p:nvSpPr>
          <p:cNvPr id="1029" name="TextBox 1"/>
          <p:cNvSpPr txBox="1"/>
          <p:nvPr/>
        </p:nvSpPr>
        <p:spPr>
          <a:xfrm>
            <a:off x="8610600" y="4876800"/>
            <a:ext cx="101600" cy="571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0</a:t>
            </a:r>
          </a:p>
          <a:p>
            <a:pPr>
              <a:lnSpc>
                <a:spcPts val="3000"/>
              </a:lnSpc>
              <a:tabLst/>
            </a:pPr>
            <a:r>
              <a:rPr lang="en-US" altLang="zh-CN" sz="1602" dirty="0">
                <a:solidFill>
                  <a:srgbClr val="000000"/>
                </a:solidFill>
                <a:latin typeface="Times New Roman" pitchFamily="18" charset="0"/>
                <a:cs typeface="Times New Roman" pitchFamily="18" charset="0"/>
              </a:rPr>
              <a:t>0</a:t>
            </a:r>
          </a:p>
        </p:txBody>
      </p:sp>
      <p:sp>
        <p:nvSpPr>
          <p:cNvPr id="1030" name="TextBox 1"/>
          <p:cNvSpPr txBox="1"/>
          <p:nvPr/>
        </p:nvSpPr>
        <p:spPr>
          <a:xfrm>
            <a:off x="1727200" y="4521200"/>
            <a:ext cx="1866900" cy="228600"/>
          </a:xfrm>
          <a:prstGeom prst="rect">
            <a:avLst/>
          </a:prstGeom>
          <a:noFill/>
        </p:spPr>
        <p:txBody>
          <a:bodyPr wrap="none" lIns="0" tIns="0" rIns="0" rtlCol="0">
            <a:spAutoFit/>
          </a:bodyPr>
          <a:lstStyle/>
          <a:p>
            <a:pPr>
              <a:lnSpc>
                <a:spcPts val="1800"/>
              </a:lnSpc>
              <a:tabLst/>
            </a:pPr>
            <a:r>
              <a:rPr lang="en-US" altLang="zh-CN" sz="1302" b="1" dirty="0">
                <a:solidFill>
                  <a:srgbClr val="000000"/>
                </a:solidFill>
                <a:latin typeface="Times New Roman" pitchFamily="18" charset="0"/>
                <a:cs typeface="Times New Roman" pitchFamily="18" charset="0"/>
              </a:rPr>
              <a:t>2-Bits</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desde</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el</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PCLATH</a:t>
            </a:r>
          </a:p>
        </p:txBody>
      </p:sp>
      <p:sp>
        <p:nvSpPr>
          <p:cNvPr id="1031" name="TextBox 1"/>
          <p:cNvSpPr txBox="1"/>
          <p:nvPr/>
        </p:nvSpPr>
        <p:spPr>
          <a:xfrm>
            <a:off x="6883400" y="4368800"/>
            <a:ext cx="1244600" cy="419100"/>
          </a:xfrm>
          <a:prstGeom prst="rect">
            <a:avLst/>
          </a:prstGeom>
          <a:noFill/>
        </p:spPr>
        <p:txBody>
          <a:bodyPr wrap="none" lIns="0" tIns="0" rIns="0" rtlCol="0">
            <a:spAutoFit/>
          </a:bodyPr>
          <a:lstStyle/>
          <a:p>
            <a:pPr>
              <a:lnSpc>
                <a:spcPts val="1800"/>
              </a:lnSpc>
              <a:tabLst/>
            </a:pPr>
            <a:r>
              <a:rPr lang="en-US" altLang="zh-CN" sz="1302" b="1" dirty="0">
                <a:solidFill>
                  <a:srgbClr val="000000"/>
                </a:solidFill>
                <a:latin typeface="Times New Roman" pitchFamily="18" charset="0"/>
                <a:cs typeface="Times New Roman" pitchFamily="18" charset="0"/>
              </a:rPr>
              <a:t>11-Bits</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desde</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la</a:t>
            </a:r>
          </a:p>
          <a:p>
            <a:pPr>
              <a:lnSpc>
                <a:spcPts val="1500"/>
              </a:lnSpc>
              <a:tabLst/>
            </a:pPr>
            <a:r>
              <a:rPr lang="en-US" altLang="zh-CN" sz="1302" b="1" dirty="0">
                <a:solidFill>
                  <a:srgbClr val="000000"/>
                </a:solidFill>
                <a:latin typeface="Times New Roman" pitchFamily="18" charset="0"/>
                <a:cs typeface="Times New Roman" pitchFamily="18" charset="0"/>
              </a:rPr>
              <a:t>Instrucción</a:t>
            </a:r>
          </a:p>
        </p:txBody>
      </p:sp>
      <p:sp>
        <p:nvSpPr>
          <p:cNvPr id="1032" name="TextBox 1"/>
          <p:cNvSpPr txBox="1"/>
          <p:nvPr/>
        </p:nvSpPr>
        <p:spPr>
          <a:xfrm>
            <a:off x="3556000" y="5511800"/>
            <a:ext cx="3111500" cy="647700"/>
          </a:xfrm>
          <a:prstGeom prst="rect">
            <a:avLst/>
          </a:prstGeom>
          <a:noFill/>
        </p:spPr>
        <p:txBody>
          <a:bodyPr wrap="none" lIns="0" tIns="0" rIns="0" rtlCol="0">
            <a:spAutoFit/>
          </a:bodyPr>
          <a:lstStyle/>
          <a:p>
            <a:pPr>
              <a:lnSpc>
                <a:spcPts val="2200"/>
              </a:lnSpc>
              <a:tabLst>
                <a:tab pos="736600" algn="l"/>
              </a:tabLst>
            </a:pPr>
            <a:r>
              <a:rPr lang="en-US" altLang="zh-CN" dirty="0"/>
              <a:t>	</a:t>
            </a:r>
            <a:r>
              <a:rPr lang="en-US" altLang="zh-CN" sz="1602" b="1" dirty="0">
                <a:solidFill>
                  <a:srgbClr val="FFFFFF"/>
                </a:solidFill>
                <a:latin typeface="Times New Roman" pitchFamily="18" charset="0"/>
                <a:cs typeface="Times New Roman" pitchFamily="18" charset="0"/>
              </a:rPr>
              <a:t>PCH</a:t>
            </a:r>
          </a:p>
          <a:p>
            <a:pPr>
              <a:lnSpc>
                <a:spcPts val="2800"/>
              </a:lnSpc>
              <a:tabLst>
                <a:tab pos="736600" algn="l"/>
              </a:tabLst>
            </a:pPr>
            <a:r>
              <a:rPr lang="en-US" altLang="zh-CN" sz="1602" b="1" dirty="0">
                <a:solidFill>
                  <a:srgbClr val="000000"/>
                </a:solidFill>
                <a:latin typeface="Times New Roman" pitchFamily="18" charset="0"/>
                <a:cs typeface="Times New Roman" pitchFamily="18" charset="0"/>
              </a:rPr>
              <a:t>Contador</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de</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Programa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de</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13-Bit</a:t>
            </a:r>
          </a:p>
        </p:txBody>
      </p:sp>
      <p:sp>
        <p:nvSpPr>
          <p:cNvPr id="1033" name="TextBox 1"/>
          <p:cNvSpPr txBox="1"/>
          <p:nvPr/>
        </p:nvSpPr>
        <p:spPr>
          <a:xfrm>
            <a:off x="7010400" y="5499100"/>
            <a:ext cx="406400" cy="279400"/>
          </a:xfrm>
          <a:prstGeom prst="rect">
            <a:avLst/>
          </a:prstGeom>
          <a:noFill/>
        </p:spPr>
        <p:txBody>
          <a:bodyPr wrap="none" lIns="0" tIns="0" rIns="0" rtlCol="0">
            <a:spAutoFit/>
          </a:bodyPr>
          <a:lstStyle/>
          <a:p>
            <a:pPr>
              <a:lnSpc>
                <a:spcPts val="2200"/>
              </a:lnSpc>
              <a:tabLst/>
            </a:pPr>
            <a:r>
              <a:rPr lang="en-US" altLang="zh-CN" sz="1602" b="1" dirty="0">
                <a:solidFill>
                  <a:srgbClr val="FFFFFF"/>
                </a:solidFill>
                <a:latin typeface="Times New Roman" pitchFamily="18" charset="0"/>
                <a:cs typeface="Times New Roman" pitchFamily="18" charset="0"/>
              </a:rPr>
              <a:t>PCL</a:t>
            </a:r>
          </a:p>
        </p:txBody>
      </p:sp>
    </p:spTree>
    <p:extLst>
      <p:ext uri="{BB962C8B-B14F-4D97-AF65-F5344CB8AC3E}">
        <p14:creationId xmlns:p14="http://schemas.microsoft.com/office/powerpoint/2010/main" val="39120552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1003300" y="596900"/>
            <a:ext cx="8534400" cy="1016000"/>
          </a:xfrm>
          <a:prstGeom prst="rect">
            <a:avLst/>
          </a:prstGeom>
          <a:noFill/>
        </p:spPr>
        <p:txBody>
          <a:bodyPr wrap="none" lIns="0" tIns="0" rIns="0" rtlCol="0">
            <a:spAutoFit/>
          </a:bodyPr>
          <a:lstStyle/>
          <a:p>
            <a:pPr>
              <a:lnSpc>
                <a:spcPts val="6100"/>
              </a:lnSpc>
              <a:tabLst>
                <a:tab pos="1282700" algn="l"/>
              </a:tabLst>
            </a:pPr>
            <a:r>
              <a:rPr lang="en-US" altLang="zh-CN" dirty="0"/>
              <a:t>	</a:t>
            </a:r>
            <a:r>
              <a:rPr lang="en-US" altLang="zh-CN" sz="4397" b="1" dirty="0">
                <a:solidFill>
                  <a:srgbClr val="000000"/>
                </a:solidFill>
                <a:latin typeface="Times New Roman" pitchFamily="18" charset="0"/>
                <a:cs typeface="Times New Roman" pitchFamily="18" charset="0"/>
              </a:rPr>
              <a:t>Direccionamiento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Absoluto</a:t>
            </a:r>
          </a:p>
          <a:p>
            <a:pPr>
              <a:lnSpc>
                <a:spcPts val="1800"/>
              </a:lnSpc>
              <a:tabLst>
                <a:tab pos="1282700" algn="l"/>
              </a:tabLst>
            </a:pPr>
            <a:r>
              <a:rPr lang="en-US" altLang="zh-CN" sz="1602" b="1" dirty="0">
                <a:solidFill>
                  <a:srgbClr val="FFFFFF"/>
                </a:solidFill>
                <a:latin typeface="Times New Roman" pitchFamily="18" charset="0"/>
                <a:cs typeface="Times New Roman" pitchFamily="18" charset="0"/>
              </a:rPr>
              <a:t>Example:</a:t>
            </a:r>
            <a:r>
              <a:rPr lang="en-US" altLang="zh-CN" sz="1602" dirty="0">
                <a:latin typeface="Times New Roman" pitchFamily="18" charset="0"/>
                <a:cs typeface="Times New Roman" pitchFamily="18" charset="0"/>
              </a:rPr>
              <a:t> </a:t>
            </a:r>
            <a:r>
              <a:rPr lang="en-US" altLang="zh-CN" sz="1602" b="1" dirty="0">
                <a:solidFill>
                  <a:srgbClr val="FFFFFF"/>
                </a:solidFill>
                <a:latin typeface="Times New Roman" pitchFamily="18" charset="0"/>
                <a:cs typeface="Times New Roman" pitchFamily="18" charset="0"/>
              </a:rPr>
              <a:t>Jumping</a:t>
            </a:r>
            <a:r>
              <a:rPr lang="en-US" altLang="zh-CN" sz="1602" dirty="0">
                <a:latin typeface="Times New Roman" pitchFamily="18" charset="0"/>
                <a:cs typeface="Times New Roman" pitchFamily="18" charset="0"/>
              </a:rPr>
              <a:t> </a:t>
            </a:r>
            <a:r>
              <a:rPr lang="en-US" altLang="zh-CN" sz="1602" b="1" dirty="0">
                <a:solidFill>
                  <a:srgbClr val="FFFFFF"/>
                </a:solidFill>
                <a:latin typeface="Times New Roman" pitchFamily="18" charset="0"/>
                <a:cs typeface="Times New Roman" pitchFamily="18" charset="0"/>
              </a:rPr>
              <a:t>to</a:t>
            </a:r>
            <a:r>
              <a:rPr lang="en-US" altLang="zh-CN" sz="1602" dirty="0">
                <a:latin typeface="Times New Roman" pitchFamily="18" charset="0"/>
                <a:cs typeface="Times New Roman" pitchFamily="18" charset="0"/>
              </a:rPr>
              <a:t> </a:t>
            </a:r>
            <a:r>
              <a:rPr lang="en-US" altLang="zh-CN" sz="1602" b="1" dirty="0">
                <a:solidFill>
                  <a:srgbClr val="FFFFFF"/>
                </a:solidFill>
                <a:latin typeface="Times New Roman" pitchFamily="18" charset="0"/>
                <a:cs typeface="Times New Roman" pitchFamily="18" charset="0"/>
              </a:rPr>
              <a:t>code</a:t>
            </a:r>
            <a:r>
              <a:rPr lang="en-US" altLang="zh-CN" sz="1602" dirty="0">
                <a:latin typeface="Times New Roman" pitchFamily="18" charset="0"/>
                <a:cs typeface="Times New Roman" pitchFamily="18" charset="0"/>
              </a:rPr>
              <a:t> </a:t>
            </a:r>
            <a:r>
              <a:rPr lang="en-US" altLang="zh-CN" sz="1602" b="1" dirty="0">
                <a:solidFill>
                  <a:srgbClr val="FFFFFF"/>
                </a:solidFill>
                <a:latin typeface="Times New Roman" pitchFamily="18" charset="0"/>
                <a:cs typeface="Times New Roman" pitchFamily="18" charset="0"/>
              </a:rPr>
              <a:t>located</a:t>
            </a:r>
            <a:r>
              <a:rPr lang="en-US" altLang="zh-CN" sz="1602" dirty="0">
                <a:latin typeface="Times New Roman" pitchFamily="18" charset="0"/>
                <a:cs typeface="Times New Roman" pitchFamily="18" charset="0"/>
              </a:rPr>
              <a:t> </a:t>
            </a:r>
            <a:r>
              <a:rPr lang="en-US" altLang="zh-CN" sz="1602" b="1" dirty="0">
                <a:solidFill>
                  <a:srgbClr val="FFFFFF"/>
                </a:solidFill>
                <a:latin typeface="Times New Roman" pitchFamily="18" charset="0"/>
                <a:cs typeface="Times New Roman" pitchFamily="18" charset="0"/>
              </a:rPr>
              <a:t>in</a:t>
            </a:r>
            <a:r>
              <a:rPr lang="en-US" altLang="zh-CN" sz="1602" dirty="0">
                <a:latin typeface="Times New Roman" pitchFamily="18" charset="0"/>
                <a:cs typeface="Times New Roman" pitchFamily="18" charset="0"/>
              </a:rPr>
              <a:t> </a:t>
            </a:r>
            <a:r>
              <a:rPr lang="en-US" altLang="zh-CN" sz="1602" b="1" dirty="0">
                <a:solidFill>
                  <a:srgbClr val="FFFFFF"/>
                </a:solidFill>
                <a:latin typeface="Times New Roman" pitchFamily="18" charset="0"/>
                <a:cs typeface="Times New Roman" pitchFamily="18" charset="0"/>
              </a:rPr>
              <a:t>a</a:t>
            </a:r>
            <a:r>
              <a:rPr lang="en-US" altLang="zh-CN" sz="1602" dirty="0">
                <a:latin typeface="Times New Roman" pitchFamily="18" charset="0"/>
                <a:cs typeface="Times New Roman" pitchFamily="18" charset="0"/>
              </a:rPr>
              <a:t> </a:t>
            </a:r>
            <a:r>
              <a:rPr lang="en-US" altLang="zh-CN" sz="1602" b="1" dirty="0">
                <a:solidFill>
                  <a:srgbClr val="FFFFFF"/>
                </a:solidFill>
                <a:latin typeface="Times New Roman" pitchFamily="18" charset="0"/>
                <a:cs typeface="Times New Roman" pitchFamily="18" charset="0"/>
              </a:rPr>
              <a:t>different</a:t>
            </a:r>
            <a:r>
              <a:rPr lang="en-US" altLang="zh-CN" sz="1602" dirty="0">
                <a:latin typeface="Times New Roman" pitchFamily="18" charset="0"/>
                <a:cs typeface="Times New Roman" pitchFamily="18" charset="0"/>
              </a:rPr>
              <a:t> </a:t>
            </a:r>
            <a:r>
              <a:rPr lang="en-US" altLang="zh-CN" sz="1602" b="1" dirty="0">
                <a:solidFill>
                  <a:srgbClr val="FFFFFF"/>
                </a:solidFill>
                <a:latin typeface="Times New Roman" pitchFamily="18" charset="0"/>
                <a:cs typeface="Times New Roman" pitchFamily="18" charset="0"/>
              </a:rPr>
              <a:t>program</a:t>
            </a:r>
            <a:r>
              <a:rPr lang="en-US" altLang="zh-CN" sz="1602" dirty="0">
                <a:latin typeface="Times New Roman" pitchFamily="18" charset="0"/>
                <a:cs typeface="Times New Roman" pitchFamily="18" charset="0"/>
              </a:rPr>
              <a:t> </a:t>
            </a:r>
            <a:r>
              <a:rPr lang="en-US" altLang="zh-CN" sz="1602" b="1" dirty="0">
                <a:solidFill>
                  <a:srgbClr val="FFFFFF"/>
                </a:solidFill>
                <a:latin typeface="Times New Roman" pitchFamily="18" charset="0"/>
                <a:cs typeface="Times New Roman" pitchFamily="18" charset="0"/>
              </a:rPr>
              <a:t>memory</a:t>
            </a:r>
            <a:r>
              <a:rPr lang="en-US" altLang="zh-CN" sz="1602" dirty="0">
                <a:latin typeface="Times New Roman" pitchFamily="18" charset="0"/>
                <a:cs typeface="Times New Roman" pitchFamily="18" charset="0"/>
              </a:rPr>
              <a:t> </a:t>
            </a:r>
            <a:r>
              <a:rPr lang="en-US" altLang="zh-CN" sz="1602" b="1" dirty="0">
                <a:solidFill>
                  <a:srgbClr val="FFFFFF"/>
                </a:solidFill>
                <a:latin typeface="Times New Roman" pitchFamily="18" charset="0"/>
                <a:cs typeface="Times New Roman" pitchFamily="18" charset="0"/>
              </a:rPr>
              <a:t>page.</a:t>
            </a:r>
          </a:p>
        </p:txBody>
      </p:sp>
      <p:sp>
        <p:nvSpPr>
          <p:cNvPr id="3" name="TextBox 1"/>
          <p:cNvSpPr txBox="1"/>
          <p:nvPr/>
        </p:nvSpPr>
        <p:spPr>
          <a:xfrm>
            <a:off x="3860800" y="19812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0</a:t>
            </a:r>
          </a:p>
        </p:txBody>
      </p:sp>
      <p:sp>
        <p:nvSpPr>
          <p:cNvPr id="4" name="TextBox 1"/>
          <p:cNvSpPr txBox="1"/>
          <p:nvPr/>
        </p:nvSpPr>
        <p:spPr>
          <a:xfrm>
            <a:off x="3517900" y="19812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1</a:t>
            </a:r>
          </a:p>
        </p:txBody>
      </p:sp>
      <p:sp>
        <p:nvSpPr>
          <p:cNvPr id="5" name="TextBox 1"/>
          <p:cNvSpPr txBox="1"/>
          <p:nvPr/>
        </p:nvSpPr>
        <p:spPr>
          <a:xfrm>
            <a:off x="3175000" y="19812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2</a:t>
            </a:r>
          </a:p>
        </p:txBody>
      </p:sp>
      <p:sp>
        <p:nvSpPr>
          <p:cNvPr id="6" name="TextBox 1"/>
          <p:cNvSpPr txBox="1"/>
          <p:nvPr/>
        </p:nvSpPr>
        <p:spPr>
          <a:xfrm>
            <a:off x="1384300" y="1727200"/>
            <a:ext cx="1689100" cy="457200"/>
          </a:xfrm>
          <a:prstGeom prst="rect">
            <a:avLst/>
          </a:prstGeom>
          <a:noFill/>
        </p:spPr>
        <p:txBody>
          <a:bodyPr wrap="none" lIns="0" tIns="0" rIns="0" rtlCol="0">
            <a:spAutoFit/>
          </a:bodyPr>
          <a:lstStyle/>
          <a:p>
            <a:pPr>
              <a:lnSpc>
                <a:spcPts val="2200"/>
              </a:lnSpc>
              <a:tabLst>
                <a:tab pos="50800" algn="l"/>
              </a:tabLst>
            </a:pPr>
            <a:r>
              <a:rPr lang="en-US" altLang="zh-CN" sz="1602" b="1" dirty="0">
                <a:solidFill>
                  <a:srgbClr val="000000"/>
                </a:solidFill>
                <a:latin typeface="Times New Roman" pitchFamily="18" charset="0"/>
                <a:cs typeface="Times New Roman" pitchFamily="18" charset="0"/>
              </a:rPr>
              <a:t>Registro</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PCLATH</a:t>
            </a:r>
          </a:p>
          <a:p>
            <a:pPr>
              <a:lnSpc>
                <a:spcPts val="1400"/>
              </a:lnSpc>
              <a:tabLst>
                <a:tab pos="50800" algn="l"/>
              </a:tabLst>
            </a:pPr>
            <a:r>
              <a:rPr lang="en-US" altLang="zh-CN" dirty="0"/>
              <a:t>	</a:t>
            </a:r>
            <a:r>
              <a:rPr lang="en-US" altLang="zh-CN" sz="1097" b="1" dirty="0">
                <a:solidFill>
                  <a:srgbClr val="000000"/>
                </a:solidFill>
                <a:latin typeface="Times New Roman" pitchFamily="18" charset="0"/>
                <a:cs typeface="Times New Roman" pitchFamily="18" charset="0"/>
              </a:rPr>
              <a:t>7</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6</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5</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4</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3</a:t>
            </a:r>
          </a:p>
        </p:txBody>
      </p:sp>
      <p:sp>
        <p:nvSpPr>
          <p:cNvPr id="7" name="TextBox 1"/>
          <p:cNvSpPr txBox="1"/>
          <p:nvPr/>
        </p:nvSpPr>
        <p:spPr>
          <a:xfrm>
            <a:off x="1447800" y="2298700"/>
            <a:ext cx="635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a:t>
            </a:r>
          </a:p>
        </p:txBody>
      </p:sp>
      <p:sp>
        <p:nvSpPr>
          <p:cNvPr id="8" name="TextBox 1"/>
          <p:cNvSpPr txBox="1"/>
          <p:nvPr/>
        </p:nvSpPr>
        <p:spPr>
          <a:xfrm>
            <a:off x="1790700" y="2298700"/>
            <a:ext cx="635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a:t>
            </a:r>
          </a:p>
        </p:txBody>
      </p:sp>
      <p:sp>
        <p:nvSpPr>
          <p:cNvPr id="9" name="TextBox 1"/>
          <p:cNvSpPr txBox="1"/>
          <p:nvPr/>
        </p:nvSpPr>
        <p:spPr>
          <a:xfrm>
            <a:off x="2133600" y="2298700"/>
            <a:ext cx="635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a:t>
            </a:r>
          </a:p>
        </p:txBody>
      </p:sp>
      <p:sp>
        <p:nvSpPr>
          <p:cNvPr id="10" name="TextBox 1"/>
          <p:cNvSpPr txBox="1"/>
          <p:nvPr/>
        </p:nvSpPr>
        <p:spPr>
          <a:xfrm>
            <a:off x="24638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1" name="TextBox 1"/>
          <p:cNvSpPr txBox="1"/>
          <p:nvPr/>
        </p:nvSpPr>
        <p:spPr>
          <a:xfrm>
            <a:off x="28067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2" name="TextBox 1"/>
          <p:cNvSpPr txBox="1"/>
          <p:nvPr/>
        </p:nvSpPr>
        <p:spPr>
          <a:xfrm>
            <a:off x="31496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3" name="TextBox 1"/>
          <p:cNvSpPr txBox="1"/>
          <p:nvPr/>
        </p:nvSpPr>
        <p:spPr>
          <a:xfrm>
            <a:off x="34925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4" name="TextBox 1"/>
          <p:cNvSpPr txBox="1"/>
          <p:nvPr/>
        </p:nvSpPr>
        <p:spPr>
          <a:xfrm>
            <a:off x="38481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5" name="TextBox 1"/>
          <p:cNvSpPr txBox="1"/>
          <p:nvPr/>
        </p:nvSpPr>
        <p:spPr>
          <a:xfrm>
            <a:off x="9093200" y="2032000"/>
            <a:ext cx="76200" cy="190500"/>
          </a:xfrm>
          <a:prstGeom prst="rect">
            <a:avLst/>
          </a:prstGeom>
          <a:noFill/>
        </p:spPr>
        <p:txBody>
          <a:bodyPr wrap="none" lIns="0" tIns="0" rIns="0" rtlCol="0">
            <a:spAutoFit/>
          </a:bodyPr>
          <a:lstStyle/>
          <a:p>
            <a:pPr>
              <a:lnSpc>
                <a:spcPts val="1500"/>
              </a:lnSpc>
              <a:tabLst/>
            </a:pPr>
            <a:r>
              <a:rPr lang="en-US" altLang="zh-CN" sz="1097" b="1" dirty="0">
                <a:solidFill>
                  <a:srgbClr val="000000"/>
                </a:solidFill>
                <a:latin typeface="Times New Roman" pitchFamily="18" charset="0"/>
                <a:cs typeface="Times New Roman" pitchFamily="18" charset="0"/>
              </a:rPr>
              <a:t>0</a:t>
            </a:r>
          </a:p>
        </p:txBody>
      </p:sp>
      <p:sp>
        <p:nvSpPr>
          <p:cNvPr id="16" name="TextBox 1"/>
          <p:cNvSpPr txBox="1"/>
          <p:nvPr/>
        </p:nvSpPr>
        <p:spPr>
          <a:xfrm>
            <a:off x="4622800" y="2298700"/>
            <a:ext cx="7493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Opcode</a:t>
            </a:r>
          </a:p>
        </p:txBody>
      </p:sp>
      <p:sp>
        <p:nvSpPr>
          <p:cNvPr id="17" name="TextBox 1"/>
          <p:cNvSpPr txBox="1"/>
          <p:nvPr/>
        </p:nvSpPr>
        <p:spPr>
          <a:xfrm>
            <a:off x="56261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8" name="TextBox 1"/>
          <p:cNvSpPr txBox="1"/>
          <p:nvPr/>
        </p:nvSpPr>
        <p:spPr>
          <a:xfrm>
            <a:off x="59817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9" name="TextBox 1"/>
          <p:cNvSpPr txBox="1"/>
          <p:nvPr/>
        </p:nvSpPr>
        <p:spPr>
          <a:xfrm>
            <a:off x="63246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20" name="TextBox 1"/>
          <p:cNvSpPr txBox="1"/>
          <p:nvPr/>
        </p:nvSpPr>
        <p:spPr>
          <a:xfrm>
            <a:off x="66675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21" name="TextBox 1"/>
          <p:cNvSpPr txBox="1"/>
          <p:nvPr/>
        </p:nvSpPr>
        <p:spPr>
          <a:xfrm>
            <a:off x="70104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22" name="TextBox 1"/>
          <p:cNvSpPr txBox="1"/>
          <p:nvPr/>
        </p:nvSpPr>
        <p:spPr>
          <a:xfrm>
            <a:off x="4559300" y="1727200"/>
            <a:ext cx="4254500" cy="4953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Instrucción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CALL</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en</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Memoria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de</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Programa</a:t>
            </a:r>
          </a:p>
          <a:p>
            <a:pPr>
              <a:lnSpc>
                <a:spcPts val="1700"/>
              </a:lnSpc>
              <a:tabLst/>
            </a:pPr>
            <a:r>
              <a:rPr lang="en-US" altLang="zh-CN" sz="1097" b="1" dirty="0">
                <a:solidFill>
                  <a:srgbClr val="000000"/>
                </a:solidFill>
                <a:latin typeface="Times New Roman" pitchFamily="18" charset="0"/>
                <a:cs typeface="Times New Roman" pitchFamily="18" charset="0"/>
              </a:rPr>
              <a:t>13</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12</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11</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10</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9</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8</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7</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6</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5</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4</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3</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2</a:t>
            </a:r>
            <a:r>
              <a:rPr lang="en-US" altLang="zh-CN" sz="1097" dirty="0">
                <a:latin typeface="Times New Roman" pitchFamily="18" charset="0"/>
                <a:cs typeface="Times New Roman" pitchFamily="18" charset="0"/>
              </a:rPr>
              <a:t>         </a:t>
            </a:r>
            <a:r>
              <a:rPr lang="en-US" altLang="zh-CN" sz="1097" b="1" dirty="0">
                <a:solidFill>
                  <a:srgbClr val="000000"/>
                </a:solidFill>
                <a:latin typeface="Times New Roman" pitchFamily="18" charset="0"/>
                <a:cs typeface="Times New Roman" pitchFamily="18" charset="0"/>
              </a:rPr>
              <a:t>1</a:t>
            </a:r>
          </a:p>
        </p:txBody>
      </p:sp>
      <p:sp>
        <p:nvSpPr>
          <p:cNvPr id="23" name="TextBox 1"/>
          <p:cNvSpPr txBox="1"/>
          <p:nvPr/>
        </p:nvSpPr>
        <p:spPr>
          <a:xfrm>
            <a:off x="73660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24" name="TextBox 1"/>
          <p:cNvSpPr txBox="1"/>
          <p:nvPr/>
        </p:nvSpPr>
        <p:spPr>
          <a:xfrm>
            <a:off x="77089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25" name="TextBox 1"/>
          <p:cNvSpPr txBox="1"/>
          <p:nvPr/>
        </p:nvSpPr>
        <p:spPr>
          <a:xfrm>
            <a:off x="80518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26" name="TextBox 1"/>
          <p:cNvSpPr txBox="1"/>
          <p:nvPr/>
        </p:nvSpPr>
        <p:spPr>
          <a:xfrm>
            <a:off x="84074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27" name="TextBox 1"/>
          <p:cNvSpPr txBox="1"/>
          <p:nvPr/>
        </p:nvSpPr>
        <p:spPr>
          <a:xfrm>
            <a:off x="87503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28" name="TextBox 1"/>
          <p:cNvSpPr txBox="1"/>
          <p:nvPr/>
        </p:nvSpPr>
        <p:spPr>
          <a:xfrm>
            <a:off x="9093200" y="22987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29" name="TextBox 1"/>
          <p:cNvSpPr txBox="1"/>
          <p:nvPr/>
        </p:nvSpPr>
        <p:spPr>
          <a:xfrm>
            <a:off x="1409700" y="2768600"/>
            <a:ext cx="10668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Registro</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W</a:t>
            </a:r>
          </a:p>
        </p:txBody>
      </p:sp>
      <p:sp>
        <p:nvSpPr>
          <p:cNvPr id="30" name="TextBox 1"/>
          <p:cNvSpPr txBox="1"/>
          <p:nvPr/>
        </p:nvSpPr>
        <p:spPr>
          <a:xfrm>
            <a:off x="4521200" y="2768600"/>
            <a:ext cx="3276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Contador</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de</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Programa</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PCH:PCL</a:t>
            </a:r>
          </a:p>
        </p:txBody>
      </p:sp>
      <p:sp>
        <p:nvSpPr>
          <p:cNvPr id="31" name="TextBox 1"/>
          <p:cNvSpPr txBox="1"/>
          <p:nvPr/>
        </p:nvSpPr>
        <p:spPr>
          <a:xfrm>
            <a:off x="4610100" y="3162300"/>
            <a:ext cx="635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a:t>
            </a:r>
          </a:p>
        </p:txBody>
      </p:sp>
      <p:sp>
        <p:nvSpPr>
          <p:cNvPr id="1024" name="TextBox 1"/>
          <p:cNvSpPr txBox="1"/>
          <p:nvPr/>
        </p:nvSpPr>
        <p:spPr>
          <a:xfrm>
            <a:off x="49403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25" name="TextBox 1"/>
          <p:cNvSpPr txBox="1"/>
          <p:nvPr/>
        </p:nvSpPr>
        <p:spPr>
          <a:xfrm>
            <a:off x="52832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26" name="TextBox 1"/>
          <p:cNvSpPr txBox="1"/>
          <p:nvPr/>
        </p:nvSpPr>
        <p:spPr>
          <a:xfrm>
            <a:off x="2501900" y="3098800"/>
            <a:ext cx="368300" cy="419100"/>
          </a:xfrm>
          <a:prstGeom prst="rect">
            <a:avLst/>
          </a:prstGeom>
          <a:noFill/>
        </p:spPr>
        <p:txBody>
          <a:bodyPr wrap="none" lIns="0" tIns="0" rIns="0" rtlCol="0">
            <a:spAutoFit/>
          </a:bodyPr>
          <a:lstStyle/>
          <a:p>
            <a:pPr>
              <a:lnSpc>
                <a:spcPts val="3300"/>
              </a:lnSpc>
              <a:tabLst/>
            </a:pPr>
            <a:r>
              <a:rPr lang="en-US" altLang="zh-CN" sz="2400" b="1" dirty="0">
                <a:solidFill>
                  <a:srgbClr val="000000"/>
                </a:solidFill>
                <a:latin typeface="Times New Roman" pitchFamily="18" charset="0"/>
                <a:cs typeface="Times New Roman" pitchFamily="18" charset="0"/>
              </a:rPr>
              <a:t>FF</a:t>
            </a:r>
          </a:p>
        </p:txBody>
      </p:sp>
      <p:sp>
        <p:nvSpPr>
          <p:cNvPr id="1028" name="TextBox 1"/>
          <p:cNvSpPr txBox="1"/>
          <p:nvPr/>
        </p:nvSpPr>
        <p:spPr>
          <a:xfrm>
            <a:off x="56261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29" name="TextBox 1"/>
          <p:cNvSpPr txBox="1"/>
          <p:nvPr/>
        </p:nvSpPr>
        <p:spPr>
          <a:xfrm>
            <a:off x="59817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30" name="TextBox 1"/>
          <p:cNvSpPr txBox="1"/>
          <p:nvPr/>
        </p:nvSpPr>
        <p:spPr>
          <a:xfrm>
            <a:off x="63246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31" name="TextBox 1"/>
          <p:cNvSpPr txBox="1"/>
          <p:nvPr/>
        </p:nvSpPr>
        <p:spPr>
          <a:xfrm>
            <a:off x="66675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32" name="TextBox 1"/>
          <p:cNvSpPr txBox="1"/>
          <p:nvPr/>
        </p:nvSpPr>
        <p:spPr>
          <a:xfrm>
            <a:off x="70104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33" name="TextBox 1"/>
          <p:cNvSpPr txBox="1"/>
          <p:nvPr/>
        </p:nvSpPr>
        <p:spPr>
          <a:xfrm>
            <a:off x="73533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34" name="TextBox 1"/>
          <p:cNvSpPr txBox="1"/>
          <p:nvPr/>
        </p:nvSpPr>
        <p:spPr>
          <a:xfrm>
            <a:off x="77089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35" name="TextBox 1"/>
          <p:cNvSpPr txBox="1"/>
          <p:nvPr/>
        </p:nvSpPr>
        <p:spPr>
          <a:xfrm>
            <a:off x="80518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36" name="TextBox 1"/>
          <p:cNvSpPr txBox="1"/>
          <p:nvPr/>
        </p:nvSpPr>
        <p:spPr>
          <a:xfrm>
            <a:off x="83947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37" name="TextBox 1"/>
          <p:cNvSpPr txBox="1"/>
          <p:nvPr/>
        </p:nvSpPr>
        <p:spPr>
          <a:xfrm>
            <a:off x="87376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38" name="TextBox 1"/>
          <p:cNvSpPr txBox="1"/>
          <p:nvPr/>
        </p:nvSpPr>
        <p:spPr>
          <a:xfrm>
            <a:off x="9080500" y="3162300"/>
            <a:ext cx="101600" cy="279400"/>
          </a:xfrm>
          <a:prstGeom prst="rect">
            <a:avLst/>
          </a:prstGeom>
          <a:noFill/>
        </p:spPr>
        <p:txBody>
          <a:bodyPr wrap="none" lIns="0" tIns="0" rIns="0" rtlCol="0">
            <a:spAutoFit/>
          </a:bodyPr>
          <a:lstStyle/>
          <a:p>
            <a:pPr>
              <a:lnSpc>
                <a:spcPts val="2200"/>
              </a:lnSpc>
              <a:tabLst/>
            </a:pPr>
            <a:r>
              <a:rPr lang="en-US" altLang="zh-CN" sz="1602" b="1" dirty="0">
                <a:solidFill>
                  <a:srgbClr val="000000"/>
                </a:solidFill>
                <a:latin typeface="Times New Roman" pitchFamily="18" charset="0"/>
                <a:cs typeface="Times New Roman" pitchFamily="18" charset="0"/>
              </a:rPr>
              <a:t>0</a:t>
            </a:r>
          </a:p>
        </p:txBody>
      </p:sp>
      <p:sp>
        <p:nvSpPr>
          <p:cNvPr id="1039" name="TextBox 1"/>
          <p:cNvSpPr txBox="1"/>
          <p:nvPr/>
        </p:nvSpPr>
        <p:spPr>
          <a:xfrm>
            <a:off x="3746500" y="4445000"/>
            <a:ext cx="838200" cy="215900"/>
          </a:xfrm>
          <a:prstGeom prst="rect">
            <a:avLst/>
          </a:prstGeom>
          <a:noFill/>
        </p:spPr>
        <p:txBody>
          <a:bodyPr wrap="none" lIns="0" tIns="0" rIns="0" rtlCol="0">
            <a:spAutoFit/>
          </a:bodyPr>
          <a:lstStyle/>
          <a:p>
            <a:pPr>
              <a:lnSpc>
                <a:spcPts val="1700"/>
              </a:lnSpc>
              <a:tabLst/>
            </a:pPr>
            <a:r>
              <a:rPr lang="en-US" altLang="zh-CN" sz="2202" b="1" dirty="0">
                <a:solidFill>
                  <a:srgbClr val="000000"/>
                </a:solidFill>
                <a:latin typeface="Courier New" pitchFamily="18" charset="0"/>
                <a:cs typeface="Courier New" pitchFamily="18" charset="0"/>
              </a:rPr>
              <a:t>movwf</a:t>
            </a:r>
          </a:p>
        </p:txBody>
      </p:sp>
      <p:sp>
        <p:nvSpPr>
          <p:cNvPr id="1040" name="TextBox 1"/>
          <p:cNvSpPr txBox="1"/>
          <p:nvPr/>
        </p:nvSpPr>
        <p:spPr>
          <a:xfrm>
            <a:off x="5575300" y="4445000"/>
            <a:ext cx="1003300" cy="215900"/>
          </a:xfrm>
          <a:prstGeom prst="rect">
            <a:avLst/>
          </a:prstGeom>
          <a:noFill/>
        </p:spPr>
        <p:txBody>
          <a:bodyPr wrap="none" lIns="0" tIns="0" rIns="0" rtlCol="0">
            <a:spAutoFit/>
          </a:bodyPr>
          <a:lstStyle/>
          <a:p>
            <a:pPr>
              <a:lnSpc>
                <a:spcPts val="1700"/>
              </a:lnSpc>
              <a:tabLst/>
            </a:pPr>
            <a:r>
              <a:rPr lang="en-US" altLang="zh-CN" sz="2202" b="1" dirty="0">
                <a:solidFill>
                  <a:srgbClr val="000000"/>
                </a:solidFill>
                <a:latin typeface="Courier New" pitchFamily="18" charset="0"/>
                <a:cs typeface="Courier New" pitchFamily="18" charset="0"/>
              </a:rPr>
              <a:t>PCLATH</a:t>
            </a:r>
          </a:p>
        </p:txBody>
      </p:sp>
      <p:sp>
        <p:nvSpPr>
          <p:cNvPr id="1041" name="TextBox 1"/>
          <p:cNvSpPr txBox="1"/>
          <p:nvPr/>
        </p:nvSpPr>
        <p:spPr>
          <a:xfrm>
            <a:off x="3746500" y="3771900"/>
            <a:ext cx="4508500" cy="558800"/>
          </a:xfrm>
          <a:prstGeom prst="rect">
            <a:avLst/>
          </a:prstGeom>
          <a:noFill/>
        </p:spPr>
        <p:txBody>
          <a:bodyPr wrap="none" lIns="0" tIns="0" rIns="0" rtlCol="0">
            <a:spAutoFit/>
          </a:bodyPr>
          <a:lstStyle/>
          <a:p>
            <a:pPr>
              <a:lnSpc>
                <a:spcPts val="1700"/>
              </a:lnSpc>
              <a:tabLst/>
            </a:pPr>
            <a:r>
              <a:rPr lang="en-US" altLang="zh-CN" sz="2202" b="1" dirty="0">
                <a:solidFill>
                  <a:srgbClr val="000000"/>
                </a:solidFill>
                <a:latin typeface="Courier New" pitchFamily="18" charset="0"/>
                <a:cs typeface="Courier New" pitchFamily="18" charset="0"/>
              </a:rPr>
              <a:t>org</a:t>
            </a:r>
            <a:r>
              <a:rPr lang="en-US" altLang="zh-CN" sz="2202" dirty="0">
                <a:latin typeface="Times New Roman" pitchFamily="18" charset="0"/>
                <a:cs typeface="Times New Roman" pitchFamily="18" charset="0"/>
              </a:rPr>
              <a:t>   </a:t>
            </a:r>
            <a:r>
              <a:rPr lang="en-US" altLang="zh-CN" sz="2202" b="1" dirty="0">
                <a:solidFill>
                  <a:srgbClr val="000000"/>
                </a:solidFill>
                <a:latin typeface="Courier New" pitchFamily="18" charset="0"/>
                <a:cs typeface="Courier New" pitchFamily="18" charset="0"/>
              </a:rPr>
              <a:t>0x0020</a:t>
            </a:r>
          </a:p>
          <a:p>
            <a:pPr>
              <a:lnSpc>
                <a:spcPts val="2700"/>
              </a:lnSpc>
              <a:tabLst/>
            </a:pPr>
            <a:r>
              <a:rPr lang="en-US" altLang="zh-CN" sz="2202" b="1" dirty="0">
                <a:solidFill>
                  <a:srgbClr val="000000"/>
                </a:solidFill>
                <a:latin typeface="Courier New" pitchFamily="18" charset="0"/>
                <a:cs typeface="Courier New" pitchFamily="18" charset="0"/>
              </a:rPr>
              <a:t>movlw</a:t>
            </a:r>
            <a:r>
              <a:rPr lang="en-US" altLang="zh-CN" sz="2202" dirty="0">
                <a:latin typeface="Times New Roman" pitchFamily="18" charset="0"/>
                <a:cs typeface="Times New Roman" pitchFamily="18" charset="0"/>
              </a:rPr>
              <a:t>                 </a:t>
            </a:r>
            <a:r>
              <a:rPr lang="en-US" altLang="zh-CN" sz="2202" b="1" dirty="0">
                <a:solidFill>
                  <a:srgbClr val="000000"/>
                </a:solidFill>
                <a:latin typeface="Courier New" pitchFamily="18" charset="0"/>
                <a:cs typeface="Courier New" pitchFamily="18" charset="0"/>
              </a:rPr>
              <a:t>HIGH</a:t>
            </a:r>
            <a:r>
              <a:rPr lang="en-US" altLang="zh-CN" sz="2202" dirty="0">
                <a:latin typeface="Times New Roman" pitchFamily="18" charset="0"/>
                <a:cs typeface="Times New Roman" pitchFamily="18" charset="0"/>
              </a:rPr>
              <a:t>   </a:t>
            </a:r>
            <a:r>
              <a:rPr lang="en-US" altLang="zh-CN" sz="2202" b="1" dirty="0">
                <a:solidFill>
                  <a:srgbClr val="000000"/>
                </a:solidFill>
                <a:latin typeface="Courier New" pitchFamily="18" charset="0"/>
                <a:cs typeface="Courier New" pitchFamily="18" charset="0"/>
              </a:rPr>
              <a:t>MiSubrutina</a:t>
            </a:r>
          </a:p>
        </p:txBody>
      </p:sp>
      <p:sp>
        <p:nvSpPr>
          <p:cNvPr id="1042" name="TextBox 1"/>
          <p:cNvSpPr txBox="1"/>
          <p:nvPr/>
        </p:nvSpPr>
        <p:spPr>
          <a:xfrm>
            <a:off x="1320800" y="5778500"/>
            <a:ext cx="1841500" cy="215900"/>
          </a:xfrm>
          <a:prstGeom prst="rect">
            <a:avLst/>
          </a:prstGeom>
          <a:noFill/>
        </p:spPr>
        <p:txBody>
          <a:bodyPr wrap="none" lIns="0" tIns="0" rIns="0" rtlCol="0">
            <a:spAutoFit/>
          </a:bodyPr>
          <a:lstStyle/>
          <a:p>
            <a:pPr>
              <a:lnSpc>
                <a:spcPts val="1700"/>
              </a:lnSpc>
              <a:tabLst/>
            </a:pPr>
            <a:r>
              <a:rPr lang="en-US" altLang="zh-CN" sz="2202" b="1" dirty="0">
                <a:solidFill>
                  <a:srgbClr val="000000"/>
                </a:solidFill>
                <a:latin typeface="Courier New" pitchFamily="18" charset="0"/>
                <a:cs typeface="Courier New" pitchFamily="18" charset="0"/>
              </a:rPr>
              <a:t>MiSubrutina</a:t>
            </a:r>
          </a:p>
        </p:txBody>
      </p:sp>
      <p:sp>
        <p:nvSpPr>
          <p:cNvPr id="1043" name="TextBox 1"/>
          <p:cNvSpPr txBox="1"/>
          <p:nvPr/>
        </p:nvSpPr>
        <p:spPr>
          <a:xfrm>
            <a:off x="3746500" y="4800600"/>
            <a:ext cx="3670300" cy="889000"/>
          </a:xfrm>
          <a:prstGeom prst="rect">
            <a:avLst/>
          </a:prstGeom>
          <a:noFill/>
        </p:spPr>
        <p:txBody>
          <a:bodyPr wrap="none" lIns="0" tIns="0" rIns="0" rtlCol="0">
            <a:spAutoFit/>
          </a:bodyPr>
          <a:lstStyle/>
          <a:p>
            <a:pPr>
              <a:lnSpc>
                <a:spcPts val="1700"/>
              </a:lnSpc>
              <a:tabLst/>
            </a:pPr>
            <a:r>
              <a:rPr lang="en-US" altLang="zh-CN" sz="2202" b="1" dirty="0">
                <a:solidFill>
                  <a:srgbClr val="000000"/>
                </a:solidFill>
                <a:latin typeface="Courier New" pitchFamily="18" charset="0"/>
                <a:cs typeface="Courier New" pitchFamily="18" charset="0"/>
              </a:rPr>
              <a:t>call</a:t>
            </a:r>
            <a:r>
              <a:rPr lang="en-US" altLang="zh-CN" sz="2202" dirty="0">
                <a:latin typeface="Times New Roman" pitchFamily="18" charset="0"/>
                <a:cs typeface="Times New Roman" pitchFamily="18" charset="0"/>
              </a:rPr>
              <a:t>                    </a:t>
            </a:r>
            <a:r>
              <a:rPr lang="en-US" altLang="zh-CN" sz="2202" b="1" dirty="0">
                <a:solidFill>
                  <a:srgbClr val="000000"/>
                </a:solidFill>
                <a:latin typeface="Courier New" pitchFamily="18" charset="0"/>
                <a:cs typeface="Courier New" pitchFamily="18" charset="0"/>
              </a:rPr>
              <a:t>MiSubrotina</a:t>
            </a:r>
          </a:p>
          <a:p>
            <a:pPr>
              <a:lnSpc>
                <a:spcPts val="2600"/>
              </a:lnSpc>
              <a:tabLst/>
            </a:pPr>
            <a:r>
              <a:rPr lang="en-US" altLang="zh-CN" sz="2202" b="1" dirty="0">
                <a:solidFill>
                  <a:srgbClr val="000000"/>
                </a:solidFill>
                <a:latin typeface="Courier New" pitchFamily="18" charset="0"/>
                <a:cs typeface="Courier New" pitchFamily="18" charset="0"/>
              </a:rPr>
              <a:t>…</a:t>
            </a:r>
          </a:p>
          <a:p>
            <a:pPr>
              <a:lnSpc>
                <a:spcPts val="2600"/>
              </a:lnSpc>
              <a:tabLst/>
            </a:pPr>
            <a:r>
              <a:rPr lang="en-US" altLang="zh-CN" sz="2202" b="1" dirty="0">
                <a:solidFill>
                  <a:srgbClr val="000000"/>
                </a:solidFill>
                <a:latin typeface="Courier New" pitchFamily="18" charset="0"/>
                <a:cs typeface="Courier New" pitchFamily="18" charset="0"/>
              </a:rPr>
              <a:t>org</a:t>
            </a:r>
            <a:r>
              <a:rPr lang="en-US" altLang="zh-CN" sz="2202" dirty="0">
                <a:latin typeface="Times New Roman" pitchFamily="18" charset="0"/>
                <a:cs typeface="Times New Roman" pitchFamily="18" charset="0"/>
              </a:rPr>
              <a:t>   </a:t>
            </a:r>
            <a:r>
              <a:rPr lang="en-US" altLang="zh-CN" sz="2202" b="1" dirty="0">
                <a:solidFill>
                  <a:srgbClr val="000000"/>
                </a:solidFill>
                <a:latin typeface="Courier New" pitchFamily="18" charset="0"/>
                <a:cs typeface="Courier New" pitchFamily="18" charset="0"/>
              </a:rPr>
              <a:t>0x1250</a:t>
            </a:r>
          </a:p>
        </p:txBody>
      </p:sp>
      <p:sp>
        <p:nvSpPr>
          <p:cNvPr id="1044" name="TextBox 1"/>
          <p:cNvSpPr txBox="1"/>
          <p:nvPr/>
        </p:nvSpPr>
        <p:spPr>
          <a:xfrm>
            <a:off x="3746500" y="5803900"/>
            <a:ext cx="4699000" cy="889000"/>
          </a:xfrm>
          <a:prstGeom prst="rect">
            <a:avLst/>
          </a:prstGeom>
          <a:noFill/>
        </p:spPr>
        <p:txBody>
          <a:bodyPr wrap="none" lIns="0" tIns="0" rIns="0" rtlCol="0">
            <a:spAutoFit/>
          </a:bodyPr>
          <a:lstStyle/>
          <a:p>
            <a:pPr>
              <a:lnSpc>
                <a:spcPts val="1700"/>
              </a:lnSpc>
              <a:tabLst/>
            </a:pPr>
            <a:r>
              <a:rPr lang="en-US" altLang="zh-CN" sz="2202" b="1" dirty="0">
                <a:solidFill>
                  <a:srgbClr val="000000"/>
                </a:solidFill>
                <a:latin typeface="Courier New" pitchFamily="18" charset="0"/>
                <a:cs typeface="Courier New" pitchFamily="18" charset="0"/>
              </a:rPr>
              <a:t>&lt;aquí comienza la subrutina&gt;</a:t>
            </a:r>
          </a:p>
          <a:p>
            <a:pPr>
              <a:lnSpc>
                <a:spcPts val="2600"/>
              </a:lnSpc>
              <a:tabLst/>
            </a:pPr>
            <a:r>
              <a:rPr lang="en-US" altLang="zh-CN" sz="2202" b="1" dirty="0">
                <a:solidFill>
                  <a:srgbClr val="000000"/>
                </a:solidFill>
                <a:latin typeface="Courier New" pitchFamily="18" charset="0"/>
                <a:cs typeface="Courier New" pitchFamily="18" charset="0"/>
              </a:rPr>
              <a:t>…</a:t>
            </a:r>
          </a:p>
          <a:p>
            <a:pPr>
              <a:lnSpc>
                <a:spcPts val="2600"/>
              </a:lnSpc>
              <a:tabLst/>
            </a:pPr>
            <a:r>
              <a:rPr lang="en-US" altLang="zh-CN" sz="2202" b="1" dirty="0">
                <a:solidFill>
                  <a:srgbClr val="000000"/>
                </a:solidFill>
                <a:latin typeface="Courier New" pitchFamily="18" charset="0"/>
                <a:cs typeface="Courier New" pitchFamily="18" charset="0"/>
              </a:rPr>
              <a:t>return</a:t>
            </a:r>
          </a:p>
        </p:txBody>
      </p:sp>
    </p:spTree>
    <p:extLst>
      <p:ext uri="{BB962C8B-B14F-4D97-AF65-F5344CB8AC3E}">
        <p14:creationId xmlns:p14="http://schemas.microsoft.com/office/powerpoint/2010/main" val="33934507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946400" y="584200"/>
            <a:ext cx="59182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CALL</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RETURN</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Stack</a:t>
            </a:r>
          </a:p>
        </p:txBody>
      </p:sp>
      <p:sp>
        <p:nvSpPr>
          <p:cNvPr id="3" name="TextBox 1"/>
          <p:cNvSpPr txBox="1"/>
          <p:nvPr/>
        </p:nvSpPr>
        <p:spPr>
          <a:xfrm>
            <a:off x="7289800" y="1562100"/>
            <a:ext cx="1981200" cy="698500"/>
          </a:xfrm>
          <a:prstGeom prst="rect">
            <a:avLst/>
          </a:prstGeom>
          <a:noFill/>
        </p:spPr>
        <p:txBody>
          <a:bodyPr wrap="none" lIns="0" tIns="0" rIns="0" rtlCol="0">
            <a:spAutoFit/>
          </a:bodyPr>
          <a:lstStyle/>
          <a:p>
            <a:pPr>
              <a:lnSpc>
                <a:spcPts val="1900"/>
              </a:lnSpc>
              <a:tabLst>
                <a:tab pos="647700" algn="l"/>
              </a:tabLst>
            </a:pPr>
            <a:r>
              <a:rPr lang="en-US" altLang="zh-CN" sz="1397" b="1" dirty="0">
                <a:solidFill>
                  <a:srgbClr val="000000"/>
                </a:solidFill>
                <a:latin typeface="Times New Roman" pitchFamily="18" charset="0"/>
                <a:cs typeface="Times New Roman" pitchFamily="18" charset="0"/>
              </a:rPr>
              <a:t>13-bit</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Program</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Counter</a:t>
            </a:r>
          </a:p>
          <a:p>
            <a:pPr>
              <a:lnSpc>
                <a:spcPts val="3500"/>
              </a:lnSpc>
              <a:tabLst>
                <a:tab pos="647700" algn="l"/>
              </a:tabLst>
            </a:pPr>
            <a:r>
              <a:rPr lang="en-US" altLang="zh-CN" dirty="0"/>
              <a:t>	</a:t>
            </a:r>
            <a:r>
              <a:rPr lang="en-US" altLang="zh-CN" sz="2400" b="1" dirty="0">
                <a:solidFill>
                  <a:srgbClr val="000000"/>
                </a:solidFill>
                <a:latin typeface="Times New Roman" pitchFamily="18" charset="0"/>
                <a:cs typeface="Times New Roman" pitchFamily="18" charset="0"/>
              </a:rPr>
              <a:t>0020</a:t>
            </a:r>
          </a:p>
        </p:txBody>
      </p:sp>
      <p:sp>
        <p:nvSpPr>
          <p:cNvPr id="4" name="TextBox 1"/>
          <p:cNvSpPr txBox="1"/>
          <p:nvPr/>
        </p:nvSpPr>
        <p:spPr>
          <a:xfrm>
            <a:off x="3187700" y="1739900"/>
            <a:ext cx="673100" cy="16129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movlw</a:t>
            </a:r>
          </a:p>
          <a:p>
            <a:pPr>
              <a:lnSpc>
                <a:spcPts val="2200"/>
              </a:lnSpc>
              <a:tabLst/>
            </a:pPr>
            <a:r>
              <a:rPr lang="en-US" altLang="zh-CN" sz="1800" b="1" dirty="0">
                <a:solidFill>
                  <a:srgbClr val="000000"/>
                </a:solidFill>
                <a:latin typeface="Courier New" pitchFamily="18" charset="0"/>
                <a:cs typeface="Courier New" pitchFamily="18" charset="0"/>
              </a:rPr>
              <a:t>movwf</a:t>
            </a:r>
          </a:p>
          <a:p>
            <a:pPr>
              <a:lnSpc>
                <a:spcPts val="2200"/>
              </a:lnSpc>
              <a:tabLst/>
            </a:pPr>
            <a:r>
              <a:rPr lang="en-US" altLang="zh-CN" sz="1800" b="1" dirty="0">
                <a:solidFill>
                  <a:srgbClr val="000000"/>
                </a:solidFill>
                <a:latin typeface="Courier New" pitchFamily="18" charset="0"/>
                <a:cs typeface="Courier New" pitchFamily="18" charset="0"/>
              </a:rPr>
              <a:t>call</a:t>
            </a:r>
          </a:p>
          <a:p>
            <a:pPr>
              <a:lnSpc>
                <a:spcPts val="2200"/>
              </a:lnSpc>
              <a:tabLst/>
            </a:pPr>
            <a:r>
              <a:rPr lang="en-US" altLang="zh-CN" sz="1800" b="1" dirty="0">
                <a:solidFill>
                  <a:srgbClr val="000000"/>
                </a:solidFill>
                <a:latin typeface="Courier New" pitchFamily="18" charset="0"/>
                <a:cs typeface="Courier New" pitchFamily="18" charset="0"/>
              </a:rPr>
              <a:t>call</a:t>
            </a:r>
          </a:p>
          <a:p>
            <a:pPr>
              <a:lnSpc>
                <a:spcPts val="2200"/>
              </a:lnSpc>
              <a:tabLst/>
            </a:pPr>
            <a:r>
              <a:rPr lang="en-US" altLang="zh-CN" sz="1800" b="1" dirty="0">
                <a:solidFill>
                  <a:srgbClr val="000000"/>
                </a:solidFill>
                <a:latin typeface="Courier New" pitchFamily="18" charset="0"/>
                <a:cs typeface="Courier New" pitchFamily="18" charset="0"/>
              </a:rPr>
              <a:t>bsf</a:t>
            </a:r>
          </a:p>
          <a:p>
            <a:pPr>
              <a:lnSpc>
                <a:spcPts val="2200"/>
              </a:lnSpc>
              <a:tabLst/>
            </a:pPr>
            <a:r>
              <a:rPr lang="en-US" altLang="zh-CN" sz="1800" b="1" dirty="0">
                <a:solidFill>
                  <a:srgbClr val="000000"/>
                </a:solidFill>
                <a:latin typeface="Courier New" pitchFamily="18" charset="0"/>
                <a:cs typeface="Courier New" pitchFamily="18" charset="0"/>
              </a:rPr>
              <a:t>…</a:t>
            </a:r>
          </a:p>
        </p:txBody>
      </p:sp>
      <p:sp>
        <p:nvSpPr>
          <p:cNvPr id="5" name="TextBox 1"/>
          <p:cNvSpPr txBox="1"/>
          <p:nvPr/>
        </p:nvSpPr>
        <p:spPr>
          <a:xfrm>
            <a:off x="4102100" y="1727200"/>
            <a:ext cx="1727200" cy="1320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HIGH</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MySub1</a:t>
            </a:r>
          </a:p>
          <a:p>
            <a:pPr>
              <a:lnSpc>
                <a:spcPts val="2200"/>
              </a:lnSpc>
              <a:tabLst/>
            </a:pPr>
            <a:r>
              <a:rPr lang="en-US" altLang="zh-CN" sz="1800" b="1" dirty="0">
                <a:solidFill>
                  <a:srgbClr val="000000"/>
                </a:solidFill>
                <a:latin typeface="Courier New" pitchFamily="18" charset="0"/>
                <a:cs typeface="Courier New" pitchFamily="18" charset="0"/>
              </a:rPr>
              <a:t>PCLATH</a:t>
            </a:r>
          </a:p>
          <a:p>
            <a:pPr>
              <a:lnSpc>
                <a:spcPts val="2200"/>
              </a:lnSpc>
              <a:tabLst/>
            </a:pPr>
            <a:r>
              <a:rPr lang="en-US" altLang="zh-CN" sz="1800" b="1" dirty="0">
                <a:solidFill>
                  <a:srgbClr val="000000"/>
                </a:solidFill>
                <a:latin typeface="Courier New" pitchFamily="18" charset="0"/>
                <a:cs typeface="Courier New" pitchFamily="18" charset="0"/>
              </a:rPr>
              <a:t>MySub1</a:t>
            </a:r>
          </a:p>
          <a:p>
            <a:pPr>
              <a:lnSpc>
                <a:spcPts val="2200"/>
              </a:lnSpc>
              <a:tabLst/>
            </a:pPr>
            <a:r>
              <a:rPr lang="en-US" altLang="zh-CN" sz="1800" b="1" dirty="0">
                <a:solidFill>
                  <a:srgbClr val="000000"/>
                </a:solidFill>
                <a:latin typeface="Courier New" pitchFamily="18" charset="0"/>
                <a:cs typeface="Courier New" pitchFamily="18" charset="0"/>
              </a:rPr>
              <a:t>MySub4</a:t>
            </a:r>
          </a:p>
          <a:p>
            <a:pPr>
              <a:lnSpc>
                <a:spcPts val="2200"/>
              </a:lnSpc>
              <a:tabLst/>
            </a:pPr>
            <a:r>
              <a:rPr lang="en-US" altLang="zh-CN" sz="1800" b="1" dirty="0">
                <a:solidFill>
                  <a:srgbClr val="000000"/>
                </a:solidFill>
                <a:latin typeface="Courier New" pitchFamily="18" charset="0"/>
                <a:cs typeface="Courier New" pitchFamily="18" charset="0"/>
              </a:rPr>
              <a:t>PORTB,7</a:t>
            </a:r>
          </a:p>
        </p:txBody>
      </p:sp>
      <p:sp>
        <p:nvSpPr>
          <p:cNvPr id="6" name="TextBox 1"/>
          <p:cNvSpPr txBox="1"/>
          <p:nvPr/>
        </p:nvSpPr>
        <p:spPr>
          <a:xfrm>
            <a:off x="1066800" y="1739900"/>
            <a:ext cx="546100" cy="1612900"/>
          </a:xfrm>
          <a:prstGeom prst="rect">
            <a:avLst/>
          </a:prstGeom>
          <a:noFill/>
        </p:spPr>
        <p:txBody>
          <a:bodyPr wrap="none" lIns="0" tIns="0" rIns="0" rtlCol="0">
            <a:spAutoFit/>
          </a:bodyPr>
          <a:lstStyle/>
          <a:p>
            <a:pPr>
              <a:lnSpc>
                <a:spcPts val="1400"/>
              </a:lnSpc>
              <a:tabLst>
                <a:tab pos="203200" algn="l"/>
              </a:tabLst>
            </a:pPr>
            <a:r>
              <a:rPr lang="en-US" altLang="zh-CN" sz="1800" b="1" dirty="0">
                <a:solidFill>
                  <a:srgbClr val="000000"/>
                </a:solidFill>
                <a:latin typeface="Courier New" pitchFamily="18" charset="0"/>
                <a:cs typeface="Courier New" pitchFamily="18" charset="0"/>
              </a:rPr>
              <a:t>0020</a:t>
            </a:r>
          </a:p>
          <a:p>
            <a:pPr>
              <a:lnSpc>
                <a:spcPts val="2200"/>
              </a:lnSpc>
              <a:tabLst>
                <a:tab pos="203200" algn="l"/>
              </a:tabLst>
            </a:pPr>
            <a:r>
              <a:rPr lang="en-US" altLang="zh-CN" sz="1800" b="1" dirty="0">
                <a:solidFill>
                  <a:srgbClr val="000000"/>
                </a:solidFill>
                <a:latin typeface="Courier New" pitchFamily="18" charset="0"/>
                <a:cs typeface="Courier New" pitchFamily="18" charset="0"/>
              </a:rPr>
              <a:t>0021</a:t>
            </a:r>
          </a:p>
          <a:p>
            <a:pPr>
              <a:lnSpc>
                <a:spcPts val="2200"/>
              </a:lnSpc>
              <a:tabLst>
                <a:tab pos="203200" algn="l"/>
              </a:tabLst>
            </a:pPr>
            <a:r>
              <a:rPr lang="en-US" altLang="zh-CN" sz="1800" b="1" dirty="0">
                <a:solidFill>
                  <a:srgbClr val="000000"/>
                </a:solidFill>
                <a:latin typeface="Courier New" pitchFamily="18" charset="0"/>
                <a:cs typeface="Courier New" pitchFamily="18" charset="0"/>
              </a:rPr>
              <a:t>0022</a:t>
            </a:r>
          </a:p>
          <a:p>
            <a:pPr>
              <a:lnSpc>
                <a:spcPts val="2200"/>
              </a:lnSpc>
              <a:tabLst>
                <a:tab pos="203200" algn="l"/>
              </a:tabLst>
            </a:pPr>
            <a:r>
              <a:rPr lang="en-US" altLang="zh-CN" sz="1800" b="1" dirty="0">
                <a:solidFill>
                  <a:srgbClr val="000000"/>
                </a:solidFill>
                <a:latin typeface="Courier New" pitchFamily="18" charset="0"/>
                <a:cs typeface="Courier New" pitchFamily="18" charset="0"/>
              </a:rPr>
              <a:t>0023</a:t>
            </a:r>
          </a:p>
          <a:p>
            <a:pPr>
              <a:lnSpc>
                <a:spcPts val="2200"/>
              </a:lnSpc>
              <a:tabLst>
                <a:tab pos="203200" algn="l"/>
              </a:tabLst>
            </a:pPr>
            <a:r>
              <a:rPr lang="en-US" altLang="zh-CN" sz="1800" b="1" dirty="0">
                <a:solidFill>
                  <a:srgbClr val="000000"/>
                </a:solidFill>
                <a:latin typeface="Courier New" pitchFamily="18" charset="0"/>
                <a:cs typeface="Courier New" pitchFamily="18" charset="0"/>
              </a:rPr>
              <a:t>0024</a:t>
            </a:r>
          </a:p>
          <a:p>
            <a:pPr>
              <a:lnSpc>
                <a:spcPts val="2200"/>
              </a:lnSpc>
              <a:tabLst>
                <a:tab pos="203200" algn="l"/>
              </a:tabLst>
            </a:pPr>
            <a:r>
              <a:rPr lang="en-US" altLang="zh-CN" dirty="0"/>
              <a:t>	</a:t>
            </a:r>
            <a:r>
              <a:rPr lang="en-US" altLang="zh-CN" sz="1800" b="1" dirty="0">
                <a:solidFill>
                  <a:srgbClr val="000000"/>
                </a:solidFill>
                <a:latin typeface="Courier New" pitchFamily="18" charset="0"/>
                <a:cs typeface="Courier New" pitchFamily="18" charset="0"/>
              </a:rPr>
              <a:t>…</a:t>
            </a:r>
          </a:p>
        </p:txBody>
      </p:sp>
      <p:sp>
        <p:nvSpPr>
          <p:cNvPr id="7" name="TextBox 1"/>
          <p:cNvSpPr txBox="1"/>
          <p:nvPr/>
        </p:nvSpPr>
        <p:spPr>
          <a:xfrm>
            <a:off x="9410700" y="2743200"/>
            <a:ext cx="88900" cy="6477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0</a:t>
            </a:r>
          </a:p>
          <a:p>
            <a:pPr>
              <a:lnSpc>
                <a:spcPts val="1000"/>
              </a:lnSpc>
            </a:pPr>
            <a:endParaRPr lang="en-US" altLang="zh-CN" dirty="0"/>
          </a:p>
          <a:p>
            <a:pPr>
              <a:lnSpc>
                <a:spcPts val="2100"/>
              </a:lnSpc>
              <a:tabLst/>
            </a:pPr>
            <a:r>
              <a:rPr lang="en-US" altLang="zh-CN" sz="1397" b="1" dirty="0">
                <a:solidFill>
                  <a:srgbClr val="000000"/>
                </a:solidFill>
                <a:latin typeface="Times New Roman" pitchFamily="18" charset="0"/>
                <a:cs typeface="Times New Roman" pitchFamily="18" charset="0"/>
              </a:rPr>
              <a:t>1</a:t>
            </a:r>
          </a:p>
        </p:txBody>
      </p:sp>
      <p:sp>
        <p:nvSpPr>
          <p:cNvPr id="8" name="TextBox 1"/>
          <p:cNvSpPr txBox="1"/>
          <p:nvPr/>
        </p:nvSpPr>
        <p:spPr>
          <a:xfrm>
            <a:off x="3187700" y="3467100"/>
            <a:ext cx="812800" cy="19050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bsf</a:t>
            </a:r>
          </a:p>
          <a:p>
            <a:pPr>
              <a:lnSpc>
                <a:spcPts val="2200"/>
              </a:lnSpc>
              <a:tabLst/>
            </a:pPr>
            <a:r>
              <a:rPr lang="en-US" altLang="zh-CN" sz="1800" b="1" dirty="0">
                <a:solidFill>
                  <a:srgbClr val="000000"/>
                </a:solidFill>
                <a:latin typeface="Courier New" pitchFamily="18" charset="0"/>
                <a:cs typeface="Courier New" pitchFamily="18" charset="0"/>
              </a:rPr>
              <a:t>call</a:t>
            </a:r>
          </a:p>
          <a:p>
            <a:pPr>
              <a:lnSpc>
                <a:spcPts val="2200"/>
              </a:lnSpc>
              <a:tabLst/>
            </a:pPr>
            <a:r>
              <a:rPr lang="en-US" altLang="zh-CN" sz="1800" b="1" dirty="0">
                <a:solidFill>
                  <a:srgbClr val="000000"/>
                </a:solidFill>
                <a:latin typeface="Courier New" pitchFamily="18" charset="0"/>
                <a:cs typeface="Courier New" pitchFamily="18" charset="0"/>
              </a:rPr>
              <a:t>return</a:t>
            </a:r>
          </a:p>
          <a:p>
            <a:pPr>
              <a:lnSpc>
                <a:spcPts val="2200"/>
              </a:lnSpc>
              <a:tabLst/>
            </a:pPr>
            <a:r>
              <a:rPr lang="en-US" altLang="zh-CN" sz="1800" b="1" dirty="0">
                <a:solidFill>
                  <a:srgbClr val="000000"/>
                </a:solidFill>
                <a:latin typeface="Courier New" pitchFamily="18" charset="0"/>
                <a:cs typeface="Courier New" pitchFamily="18" charset="0"/>
              </a:rPr>
              <a:t>bsf</a:t>
            </a:r>
          </a:p>
          <a:p>
            <a:pPr>
              <a:lnSpc>
                <a:spcPts val="2200"/>
              </a:lnSpc>
              <a:tabLst/>
            </a:pPr>
            <a:r>
              <a:rPr lang="en-US" altLang="zh-CN" sz="1800" b="1" dirty="0">
                <a:solidFill>
                  <a:srgbClr val="000000"/>
                </a:solidFill>
                <a:latin typeface="Courier New" pitchFamily="18" charset="0"/>
                <a:cs typeface="Courier New" pitchFamily="18" charset="0"/>
              </a:rPr>
              <a:t>call</a:t>
            </a:r>
          </a:p>
          <a:p>
            <a:pPr>
              <a:lnSpc>
                <a:spcPts val="2200"/>
              </a:lnSpc>
              <a:tabLst/>
            </a:pPr>
            <a:r>
              <a:rPr lang="en-US" altLang="zh-CN" sz="1800" b="1" dirty="0">
                <a:solidFill>
                  <a:srgbClr val="000000"/>
                </a:solidFill>
                <a:latin typeface="Courier New" pitchFamily="18" charset="0"/>
                <a:cs typeface="Courier New" pitchFamily="18" charset="0"/>
              </a:rPr>
              <a:t>return</a:t>
            </a:r>
          </a:p>
          <a:p>
            <a:pPr>
              <a:lnSpc>
                <a:spcPts val="2200"/>
              </a:lnSpc>
              <a:tabLst/>
            </a:pPr>
            <a:r>
              <a:rPr lang="en-US" altLang="zh-CN" sz="1800" b="1" dirty="0">
                <a:solidFill>
                  <a:srgbClr val="000000"/>
                </a:solidFill>
                <a:latin typeface="Courier New" pitchFamily="18" charset="0"/>
                <a:cs typeface="Courier New" pitchFamily="18" charset="0"/>
              </a:rPr>
              <a:t>bsf</a:t>
            </a:r>
          </a:p>
        </p:txBody>
      </p:sp>
      <p:sp>
        <p:nvSpPr>
          <p:cNvPr id="9" name="TextBox 1"/>
          <p:cNvSpPr txBox="1"/>
          <p:nvPr/>
        </p:nvSpPr>
        <p:spPr>
          <a:xfrm>
            <a:off x="4102100" y="3467100"/>
            <a:ext cx="952500" cy="19050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PORTB,0</a:t>
            </a:r>
          </a:p>
          <a:p>
            <a:pPr>
              <a:lnSpc>
                <a:spcPts val="2200"/>
              </a:lnSpc>
              <a:tabLst/>
            </a:pPr>
            <a:r>
              <a:rPr lang="en-US" altLang="zh-CN" sz="1800" b="1" dirty="0">
                <a:solidFill>
                  <a:srgbClr val="000000"/>
                </a:solidFill>
                <a:latin typeface="Courier New" pitchFamily="18" charset="0"/>
                <a:cs typeface="Courier New" pitchFamily="18" charset="0"/>
              </a:rPr>
              <a:t>MySub2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pPr>
            <a:r>
              <a:rPr lang="en-US" altLang="zh-CN" sz="1800" b="1" dirty="0">
                <a:solidFill>
                  <a:srgbClr val="000000"/>
                </a:solidFill>
                <a:latin typeface="Courier New" pitchFamily="18" charset="0"/>
                <a:cs typeface="Courier New" pitchFamily="18" charset="0"/>
              </a:rPr>
              <a:t>PORTB,1</a:t>
            </a:r>
          </a:p>
          <a:p>
            <a:pPr>
              <a:lnSpc>
                <a:spcPts val="2200"/>
              </a:lnSpc>
              <a:tabLst/>
            </a:pPr>
            <a:r>
              <a:rPr lang="en-US" altLang="zh-CN" sz="1800" b="1" dirty="0">
                <a:solidFill>
                  <a:srgbClr val="000000"/>
                </a:solidFill>
                <a:latin typeface="Courier New" pitchFamily="18" charset="0"/>
                <a:cs typeface="Courier New" pitchFamily="18" charset="0"/>
              </a:rPr>
              <a:t>MySub3</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pPr>
            <a:r>
              <a:rPr lang="en-US" altLang="zh-CN" sz="1800" b="1" dirty="0">
                <a:solidFill>
                  <a:srgbClr val="000000"/>
                </a:solidFill>
                <a:latin typeface="Courier New" pitchFamily="18" charset="0"/>
                <a:cs typeface="Courier New" pitchFamily="18" charset="0"/>
              </a:rPr>
              <a:t>PORTB,2</a:t>
            </a:r>
          </a:p>
        </p:txBody>
      </p:sp>
      <p:sp>
        <p:nvSpPr>
          <p:cNvPr id="10" name="TextBox 1"/>
          <p:cNvSpPr txBox="1"/>
          <p:nvPr/>
        </p:nvSpPr>
        <p:spPr>
          <a:xfrm>
            <a:off x="1066800" y="3467100"/>
            <a:ext cx="546100" cy="19050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1000</a:t>
            </a:r>
          </a:p>
          <a:p>
            <a:pPr>
              <a:lnSpc>
                <a:spcPts val="2200"/>
              </a:lnSpc>
              <a:tabLst/>
            </a:pPr>
            <a:r>
              <a:rPr lang="en-US" altLang="zh-CN" sz="1800" b="1" dirty="0">
                <a:solidFill>
                  <a:srgbClr val="000000"/>
                </a:solidFill>
                <a:latin typeface="Courier New" pitchFamily="18" charset="0"/>
                <a:cs typeface="Courier New" pitchFamily="18" charset="0"/>
              </a:rPr>
              <a:t>1001</a:t>
            </a:r>
          </a:p>
          <a:p>
            <a:pPr>
              <a:lnSpc>
                <a:spcPts val="2200"/>
              </a:lnSpc>
              <a:tabLst/>
            </a:pPr>
            <a:r>
              <a:rPr lang="en-US" altLang="zh-CN" sz="1800" b="1" dirty="0">
                <a:solidFill>
                  <a:srgbClr val="000000"/>
                </a:solidFill>
                <a:latin typeface="Courier New" pitchFamily="18" charset="0"/>
                <a:cs typeface="Courier New" pitchFamily="18" charset="0"/>
              </a:rPr>
              <a:t>1002</a:t>
            </a:r>
          </a:p>
          <a:p>
            <a:pPr>
              <a:lnSpc>
                <a:spcPts val="2200"/>
              </a:lnSpc>
              <a:tabLst/>
            </a:pPr>
            <a:r>
              <a:rPr lang="en-US" altLang="zh-CN" sz="1800" b="1" dirty="0">
                <a:solidFill>
                  <a:srgbClr val="000000"/>
                </a:solidFill>
                <a:latin typeface="Courier New" pitchFamily="18" charset="0"/>
                <a:cs typeface="Courier New" pitchFamily="18" charset="0"/>
              </a:rPr>
              <a:t>1003</a:t>
            </a:r>
          </a:p>
          <a:p>
            <a:pPr>
              <a:lnSpc>
                <a:spcPts val="2200"/>
              </a:lnSpc>
              <a:tabLst/>
            </a:pPr>
            <a:r>
              <a:rPr lang="en-US" altLang="zh-CN" sz="1800" b="1" dirty="0">
                <a:solidFill>
                  <a:srgbClr val="000000"/>
                </a:solidFill>
                <a:latin typeface="Courier New" pitchFamily="18" charset="0"/>
                <a:cs typeface="Courier New" pitchFamily="18" charset="0"/>
              </a:rPr>
              <a:t>1004</a:t>
            </a:r>
          </a:p>
          <a:p>
            <a:pPr>
              <a:lnSpc>
                <a:spcPts val="2200"/>
              </a:lnSpc>
              <a:tabLst/>
            </a:pPr>
            <a:r>
              <a:rPr lang="en-US" altLang="zh-CN" sz="1800" b="1" dirty="0">
                <a:solidFill>
                  <a:srgbClr val="000000"/>
                </a:solidFill>
                <a:latin typeface="Courier New" pitchFamily="18" charset="0"/>
                <a:cs typeface="Courier New" pitchFamily="18" charset="0"/>
              </a:rPr>
              <a:t>1005</a:t>
            </a:r>
          </a:p>
          <a:p>
            <a:pPr>
              <a:lnSpc>
                <a:spcPts val="2200"/>
              </a:lnSpc>
              <a:tabLst/>
            </a:pPr>
            <a:r>
              <a:rPr lang="en-US" altLang="zh-CN" sz="1800" b="1" dirty="0">
                <a:solidFill>
                  <a:srgbClr val="000000"/>
                </a:solidFill>
                <a:latin typeface="Courier New" pitchFamily="18" charset="0"/>
                <a:cs typeface="Courier New" pitchFamily="18" charset="0"/>
              </a:rPr>
              <a:t>1006</a:t>
            </a:r>
          </a:p>
        </p:txBody>
      </p:sp>
      <p:sp>
        <p:nvSpPr>
          <p:cNvPr id="11" name="TextBox 1"/>
          <p:cNvSpPr txBox="1"/>
          <p:nvPr/>
        </p:nvSpPr>
        <p:spPr>
          <a:xfrm>
            <a:off x="1917700" y="3467100"/>
            <a:ext cx="812800" cy="19050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MySub1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pPr>
            <a:r>
              <a:rPr lang="en-US" altLang="zh-CN" sz="1800" b="1" dirty="0">
                <a:solidFill>
                  <a:srgbClr val="000000"/>
                </a:solidFill>
                <a:latin typeface="Courier New" pitchFamily="18" charset="0"/>
                <a:cs typeface="Courier New" pitchFamily="18" charset="0"/>
              </a:rPr>
              <a:t>MySub2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pPr>
            <a:r>
              <a:rPr lang="en-US" altLang="zh-CN" sz="1800" b="1" dirty="0">
                <a:solidFill>
                  <a:srgbClr val="000000"/>
                </a:solidFill>
                <a:latin typeface="Courier New" pitchFamily="18" charset="0"/>
                <a:cs typeface="Courier New" pitchFamily="18" charset="0"/>
              </a:rPr>
              <a:t>MySub3</a:t>
            </a:r>
          </a:p>
        </p:txBody>
      </p:sp>
      <p:sp>
        <p:nvSpPr>
          <p:cNvPr id="12" name="TextBox 1"/>
          <p:cNvSpPr txBox="1"/>
          <p:nvPr/>
        </p:nvSpPr>
        <p:spPr>
          <a:xfrm>
            <a:off x="9410700" y="3581400"/>
            <a:ext cx="88900" cy="18542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2</a:t>
            </a:r>
          </a:p>
          <a:p>
            <a:pPr>
              <a:lnSpc>
                <a:spcPts val="1000"/>
              </a:lnSpc>
            </a:pPr>
            <a:endParaRPr lang="en-US" altLang="zh-CN" dirty="0"/>
          </a:p>
          <a:p>
            <a:pPr>
              <a:lnSpc>
                <a:spcPts val="2100"/>
              </a:lnSpc>
              <a:tabLst/>
            </a:pPr>
            <a:r>
              <a:rPr lang="en-US" altLang="zh-CN" sz="1397" b="1" dirty="0">
                <a:solidFill>
                  <a:srgbClr val="000000"/>
                </a:solidFill>
                <a:latin typeface="Times New Roman" pitchFamily="18" charset="0"/>
                <a:cs typeface="Times New Roman" pitchFamily="18" charset="0"/>
              </a:rPr>
              <a:t>3</a:t>
            </a:r>
          </a:p>
          <a:p>
            <a:pPr>
              <a:lnSpc>
                <a:spcPts val="1000"/>
              </a:lnSpc>
            </a:pPr>
            <a:endParaRPr lang="en-US" altLang="zh-CN" dirty="0"/>
          </a:p>
          <a:p>
            <a:pPr>
              <a:lnSpc>
                <a:spcPts val="2100"/>
              </a:lnSpc>
              <a:tabLst/>
            </a:pPr>
            <a:r>
              <a:rPr lang="en-US" altLang="zh-CN" sz="1397" b="1" dirty="0">
                <a:solidFill>
                  <a:srgbClr val="000000"/>
                </a:solidFill>
                <a:latin typeface="Times New Roman" pitchFamily="18" charset="0"/>
                <a:cs typeface="Times New Roman" pitchFamily="18" charset="0"/>
              </a:rPr>
              <a:t>4</a:t>
            </a:r>
          </a:p>
          <a:p>
            <a:pPr>
              <a:lnSpc>
                <a:spcPts val="1000"/>
              </a:lnSpc>
            </a:pPr>
            <a:endParaRPr lang="en-US" altLang="zh-CN" dirty="0"/>
          </a:p>
          <a:p>
            <a:pPr>
              <a:lnSpc>
                <a:spcPts val="2100"/>
              </a:lnSpc>
              <a:tabLst/>
            </a:pPr>
            <a:r>
              <a:rPr lang="en-US" altLang="zh-CN" sz="1397" b="1" dirty="0">
                <a:solidFill>
                  <a:srgbClr val="000000"/>
                </a:solidFill>
                <a:latin typeface="Times New Roman" pitchFamily="18" charset="0"/>
                <a:cs typeface="Times New Roman" pitchFamily="18" charset="0"/>
              </a:rPr>
              <a:t>5</a:t>
            </a:r>
          </a:p>
          <a:p>
            <a:pPr>
              <a:lnSpc>
                <a:spcPts val="1000"/>
              </a:lnSpc>
            </a:pPr>
            <a:endParaRPr lang="en-US" altLang="zh-CN" dirty="0"/>
          </a:p>
          <a:p>
            <a:pPr>
              <a:lnSpc>
                <a:spcPts val="2100"/>
              </a:lnSpc>
              <a:tabLst/>
            </a:pPr>
            <a:r>
              <a:rPr lang="en-US" altLang="zh-CN" sz="1397" b="1" dirty="0">
                <a:solidFill>
                  <a:srgbClr val="000000"/>
                </a:solidFill>
                <a:latin typeface="Times New Roman" pitchFamily="18" charset="0"/>
                <a:cs typeface="Times New Roman" pitchFamily="18" charset="0"/>
              </a:rPr>
              <a:t>6</a:t>
            </a:r>
          </a:p>
        </p:txBody>
      </p:sp>
      <p:sp>
        <p:nvSpPr>
          <p:cNvPr id="13" name="TextBox 1"/>
          <p:cNvSpPr txBox="1"/>
          <p:nvPr/>
        </p:nvSpPr>
        <p:spPr>
          <a:xfrm>
            <a:off x="7327900" y="5880100"/>
            <a:ext cx="1841500" cy="457200"/>
          </a:xfrm>
          <a:prstGeom prst="rect">
            <a:avLst/>
          </a:prstGeom>
          <a:noFill/>
        </p:spPr>
        <p:txBody>
          <a:bodyPr wrap="none" lIns="0" tIns="0" rIns="0" rtlCol="0">
            <a:spAutoFit/>
          </a:bodyPr>
          <a:lstStyle/>
          <a:p>
            <a:pPr>
              <a:lnSpc>
                <a:spcPts val="1900"/>
              </a:lnSpc>
              <a:tabLst>
                <a:tab pos="279400" algn="l"/>
              </a:tabLst>
            </a:pPr>
            <a:r>
              <a:rPr lang="en-US" altLang="zh-CN" dirty="0"/>
              <a:t>	</a:t>
            </a:r>
            <a:r>
              <a:rPr lang="en-US" altLang="zh-CN" sz="1397" b="1" dirty="0">
                <a:solidFill>
                  <a:srgbClr val="000000"/>
                </a:solidFill>
                <a:latin typeface="Times New Roman" pitchFamily="18" charset="0"/>
                <a:cs typeface="Times New Roman" pitchFamily="18" charset="0"/>
              </a:rPr>
              <a:t>13-bit</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x</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8-Level</a:t>
            </a:r>
          </a:p>
          <a:p>
            <a:pPr>
              <a:lnSpc>
                <a:spcPts val="1600"/>
              </a:lnSpc>
              <a:tabLst>
                <a:tab pos="279400" algn="l"/>
              </a:tabLst>
            </a:pPr>
            <a:r>
              <a:rPr lang="en-US" altLang="zh-CN" sz="1397" b="1" dirty="0">
                <a:solidFill>
                  <a:srgbClr val="000000"/>
                </a:solidFill>
                <a:latin typeface="Times New Roman" pitchFamily="18" charset="0"/>
                <a:cs typeface="Times New Roman" pitchFamily="18" charset="0"/>
              </a:rPr>
              <a:t>Return</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Address</a:t>
            </a:r>
            <a:r>
              <a:rPr lang="en-US" altLang="zh-CN" sz="1397" dirty="0">
                <a:latin typeface="Times New Roman" pitchFamily="18" charset="0"/>
                <a:cs typeface="Times New Roman" pitchFamily="18" charset="0"/>
              </a:rPr>
              <a:t> </a:t>
            </a:r>
            <a:r>
              <a:rPr lang="en-US" altLang="zh-CN" sz="1397" b="1" dirty="0">
                <a:solidFill>
                  <a:srgbClr val="000000"/>
                </a:solidFill>
                <a:latin typeface="Times New Roman" pitchFamily="18" charset="0"/>
                <a:cs typeface="Times New Roman" pitchFamily="18" charset="0"/>
              </a:rPr>
              <a:t>Stack</a:t>
            </a:r>
          </a:p>
        </p:txBody>
      </p:sp>
      <p:sp>
        <p:nvSpPr>
          <p:cNvPr id="14" name="TextBox 1"/>
          <p:cNvSpPr txBox="1"/>
          <p:nvPr/>
        </p:nvSpPr>
        <p:spPr>
          <a:xfrm>
            <a:off x="4102100" y="5727700"/>
            <a:ext cx="952500" cy="4572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PORTB,3</a:t>
            </a:r>
          </a:p>
          <a:p>
            <a:pPr>
              <a:lnSpc>
                <a:spcPts val="2200"/>
              </a:lnSpc>
              <a:tabLst/>
            </a:pPr>
            <a:r>
              <a:rPr lang="en-US" altLang="zh-CN" sz="1800" b="1" dirty="0">
                <a:solidFill>
                  <a:srgbClr val="000000"/>
                </a:solidFill>
                <a:latin typeface="Courier New" pitchFamily="18" charset="0"/>
                <a:cs typeface="Courier New" pitchFamily="18" charset="0"/>
              </a:rPr>
              <a:t>MySub2</a:t>
            </a:r>
          </a:p>
        </p:txBody>
      </p:sp>
      <p:sp>
        <p:nvSpPr>
          <p:cNvPr id="15" name="TextBox 1"/>
          <p:cNvSpPr txBox="1"/>
          <p:nvPr/>
        </p:nvSpPr>
        <p:spPr>
          <a:xfrm>
            <a:off x="3187700" y="5461000"/>
            <a:ext cx="812800" cy="10414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return</a:t>
            </a:r>
          </a:p>
          <a:p>
            <a:pPr>
              <a:lnSpc>
                <a:spcPts val="2200"/>
              </a:lnSpc>
              <a:tabLst/>
            </a:pPr>
            <a:r>
              <a:rPr lang="en-US" altLang="zh-CN" sz="1800" b="1" dirty="0">
                <a:solidFill>
                  <a:srgbClr val="000000"/>
                </a:solidFill>
                <a:latin typeface="Courier New" pitchFamily="18" charset="0"/>
                <a:cs typeface="Courier New" pitchFamily="18" charset="0"/>
              </a:rPr>
              <a:t>bsf</a:t>
            </a:r>
          </a:p>
          <a:p>
            <a:pPr>
              <a:lnSpc>
                <a:spcPts val="2200"/>
              </a:lnSpc>
              <a:tabLst/>
            </a:pPr>
            <a:r>
              <a:rPr lang="en-US" altLang="zh-CN" sz="1800" b="1" dirty="0">
                <a:solidFill>
                  <a:srgbClr val="000000"/>
                </a:solidFill>
                <a:latin typeface="Courier New" pitchFamily="18" charset="0"/>
                <a:cs typeface="Courier New" pitchFamily="18" charset="0"/>
              </a:rPr>
              <a:t>call</a:t>
            </a:r>
          </a:p>
          <a:p>
            <a:pPr>
              <a:lnSpc>
                <a:spcPts val="2200"/>
              </a:lnSpc>
              <a:tabLst/>
            </a:pPr>
            <a:r>
              <a:rPr lang="en-US" altLang="zh-CN" sz="1800" b="1" dirty="0">
                <a:solidFill>
                  <a:srgbClr val="000000"/>
                </a:solidFill>
                <a:latin typeface="Courier New" pitchFamily="18" charset="0"/>
                <a:cs typeface="Courier New" pitchFamily="18" charset="0"/>
              </a:rPr>
              <a:t>return</a:t>
            </a:r>
          </a:p>
        </p:txBody>
      </p:sp>
      <p:sp>
        <p:nvSpPr>
          <p:cNvPr id="16" name="TextBox 1"/>
          <p:cNvSpPr txBox="1"/>
          <p:nvPr/>
        </p:nvSpPr>
        <p:spPr>
          <a:xfrm>
            <a:off x="1066800" y="5461000"/>
            <a:ext cx="546100" cy="10414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1007</a:t>
            </a:r>
          </a:p>
          <a:p>
            <a:pPr>
              <a:lnSpc>
                <a:spcPts val="2200"/>
              </a:lnSpc>
              <a:tabLst/>
            </a:pPr>
            <a:r>
              <a:rPr lang="en-US" altLang="zh-CN" sz="1800" b="1" dirty="0">
                <a:solidFill>
                  <a:srgbClr val="000000"/>
                </a:solidFill>
                <a:latin typeface="Courier New" pitchFamily="18" charset="0"/>
                <a:cs typeface="Courier New" pitchFamily="18" charset="0"/>
              </a:rPr>
              <a:t>1008</a:t>
            </a:r>
          </a:p>
          <a:p>
            <a:pPr>
              <a:lnSpc>
                <a:spcPts val="2200"/>
              </a:lnSpc>
              <a:tabLst/>
            </a:pPr>
            <a:r>
              <a:rPr lang="en-US" altLang="zh-CN" sz="1800" b="1" dirty="0">
                <a:solidFill>
                  <a:srgbClr val="000000"/>
                </a:solidFill>
                <a:latin typeface="Courier New" pitchFamily="18" charset="0"/>
                <a:cs typeface="Courier New" pitchFamily="18" charset="0"/>
              </a:rPr>
              <a:t>1009</a:t>
            </a:r>
          </a:p>
          <a:p>
            <a:pPr>
              <a:lnSpc>
                <a:spcPts val="2200"/>
              </a:lnSpc>
              <a:tabLst/>
            </a:pPr>
            <a:r>
              <a:rPr lang="en-US" altLang="zh-CN" sz="1800" b="1" dirty="0">
                <a:solidFill>
                  <a:srgbClr val="000000"/>
                </a:solidFill>
                <a:latin typeface="Courier New" pitchFamily="18" charset="0"/>
                <a:cs typeface="Courier New" pitchFamily="18" charset="0"/>
              </a:rPr>
              <a:t>100A</a:t>
            </a:r>
          </a:p>
        </p:txBody>
      </p:sp>
      <p:sp>
        <p:nvSpPr>
          <p:cNvPr id="17" name="TextBox 1"/>
          <p:cNvSpPr txBox="1"/>
          <p:nvPr/>
        </p:nvSpPr>
        <p:spPr>
          <a:xfrm>
            <a:off x="1917700" y="5715000"/>
            <a:ext cx="812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MySub4</a:t>
            </a:r>
          </a:p>
        </p:txBody>
      </p:sp>
      <p:sp>
        <p:nvSpPr>
          <p:cNvPr id="18" name="TextBox 1"/>
          <p:cNvSpPr txBox="1"/>
          <p:nvPr/>
        </p:nvSpPr>
        <p:spPr>
          <a:xfrm>
            <a:off x="9410700" y="5549900"/>
            <a:ext cx="88900" cy="241300"/>
          </a:xfrm>
          <a:prstGeom prst="rect">
            <a:avLst/>
          </a:prstGeom>
          <a:noFill/>
        </p:spPr>
        <p:txBody>
          <a:bodyPr wrap="none" lIns="0" tIns="0" rIns="0" rtlCol="0">
            <a:spAutoFit/>
          </a:bodyPr>
          <a:lstStyle/>
          <a:p>
            <a:pPr>
              <a:lnSpc>
                <a:spcPts val="1900"/>
              </a:lnSpc>
              <a:tabLst/>
            </a:pPr>
            <a:r>
              <a:rPr lang="en-US" altLang="zh-CN" sz="1397" b="1" dirty="0">
                <a:solidFill>
                  <a:srgbClr val="000000"/>
                </a:solidFill>
                <a:latin typeface="Times New Roman" pitchFamily="18" charset="0"/>
                <a:cs typeface="Times New Roman" pitchFamily="18" charset="0"/>
              </a:rPr>
              <a:t>7</a:t>
            </a:r>
          </a:p>
        </p:txBody>
      </p:sp>
    </p:spTree>
    <p:extLst>
      <p:ext uri="{BB962C8B-B14F-4D97-AF65-F5344CB8AC3E}">
        <p14:creationId xmlns:p14="http://schemas.microsoft.com/office/powerpoint/2010/main" val="9473680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a:off x="2501900" y="584200"/>
            <a:ext cx="6832600" cy="774700"/>
          </a:xfrm>
          <a:prstGeom prst="rect">
            <a:avLst/>
          </a:prstGeom>
          <a:noFill/>
        </p:spPr>
        <p:txBody>
          <a:bodyPr wrap="none" lIns="0" tIns="0" rIns="0" rtlCol="0">
            <a:spAutoFit/>
          </a:bodyPr>
          <a:lstStyle/>
          <a:p>
            <a:pPr>
              <a:lnSpc>
                <a:spcPts val="6100"/>
              </a:lnSpc>
              <a:tabLst/>
            </a:pPr>
            <a:r>
              <a:rPr lang="en-US" altLang="zh-CN" sz="4397" b="1" dirty="0">
                <a:solidFill>
                  <a:srgbClr val="000000"/>
                </a:solidFill>
                <a:latin typeface="Times New Roman" pitchFamily="18" charset="0"/>
                <a:cs typeface="Times New Roman" pitchFamily="18" charset="0"/>
              </a:rPr>
              <a:t>Direccionamiento</a:t>
            </a:r>
            <a:r>
              <a:rPr lang="en-US" altLang="zh-CN" sz="4397" dirty="0">
                <a:latin typeface="Times New Roman" pitchFamily="18" charset="0"/>
                <a:cs typeface="Times New Roman" pitchFamily="18" charset="0"/>
              </a:rPr>
              <a:t> </a:t>
            </a:r>
            <a:r>
              <a:rPr lang="en-US" altLang="zh-CN" sz="4397" b="1" dirty="0">
                <a:solidFill>
                  <a:srgbClr val="000000"/>
                </a:solidFill>
                <a:latin typeface="Times New Roman" pitchFamily="18" charset="0"/>
                <a:cs typeface="Times New Roman" pitchFamily="18" charset="0"/>
              </a:rPr>
              <a:t>relativo</a:t>
            </a:r>
          </a:p>
        </p:txBody>
      </p:sp>
      <p:sp>
        <p:nvSpPr>
          <p:cNvPr id="3" name="TextBox 1"/>
          <p:cNvSpPr txBox="1"/>
          <p:nvPr/>
        </p:nvSpPr>
        <p:spPr>
          <a:xfrm>
            <a:off x="4851400" y="1447800"/>
            <a:ext cx="1193800" cy="3175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W</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Register</a:t>
            </a:r>
          </a:p>
        </p:txBody>
      </p:sp>
      <p:sp>
        <p:nvSpPr>
          <p:cNvPr id="4" name="TextBox 1"/>
          <p:cNvSpPr txBox="1"/>
          <p:nvPr/>
        </p:nvSpPr>
        <p:spPr>
          <a:xfrm>
            <a:off x="6718300" y="1435100"/>
            <a:ext cx="1104900" cy="1155700"/>
          </a:xfrm>
          <a:prstGeom prst="rect">
            <a:avLst/>
          </a:prstGeom>
          <a:noFill/>
        </p:spPr>
        <p:txBody>
          <a:bodyPr wrap="none" lIns="0" tIns="0" rIns="0" rtlCol="0">
            <a:spAutoFit/>
          </a:bodyPr>
          <a:lstStyle/>
          <a:p>
            <a:pPr>
              <a:lnSpc>
                <a:spcPts val="3300"/>
              </a:lnSpc>
              <a:tabLst>
                <a:tab pos="381000" algn="l"/>
              </a:tabLst>
            </a:pPr>
            <a:r>
              <a:rPr lang="en-US" altLang="zh-CN" dirty="0"/>
              <a:t>	</a:t>
            </a:r>
            <a:r>
              <a:rPr lang="en-US" altLang="zh-CN" sz="2400" b="1" dirty="0">
                <a:solidFill>
                  <a:srgbClr val="000000"/>
                </a:solidFill>
                <a:latin typeface="Times New Roman" pitchFamily="18" charset="0"/>
                <a:cs typeface="Times New Roman" pitchFamily="18" charset="0"/>
              </a:rPr>
              <a:t>FF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381000" algn="l"/>
              </a:tabLst>
            </a:pPr>
            <a:r>
              <a:rPr lang="en-US" altLang="zh-CN" sz="1302" b="1" dirty="0">
                <a:solidFill>
                  <a:srgbClr val="000000"/>
                </a:solidFill>
                <a:latin typeface="Times New Roman" pitchFamily="18" charset="0"/>
                <a:cs typeface="Times New Roman" pitchFamily="18" charset="0"/>
              </a:rPr>
              <a:t>8-bit</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Data</a:t>
            </a:r>
            <a:r>
              <a:rPr lang="en-US" altLang="zh-CN" sz="1302" dirty="0">
                <a:latin typeface="Times New Roman" pitchFamily="18" charset="0"/>
                <a:cs typeface="Times New Roman" pitchFamily="18" charset="0"/>
              </a:rPr>
              <a:t> </a:t>
            </a:r>
            <a:r>
              <a:rPr lang="en-US" altLang="zh-CN" sz="1302" b="1" dirty="0">
                <a:solidFill>
                  <a:srgbClr val="000000"/>
                </a:solidFill>
                <a:latin typeface="Times New Roman" pitchFamily="18" charset="0"/>
                <a:cs typeface="Times New Roman" pitchFamily="18" charset="0"/>
              </a:rPr>
              <a:t>Bus</a:t>
            </a:r>
          </a:p>
        </p:txBody>
      </p:sp>
      <p:sp>
        <p:nvSpPr>
          <p:cNvPr id="5" name="TextBox 1"/>
          <p:cNvSpPr txBox="1"/>
          <p:nvPr/>
        </p:nvSpPr>
        <p:spPr>
          <a:xfrm>
            <a:off x="1193800" y="1714500"/>
            <a:ext cx="2997200" cy="1028700"/>
          </a:xfrm>
          <a:prstGeom prst="rect">
            <a:avLst/>
          </a:prstGeom>
          <a:noFill/>
        </p:spPr>
        <p:txBody>
          <a:bodyPr wrap="none" lIns="0" tIns="0" rIns="0" rtlCol="0">
            <a:spAutoFit/>
          </a:bodyPr>
          <a:lstStyle/>
          <a:p>
            <a:pPr>
              <a:lnSpc>
                <a:spcPts val="4600"/>
              </a:lnSpc>
              <a:tabLst/>
            </a:pPr>
            <a:r>
              <a:rPr lang="en-US" altLang="zh-CN" sz="3300" b="1" dirty="0">
                <a:solidFill>
                  <a:srgbClr val="000000"/>
                </a:solidFill>
                <a:latin typeface="Times New Roman" pitchFamily="18" charset="0"/>
                <a:cs typeface="Times New Roman" pitchFamily="18" charset="0"/>
              </a:rPr>
              <a:t>Para</a:t>
            </a:r>
            <a:r>
              <a:rPr lang="en-US" altLang="zh-CN" sz="3300" dirty="0">
                <a:latin typeface="Times New Roman" pitchFamily="18" charset="0"/>
                <a:cs typeface="Times New Roman" pitchFamily="18" charset="0"/>
              </a:rPr>
              <a:t> </a:t>
            </a:r>
            <a:r>
              <a:rPr lang="en-US" altLang="zh-CN" sz="3300" b="1" dirty="0">
                <a:solidFill>
                  <a:srgbClr val="000000"/>
                </a:solidFill>
                <a:latin typeface="Times New Roman" pitchFamily="18" charset="0"/>
                <a:cs typeface="Times New Roman" pitchFamily="18" charset="0"/>
              </a:rPr>
              <a:t>escribir</a:t>
            </a:r>
            <a:r>
              <a:rPr lang="en-US" altLang="zh-CN" sz="3300" dirty="0">
                <a:latin typeface="Times New Roman" pitchFamily="18" charset="0"/>
                <a:cs typeface="Times New Roman" pitchFamily="18" charset="0"/>
              </a:rPr>
              <a:t> </a:t>
            </a:r>
            <a:r>
              <a:rPr lang="en-US" altLang="zh-CN" sz="3300" b="1" dirty="0">
                <a:solidFill>
                  <a:srgbClr val="000000"/>
                </a:solidFill>
                <a:latin typeface="Times New Roman" pitchFamily="18" charset="0"/>
                <a:cs typeface="Times New Roman" pitchFamily="18" charset="0"/>
              </a:rPr>
              <a:t>al</a:t>
            </a:r>
          </a:p>
          <a:p>
            <a:pPr>
              <a:lnSpc>
                <a:spcPts val="3500"/>
              </a:lnSpc>
              <a:tabLst/>
            </a:pPr>
            <a:r>
              <a:rPr lang="en-US" altLang="zh-CN" sz="3300" b="1" dirty="0">
                <a:solidFill>
                  <a:srgbClr val="000000"/>
                </a:solidFill>
                <a:latin typeface="Times New Roman" pitchFamily="18" charset="0"/>
                <a:cs typeface="Times New Roman" pitchFamily="18" charset="0"/>
              </a:rPr>
              <a:t>PC:</a:t>
            </a:r>
          </a:p>
        </p:txBody>
      </p:sp>
      <p:sp>
        <p:nvSpPr>
          <p:cNvPr id="6" name="TextBox 1"/>
          <p:cNvSpPr txBox="1"/>
          <p:nvPr/>
        </p:nvSpPr>
        <p:spPr>
          <a:xfrm>
            <a:off x="6400800" y="3111500"/>
            <a:ext cx="368300" cy="1219200"/>
          </a:xfrm>
          <a:prstGeom prst="rect">
            <a:avLst/>
          </a:prstGeom>
          <a:noFill/>
        </p:spPr>
        <p:txBody>
          <a:bodyPr wrap="none" lIns="0" tIns="0" rIns="0" rtlCol="0">
            <a:spAutoFit/>
          </a:bodyPr>
          <a:lstStyle/>
          <a:p>
            <a:pPr>
              <a:lnSpc>
                <a:spcPts val="3300"/>
              </a:lnSpc>
              <a:tabLst/>
            </a:pPr>
            <a:r>
              <a:rPr lang="en-US" altLang="zh-CN" sz="2400" b="1" dirty="0">
                <a:solidFill>
                  <a:srgbClr val="000000"/>
                </a:solidFill>
                <a:latin typeface="Times New Roman" pitchFamily="18" charset="0"/>
                <a:cs typeface="Times New Roman" pitchFamily="18" charset="0"/>
              </a:rPr>
              <a:t>FF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300"/>
              </a:lnSpc>
              <a:tabLst/>
            </a:pPr>
            <a:r>
              <a:rPr lang="en-US" altLang="zh-CN" sz="2400" b="1" dirty="0">
                <a:solidFill>
                  <a:srgbClr val="000000"/>
                </a:solidFill>
                <a:latin typeface="Times New Roman" pitchFamily="18" charset="0"/>
                <a:cs typeface="Times New Roman" pitchFamily="18" charset="0"/>
              </a:rPr>
              <a:t>FF</a:t>
            </a:r>
          </a:p>
        </p:txBody>
      </p:sp>
      <p:sp>
        <p:nvSpPr>
          <p:cNvPr id="7" name="TextBox 1"/>
          <p:cNvSpPr txBox="1"/>
          <p:nvPr/>
        </p:nvSpPr>
        <p:spPr>
          <a:xfrm>
            <a:off x="1092200" y="2908300"/>
            <a:ext cx="3568700" cy="2832100"/>
          </a:xfrm>
          <a:prstGeom prst="rect">
            <a:avLst/>
          </a:prstGeom>
          <a:noFill/>
        </p:spPr>
        <p:txBody>
          <a:bodyPr wrap="none" lIns="0" tIns="0" rIns="0" rtlCol="0">
            <a:spAutoFit/>
          </a:bodyPr>
          <a:lstStyle/>
          <a:p>
            <a:pPr>
              <a:lnSpc>
                <a:spcPts val="3300"/>
              </a:lnSpc>
              <a:tabLst>
                <a:tab pos="355600" algn="l"/>
              </a:tabLst>
            </a:pPr>
            <a:r>
              <a:rPr lang="en-US" altLang="zh-CN" dirty="0"/>
              <a:t>	</a:t>
            </a:r>
            <a:r>
              <a:rPr lang="en-US" altLang="zh-CN" sz="2400" b="1" dirty="0">
                <a:solidFill>
                  <a:srgbClr val="000000"/>
                </a:solidFill>
                <a:latin typeface="Times New Roman" pitchFamily="18" charset="0"/>
                <a:cs typeface="Times New Roman" pitchFamily="18" charset="0"/>
              </a:rPr>
              <a:t>Escribir</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byte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alto</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en</a:t>
            </a:r>
          </a:p>
          <a:p>
            <a:pPr>
              <a:lnSpc>
                <a:spcPts val="3100"/>
              </a:lnSpc>
              <a:tabLst>
                <a:tab pos="355600" algn="l"/>
              </a:tabLst>
            </a:pPr>
            <a:r>
              <a:rPr lang="en-US" altLang="zh-CN" sz="2400" b="1" dirty="0">
                <a:solidFill>
                  <a:srgbClr val="000000"/>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PCLATH</a:t>
            </a:r>
          </a:p>
          <a:p>
            <a:pPr>
              <a:lnSpc>
                <a:spcPts val="1000"/>
              </a:lnSpc>
            </a:pPr>
            <a:endParaRPr lang="en-US" altLang="zh-CN" dirty="0"/>
          </a:p>
          <a:p>
            <a:pPr>
              <a:lnSpc>
                <a:spcPts val="1000"/>
              </a:lnSpc>
            </a:pPr>
            <a:endParaRPr lang="en-US" altLang="zh-CN" dirty="0"/>
          </a:p>
          <a:p>
            <a:pPr>
              <a:lnSpc>
                <a:spcPts val="4300"/>
              </a:lnSpc>
              <a:tabLst>
                <a:tab pos="355600" algn="l"/>
              </a:tabLst>
            </a:pPr>
            <a:r>
              <a:rPr lang="en-US" altLang="zh-CN" dirty="0"/>
              <a:t>	</a:t>
            </a:r>
            <a:r>
              <a:rPr lang="en-US" altLang="zh-CN" sz="2400" b="1" dirty="0">
                <a:solidFill>
                  <a:srgbClr val="000000"/>
                </a:solidFill>
                <a:latin typeface="Times New Roman" pitchFamily="18" charset="0"/>
                <a:cs typeface="Times New Roman" pitchFamily="18" charset="0"/>
              </a:rPr>
              <a:t>Escribir</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byte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bajo</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en</a:t>
            </a:r>
          </a:p>
          <a:p>
            <a:pPr>
              <a:lnSpc>
                <a:spcPts val="3100"/>
              </a:lnSpc>
              <a:tabLst>
                <a:tab pos="355600" algn="l"/>
              </a:tabLst>
            </a:pPr>
            <a:r>
              <a:rPr lang="en-US" altLang="zh-CN" sz="2400" b="1" dirty="0">
                <a:solidFill>
                  <a:srgbClr val="000000"/>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PCL</a:t>
            </a:r>
          </a:p>
          <a:p>
            <a:pPr>
              <a:lnSpc>
                <a:spcPts val="3100"/>
              </a:lnSpc>
              <a:tabLst>
                <a:tab pos="355600" algn="l"/>
              </a:tabLst>
            </a:pPr>
            <a:r>
              <a:rPr lang="en-US" altLang="zh-CN" sz="2400" b="1" dirty="0">
                <a:solidFill>
                  <a:srgbClr val="000000"/>
                </a:solidFill>
                <a:latin typeface="Times New Roman" pitchFamily="18" charset="0"/>
                <a:cs typeface="Times New Roman" pitchFamily="18" charset="0"/>
              </a:rPr>
              <a:t>(PCH</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siempre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debe</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ser</a:t>
            </a:r>
          </a:p>
          <a:p>
            <a:pPr>
              <a:lnSpc>
                <a:spcPts val="3100"/>
              </a:lnSpc>
              <a:tabLst>
                <a:tab pos="355600" algn="l"/>
              </a:tabLst>
            </a:pPr>
            <a:r>
              <a:rPr lang="en-US" altLang="zh-CN" sz="2400" b="1" dirty="0">
                <a:solidFill>
                  <a:srgbClr val="000000"/>
                </a:solidFill>
                <a:latin typeface="Times New Roman" pitchFamily="18" charset="0"/>
                <a:cs typeface="Times New Roman" pitchFamily="18" charset="0"/>
              </a:rPr>
              <a:t>cargado</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con</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b="1" dirty="0">
                <a:solidFill>
                  <a:srgbClr val="000000"/>
                </a:solidFill>
                <a:latin typeface="Times New Roman" pitchFamily="18" charset="0"/>
                <a:cs typeface="Times New Roman" pitchFamily="18" charset="0"/>
              </a:rPr>
              <a:t>PCLATH)</a:t>
            </a:r>
          </a:p>
        </p:txBody>
      </p:sp>
      <p:sp>
        <p:nvSpPr>
          <p:cNvPr id="8" name="TextBox 1"/>
          <p:cNvSpPr txBox="1"/>
          <p:nvPr/>
        </p:nvSpPr>
        <p:spPr>
          <a:xfrm>
            <a:off x="5143500" y="2789237"/>
            <a:ext cx="952500" cy="3365500"/>
          </a:xfrm>
          <a:prstGeom prst="rect">
            <a:avLst/>
          </a:prstGeom>
          <a:noFill/>
        </p:spPr>
        <p:txBody>
          <a:bodyPr wrap="none" lIns="0" tIns="0" rIns="0" rtlCol="0">
            <a:spAutoFit/>
          </a:bodyPr>
          <a:lstStyle/>
          <a:p>
            <a:pPr>
              <a:lnSpc>
                <a:spcPts val="2500"/>
              </a:lnSpc>
              <a:tabLst/>
            </a:pPr>
            <a:r>
              <a:rPr lang="en-US" altLang="zh-CN" sz="1800" b="1" dirty="0">
                <a:solidFill>
                  <a:srgbClr val="000000"/>
                </a:solidFill>
                <a:latin typeface="Times New Roman" pitchFamily="18" charset="0"/>
                <a:cs typeface="Times New Roman" pitchFamily="18" charset="0"/>
              </a:rPr>
              <a:t>PCLATH</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300"/>
              </a:lnSpc>
              <a:tabLst/>
            </a:pPr>
            <a:r>
              <a:rPr lang="en-US" altLang="zh-CN" sz="1800" b="1" dirty="0">
                <a:solidFill>
                  <a:srgbClr val="000000"/>
                </a:solidFill>
                <a:latin typeface="Times New Roman" pitchFamily="18" charset="0"/>
                <a:cs typeface="Times New Roman" pitchFamily="18" charset="0"/>
              </a:rPr>
              <a:t>PCH</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pPr>
            <a:r>
              <a:rPr lang="en-US" altLang="zh-CN" sz="2502" b="1" dirty="0">
                <a:solidFill>
                  <a:srgbClr val="000000"/>
                </a:solidFill>
                <a:latin typeface="Courier New" pitchFamily="18" charset="0"/>
                <a:cs typeface="Courier New" pitchFamily="18" charset="0"/>
              </a:rPr>
              <a:t>movlw</a:t>
            </a:r>
          </a:p>
          <a:p>
            <a:pPr>
              <a:lnSpc>
                <a:spcPts val="1000"/>
              </a:lnSpc>
            </a:pPr>
            <a:endParaRPr lang="en-US" altLang="zh-CN" dirty="0"/>
          </a:p>
          <a:p>
            <a:pPr>
              <a:lnSpc>
                <a:spcPts val="2100"/>
              </a:lnSpc>
              <a:tabLst/>
            </a:pPr>
            <a:r>
              <a:rPr lang="en-US" altLang="zh-CN" sz="2502" b="1" dirty="0">
                <a:solidFill>
                  <a:srgbClr val="000000"/>
                </a:solidFill>
                <a:latin typeface="Courier New" pitchFamily="18" charset="0"/>
                <a:cs typeface="Courier New" pitchFamily="18" charset="0"/>
              </a:rPr>
              <a:t>movwf</a:t>
            </a:r>
          </a:p>
          <a:p>
            <a:pPr>
              <a:lnSpc>
                <a:spcPts val="1000"/>
              </a:lnSpc>
            </a:pPr>
            <a:endParaRPr lang="en-US" altLang="zh-CN" dirty="0"/>
          </a:p>
          <a:p>
            <a:pPr>
              <a:lnSpc>
                <a:spcPts val="2100"/>
              </a:lnSpc>
              <a:tabLst/>
            </a:pPr>
            <a:r>
              <a:rPr lang="en-US" altLang="zh-CN" sz="2502" b="1" dirty="0">
                <a:solidFill>
                  <a:srgbClr val="000000"/>
                </a:solidFill>
                <a:latin typeface="Courier New" pitchFamily="18" charset="0"/>
                <a:cs typeface="Courier New" pitchFamily="18" charset="0"/>
              </a:rPr>
              <a:t>movlw</a:t>
            </a:r>
          </a:p>
          <a:p>
            <a:pPr>
              <a:lnSpc>
                <a:spcPts val="1000"/>
              </a:lnSpc>
            </a:pPr>
            <a:endParaRPr lang="en-US" altLang="zh-CN" dirty="0"/>
          </a:p>
          <a:p>
            <a:pPr>
              <a:lnSpc>
                <a:spcPts val="2100"/>
              </a:lnSpc>
              <a:tabLst/>
            </a:pPr>
            <a:r>
              <a:rPr lang="en-US" altLang="zh-CN" sz="2502" b="1" dirty="0">
                <a:solidFill>
                  <a:srgbClr val="000000"/>
                </a:solidFill>
                <a:latin typeface="Courier New" pitchFamily="18" charset="0"/>
                <a:cs typeface="Courier New" pitchFamily="18" charset="0"/>
              </a:rPr>
              <a:t>movwf</a:t>
            </a:r>
          </a:p>
        </p:txBody>
      </p:sp>
      <p:sp>
        <p:nvSpPr>
          <p:cNvPr id="9" name="TextBox 1"/>
          <p:cNvSpPr txBox="1"/>
          <p:nvPr/>
        </p:nvSpPr>
        <p:spPr>
          <a:xfrm>
            <a:off x="6972300" y="3695700"/>
            <a:ext cx="2082800" cy="2552700"/>
          </a:xfrm>
          <a:prstGeom prst="rect">
            <a:avLst/>
          </a:prstGeom>
          <a:noFill/>
        </p:spPr>
        <p:txBody>
          <a:bodyPr wrap="none" lIns="0" tIns="0" rIns="0" rtlCol="0">
            <a:spAutoFit/>
          </a:bodyPr>
          <a:lstStyle/>
          <a:p>
            <a:pPr>
              <a:lnSpc>
                <a:spcPts val="2500"/>
              </a:lnSpc>
              <a:tabLst>
                <a:tab pos="393700" algn="l"/>
                <a:tab pos="1231900" algn="l"/>
              </a:tabLst>
            </a:pPr>
            <a:r>
              <a:rPr lang="en-US" altLang="zh-CN" dirty="0"/>
              <a:t>	</a:t>
            </a:r>
            <a:r>
              <a:rPr lang="en-US" altLang="zh-CN" sz="1800" b="1" dirty="0">
                <a:solidFill>
                  <a:srgbClr val="000000"/>
                </a:solidFill>
                <a:latin typeface="Times New Roman" pitchFamily="18" charset="0"/>
                <a:cs typeface="Times New Roman" pitchFamily="18" charset="0"/>
              </a:rPr>
              <a:t>PCL</a:t>
            </a:r>
          </a:p>
          <a:p>
            <a:pPr>
              <a:lnSpc>
                <a:spcPts val="3000"/>
              </a:lnSpc>
              <a:tabLst>
                <a:tab pos="393700" algn="l"/>
                <a:tab pos="1231900" algn="l"/>
              </a:tabLst>
            </a:pPr>
            <a:r>
              <a:rPr lang="en-US" altLang="zh-CN" dirty="0"/>
              <a:t>		</a:t>
            </a:r>
            <a:r>
              <a:rPr lang="en-US" altLang="zh-CN" sz="2400" b="1" dirty="0">
                <a:solidFill>
                  <a:srgbClr val="000000"/>
                </a:solidFill>
                <a:latin typeface="Times New Roman" pitchFamily="18" charset="0"/>
                <a:cs typeface="Times New Roman" pitchFamily="18" charset="0"/>
              </a:rPr>
              <a:t>FF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393700" algn="l"/>
                <a:tab pos="1231900" algn="l"/>
              </a:tabLst>
            </a:pPr>
            <a:r>
              <a:rPr lang="en-US" altLang="zh-CN" sz="2502" b="1" dirty="0">
                <a:solidFill>
                  <a:srgbClr val="000000"/>
                </a:solidFill>
                <a:latin typeface="Courier New" pitchFamily="18" charset="0"/>
                <a:cs typeface="Courier New" pitchFamily="18" charset="0"/>
              </a:rPr>
              <a:t>HIGH</a:t>
            </a:r>
            <a:r>
              <a:rPr lang="en-US" altLang="zh-CN" sz="2502" dirty="0">
                <a:latin typeface="Times New Roman" pitchFamily="18" charset="0"/>
                <a:cs typeface="Times New Roman" pitchFamily="18" charset="0"/>
              </a:rPr>
              <a:t>  </a:t>
            </a:r>
            <a:r>
              <a:rPr lang="en-US" altLang="zh-CN" sz="2502" b="1" dirty="0">
                <a:solidFill>
                  <a:srgbClr val="000000"/>
                </a:solidFill>
                <a:latin typeface="Courier New" pitchFamily="18" charset="0"/>
                <a:cs typeface="Courier New" pitchFamily="18" charset="0"/>
              </a:rPr>
              <a:t>0x1250</a:t>
            </a:r>
          </a:p>
          <a:p>
            <a:pPr>
              <a:lnSpc>
                <a:spcPts val="1000"/>
              </a:lnSpc>
            </a:pPr>
            <a:endParaRPr lang="en-US" altLang="zh-CN" dirty="0"/>
          </a:p>
          <a:p>
            <a:pPr>
              <a:lnSpc>
                <a:spcPts val="2100"/>
              </a:lnSpc>
              <a:tabLst>
                <a:tab pos="393700" algn="l"/>
                <a:tab pos="1231900" algn="l"/>
              </a:tabLst>
            </a:pPr>
            <a:r>
              <a:rPr lang="en-US" altLang="zh-CN" sz="2502" b="1" dirty="0">
                <a:solidFill>
                  <a:srgbClr val="000000"/>
                </a:solidFill>
                <a:latin typeface="Courier New" pitchFamily="18" charset="0"/>
                <a:cs typeface="Courier New" pitchFamily="18" charset="0"/>
              </a:rPr>
              <a:t>PCLATH</a:t>
            </a:r>
          </a:p>
          <a:p>
            <a:pPr>
              <a:lnSpc>
                <a:spcPts val="1000"/>
              </a:lnSpc>
            </a:pPr>
            <a:endParaRPr lang="en-US" altLang="zh-CN" dirty="0"/>
          </a:p>
          <a:p>
            <a:pPr>
              <a:lnSpc>
                <a:spcPts val="2100"/>
              </a:lnSpc>
              <a:tabLst>
                <a:tab pos="393700" algn="l"/>
                <a:tab pos="1231900" algn="l"/>
              </a:tabLst>
            </a:pPr>
            <a:r>
              <a:rPr lang="en-US" altLang="zh-CN" sz="2502" b="1" dirty="0">
                <a:solidFill>
                  <a:srgbClr val="000000"/>
                </a:solidFill>
                <a:latin typeface="Courier New" pitchFamily="18" charset="0"/>
                <a:cs typeface="Courier New" pitchFamily="18" charset="0"/>
              </a:rPr>
              <a:t>LOW</a:t>
            </a:r>
            <a:r>
              <a:rPr lang="en-US" altLang="zh-CN" sz="2502" dirty="0">
                <a:latin typeface="Times New Roman" pitchFamily="18" charset="0"/>
                <a:cs typeface="Times New Roman" pitchFamily="18" charset="0"/>
              </a:rPr>
              <a:t>  </a:t>
            </a:r>
            <a:r>
              <a:rPr lang="en-US" altLang="zh-CN" sz="2502" b="1" dirty="0">
                <a:solidFill>
                  <a:srgbClr val="000000"/>
                </a:solidFill>
                <a:latin typeface="Courier New" pitchFamily="18" charset="0"/>
                <a:cs typeface="Courier New" pitchFamily="18" charset="0"/>
              </a:rPr>
              <a:t>0x1250</a:t>
            </a:r>
          </a:p>
          <a:p>
            <a:pPr>
              <a:lnSpc>
                <a:spcPts val="1000"/>
              </a:lnSpc>
            </a:pPr>
            <a:endParaRPr lang="en-US" altLang="zh-CN" dirty="0"/>
          </a:p>
          <a:p>
            <a:pPr>
              <a:lnSpc>
                <a:spcPts val="2100"/>
              </a:lnSpc>
              <a:tabLst>
                <a:tab pos="393700" algn="l"/>
                <a:tab pos="1231900" algn="l"/>
              </a:tabLst>
            </a:pPr>
            <a:r>
              <a:rPr lang="en-US" altLang="zh-CN" sz="2502" b="1" dirty="0">
                <a:solidFill>
                  <a:srgbClr val="000000"/>
                </a:solidFill>
                <a:latin typeface="Courier New" pitchFamily="18" charset="0"/>
                <a:cs typeface="Courier New" pitchFamily="18" charset="0"/>
              </a:rPr>
              <a:t>PCL</a:t>
            </a:r>
          </a:p>
        </p:txBody>
      </p:sp>
    </p:spTree>
    <p:extLst>
      <p:ext uri="{BB962C8B-B14F-4D97-AF65-F5344CB8AC3E}">
        <p14:creationId xmlns:p14="http://schemas.microsoft.com/office/powerpoint/2010/main" val="33386773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762000" y="342900"/>
            <a:ext cx="9169400" cy="6870700"/>
          </a:xfrm>
          <a:prstGeom prst="rect">
            <a:avLst/>
          </a:prstGeom>
          <a:noFill/>
        </p:spPr>
      </p:pic>
      <p:sp>
        <p:nvSpPr>
          <p:cNvPr id="2" name="TextBox 1"/>
          <p:cNvSpPr txBox="1"/>
          <p:nvPr/>
        </p:nvSpPr>
        <p:spPr>
          <a:xfrm rot="5400000">
            <a:off x="1257300" y="5067300"/>
            <a:ext cx="711200" cy="279400"/>
          </a:xfrm>
          <a:prstGeom prst="rect">
            <a:avLst/>
          </a:prstGeom>
          <a:noFill/>
        </p:spPr>
        <p:txBody>
          <a:bodyPr wrap="none" lIns="0" tIns="0" rIns="0" rtlCol="0">
            <a:spAutoFit/>
          </a:bodyPr>
          <a:lstStyle/>
          <a:p>
            <a:pPr>
              <a:lnSpc>
                <a:spcPts val="2200"/>
              </a:lnSpc>
              <a:tabLst/>
            </a:pPr>
            <a:r>
              <a:rPr lang="en-US" altLang="zh-CN" sz="1602" b="1" dirty="0">
                <a:solidFill>
                  <a:srgbClr val="FFFFFF"/>
                </a:solidFill>
                <a:latin typeface="Times New Roman" pitchFamily="18" charset="0"/>
                <a:cs typeface="Times New Roman" pitchFamily="18" charset="0"/>
              </a:rPr>
              <a:t>PIC®</a:t>
            </a:r>
            <a:r>
              <a:rPr lang="en-US" altLang="zh-CN" sz="1602" dirty="0">
                <a:latin typeface="Times New Roman" pitchFamily="18" charset="0"/>
                <a:cs typeface="Times New Roman" pitchFamily="18" charset="0"/>
              </a:rPr>
              <a:t> </a:t>
            </a:r>
            <a:r>
              <a:rPr lang="en-US" altLang="zh-CN" sz="1602" b="1" dirty="0">
                <a:solidFill>
                  <a:srgbClr val="FFFFFF"/>
                </a:solidFill>
                <a:latin typeface="Times New Roman" pitchFamily="18" charset="0"/>
                <a:cs typeface="Times New Roman" pitchFamily="18" charset="0"/>
              </a:rPr>
              <a:t>M</a:t>
            </a:r>
          </a:p>
        </p:txBody>
      </p:sp>
      <p:sp>
        <p:nvSpPr>
          <p:cNvPr id="3" name="TextBox 1"/>
          <p:cNvSpPr txBox="1"/>
          <p:nvPr/>
        </p:nvSpPr>
        <p:spPr>
          <a:xfrm rot="5400000">
            <a:off x="1384300" y="5486400"/>
            <a:ext cx="457200" cy="279400"/>
          </a:xfrm>
          <a:prstGeom prst="rect">
            <a:avLst/>
          </a:prstGeom>
          <a:noFill/>
        </p:spPr>
        <p:txBody>
          <a:bodyPr wrap="none" lIns="0" tIns="0" rIns="0" rtlCol="0">
            <a:spAutoFit/>
          </a:bodyPr>
          <a:lstStyle/>
          <a:p>
            <a:pPr>
              <a:lnSpc>
                <a:spcPts val="2200"/>
              </a:lnSpc>
              <a:tabLst/>
            </a:pPr>
            <a:r>
              <a:rPr lang="en-US" altLang="zh-CN" sz="1602" b="1" dirty="0">
                <a:solidFill>
                  <a:srgbClr val="FFFFFF"/>
                </a:solidFill>
                <a:latin typeface="Times New Roman" pitchFamily="18" charset="0"/>
                <a:cs typeface="Times New Roman" pitchFamily="18" charset="0"/>
              </a:rPr>
              <a:t>MCU</a:t>
            </a:r>
          </a:p>
        </p:txBody>
      </p:sp>
      <p:sp>
        <p:nvSpPr>
          <p:cNvPr id="4" name="TextBox 1"/>
          <p:cNvSpPr txBox="1"/>
          <p:nvPr/>
        </p:nvSpPr>
        <p:spPr>
          <a:xfrm>
            <a:off x="2451100" y="533400"/>
            <a:ext cx="6578724" cy="1354217"/>
          </a:xfrm>
          <a:prstGeom prst="rect">
            <a:avLst/>
          </a:prstGeom>
          <a:noFill/>
        </p:spPr>
        <p:txBody>
          <a:bodyPr wrap="none" lIns="0" tIns="0" rIns="0" rtlCol="0">
            <a:spAutoFit/>
          </a:bodyPr>
          <a:lstStyle/>
          <a:p>
            <a:pPr>
              <a:lnSpc>
                <a:spcPts val="4400"/>
              </a:lnSpc>
              <a:tabLst>
                <a:tab pos="2692400" algn="l"/>
                <a:tab pos="2806700" algn="l"/>
              </a:tabLst>
            </a:pPr>
            <a:r>
              <a:rPr lang="en-US" altLang="zh-CN" sz="3197" b="1" dirty="0">
                <a:solidFill>
                  <a:srgbClr val="000000"/>
                </a:solidFill>
                <a:latin typeface="Times New Roman" pitchFamily="18" charset="0"/>
                <a:cs typeface="Times New Roman" pitchFamily="18" charset="0"/>
              </a:rPr>
              <a:t>Direccionamiento</a:t>
            </a:r>
            <a:r>
              <a:rPr lang="en-US" altLang="zh-CN" sz="3197" dirty="0">
                <a:latin typeface="Times New Roman" pitchFamily="18" charset="0"/>
                <a:cs typeface="Times New Roman" pitchFamily="18" charset="0"/>
              </a:rPr>
              <a:t> </a:t>
            </a:r>
            <a:r>
              <a:rPr lang="en-US" altLang="zh-CN" sz="3197" b="1" dirty="0">
                <a:solidFill>
                  <a:srgbClr val="000000"/>
                </a:solidFill>
                <a:latin typeface="Times New Roman" pitchFamily="18" charset="0"/>
                <a:cs typeface="Times New Roman" pitchFamily="18" charset="0"/>
              </a:rPr>
              <a:t>relativo:</a:t>
            </a:r>
            <a:r>
              <a:rPr lang="en-US" altLang="zh-CN" sz="3197" dirty="0">
                <a:latin typeface="Times New Roman" pitchFamily="18" charset="0"/>
                <a:cs typeface="Times New Roman" pitchFamily="18" charset="0"/>
              </a:rPr>
              <a:t> </a:t>
            </a:r>
          </a:p>
          <a:p>
            <a:pPr>
              <a:lnSpc>
                <a:spcPts val="4400"/>
              </a:lnSpc>
              <a:tabLst>
                <a:tab pos="2692400" algn="l"/>
                <a:tab pos="2806700" algn="l"/>
              </a:tabLst>
            </a:pPr>
            <a:r>
              <a:rPr lang="en-US" altLang="zh-CN" sz="3197" b="1" dirty="0" err="1">
                <a:solidFill>
                  <a:srgbClr val="000000"/>
                </a:solidFill>
                <a:latin typeface="Times New Roman" pitchFamily="18" charset="0"/>
                <a:cs typeface="Times New Roman" pitchFamily="18" charset="0"/>
              </a:rPr>
              <a:t>Tablas</a:t>
            </a:r>
            <a:r>
              <a:rPr lang="en-US" altLang="zh-CN" sz="3197" dirty="0">
                <a:latin typeface="Times New Roman" pitchFamily="18" charset="0"/>
                <a:cs typeface="Times New Roman" pitchFamily="18" charset="0"/>
              </a:rPr>
              <a:t> </a:t>
            </a:r>
            <a:r>
              <a:rPr lang="en-US" altLang="zh-CN" sz="3197" b="1" dirty="0">
                <a:solidFill>
                  <a:srgbClr val="000000"/>
                </a:solidFill>
                <a:latin typeface="Times New Roman" pitchFamily="18" charset="0"/>
                <a:cs typeface="Times New Roman" pitchFamily="18" charset="0"/>
              </a:rPr>
              <a:t>de </a:t>
            </a:r>
            <a:r>
              <a:rPr lang="en-US" altLang="zh-CN" sz="3197" b="1" dirty="0" err="1">
                <a:solidFill>
                  <a:srgbClr val="000000"/>
                </a:solidFill>
                <a:latin typeface="Times New Roman" pitchFamily="18" charset="0"/>
                <a:cs typeface="Times New Roman" pitchFamily="18" charset="0"/>
              </a:rPr>
              <a:t>lectura</a:t>
            </a:r>
            <a:endParaRPr lang="en-US" altLang="zh-CN" sz="3197" b="1" dirty="0">
              <a:solidFill>
                <a:srgbClr val="000000"/>
              </a:solidFill>
              <a:latin typeface="Times New Roman" pitchFamily="18" charset="0"/>
              <a:cs typeface="Times New Roman" pitchFamily="18" charset="0"/>
            </a:endParaRPr>
          </a:p>
          <a:p>
            <a:pPr>
              <a:lnSpc>
                <a:spcPts val="1400"/>
              </a:lnSpc>
              <a:tabLst>
                <a:tab pos="2692400" algn="l"/>
                <a:tab pos="2806700" algn="l"/>
              </a:tabLst>
            </a:pPr>
            <a:r>
              <a:rPr lang="en-US" altLang="zh-CN" dirty="0"/>
              <a:t>	</a:t>
            </a:r>
            <a:r>
              <a:rPr lang="en-US" altLang="zh-CN" sz="1800" b="1" dirty="0">
                <a:solidFill>
                  <a:srgbClr val="000000"/>
                </a:solidFill>
                <a:latin typeface="Courier New" pitchFamily="18" charset="0"/>
                <a:cs typeface="Courier New" pitchFamily="18" charset="0"/>
              </a:rPr>
              <a:t>ORG    0x0020        ;Page 0</a:t>
            </a:r>
          </a:p>
        </p:txBody>
      </p:sp>
      <p:sp>
        <p:nvSpPr>
          <p:cNvPr id="5" name="TextBox 1"/>
          <p:cNvSpPr txBox="1"/>
          <p:nvPr/>
        </p:nvSpPr>
        <p:spPr>
          <a:xfrm>
            <a:off x="1079500" y="1828800"/>
            <a:ext cx="3276600" cy="1562100"/>
          </a:xfrm>
          <a:prstGeom prst="rect">
            <a:avLst/>
          </a:prstGeom>
          <a:noFill/>
        </p:spPr>
        <p:txBody>
          <a:bodyPr wrap="none" lIns="0" tIns="0" rIns="0" rtlCol="0">
            <a:spAutoFit/>
          </a:bodyPr>
          <a:lstStyle/>
          <a:p>
            <a:pPr>
              <a:lnSpc>
                <a:spcPts val="2700"/>
              </a:lnSpc>
              <a:tabLst/>
            </a:pPr>
            <a:r>
              <a:rPr lang="en-US" altLang="zh-CN" sz="1997" b="1" dirty="0">
                <a:solidFill>
                  <a:srgbClr val="000000"/>
                </a:solidFill>
                <a:latin typeface="Times New Roman" pitchFamily="18" charset="0"/>
                <a:cs typeface="Times New Roman" pitchFamily="18" charset="0"/>
              </a:rPr>
              <a:t>Ejemplo: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Uso</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Tablas</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a:t>
            </a:r>
          </a:p>
          <a:p>
            <a:pPr>
              <a:lnSpc>
                <a:spcPts val="2400"/>
              </a:lnSpc>
              <a:tabLst/>
            </a:pPr>
            <a:r>
              <a:rPr lang="en-US" altLang="zh-CN" sz="1997" b="1" dirty="0">
                <a:solidFill>
                  <a:srgbClr val="000000"/>
                </a:solidFill>
                <a:latin typeface="Times New Roman" pitchFamily="18" charset="0"/>
                <a:cs typeface="Times New Roman" pitchFamily="18" charset="0"/>
              </a:rPr>
              <a:t>lectura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para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decodificación</a:t>
            </a:r>
          </a:p>
          <a:p>
            <a:pPr>
              <a:lnSpc>
                <a:spcPts val="2300"/>
              </a:lnSpc>
              <a:tabLst/>
            </a:pPr>
            <a:r>
              <a:rPr lang="en-US" altLang="zh-CN" sz="1997" b="1" dirty="0">
                <a:solidFill>
                  <a:srgbClr val="000000"/>
                </a:solidFill>
                <a:latin typeface="Times New Roman" pitchFamily="18" charset="0"/>
                <a:cs typeface="Times New Roman" pitchFamily="18" charset="0"/>
              </a:rPr>
              <a:t>de</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BCD</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7-segmentos</a:t>
            </a:r>
          </a:p>
          <a:p>
            <a:pPr>
              <a:lnSpc>
                <a:spcPts val="2400"/>
              </a:lnSpc>
              <a:tabLst/>
            </a:pPr>
            <a:r>
              <a:rPr lang="en-US" altLang="zh-CN" sz="1997" b="1" dirty="0">
                <a:solidFill>
                  <a:srgbClr val="000000"/>
                </a:solidFill>
                <a:latin typeface="Times New Roman" pitchFamily="18" charset="0"/>
                <a:cs typeface="Times New Roman" pitchFamily="18" charset="0"/>
              </a:rPr>
              <a:t>para</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excitar</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un</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display</a:t>
            </a:r>
            <a:r>
              <a:rPr lang="en-US" altLang="zh-CN" sz="1997" dirty="0">
                <a:latin typeface="Times New Roman" pitchFamily="18" charset="0"/>
                <a:cs typeface="Times New Roman" pitchFamily="18" charset="0"/>
              </a:rPr>
              <a:t> </a:t>
            </a:r>
            <a:r>
              <a:rPr lang="en-US" altLang="zh-CN" sz="1997" b="1" dirty="0">
                <a:solidFill>
                  <a:srgbClr val="000000"/>
                </a:solidFill>
                <a:latin typeface="Times New Roman" pitchFamily="18" charset="0"/>
                <a:cs typeface="Times New Roman" pitchFamily="18" charset="0"/>
              </a:rPr>
              <a:t>a</a:t>
            </a:r>
          </a:p>
          <a:p>
            <a:pPr>
              <a:lnSpc>
                <a:spcPts val="2300"/>
              </a:lnSpc>
              <a:tabLst/>
            </a:pPr>
            <a:r>
              <a:rPr lang="en-US" altLang="zh-CN" sz="1997" b="1" dirty="0">
                <a:solidFill>
                  <a:srgbClr val="000000"/>
                </a:solidFill>
                <a:latin typeface="Times New Roman" pitchFamily="18" charset="0"/>
                <a:cs typeface="Times New Roman" pitchFamily="18" charset="0"/>
              </a:rPr>
              <a:t>LED</a:t>
            </a:r>
          </a:p>
        </p:txBody>
      </p:sp>
      <p:sp>
        <p:nvSpPr>
          <p:cNvPr id="6" name="TextBox 1"/>
          <p:cNvSpPr txBox="1"/>
          <p:nvPr/>
        </p:nvSpPr>
        <p:spPr>
          <a:xfrm>
            <a:off x="4381500" y="1790700"/>
            <a:ext cx="4457700" cy="2730500"/>
          </a:xfrm>
          <a:prstGeom prst="rect">
            <a:avLst/>
          </a:prstGeom>
          <a:noFill/>
        </p:spPr>
        <p:txBody>
          <a:bodyPr wrap="none" lIns="0" tIns="0" rIns="0" rtlCol="0">
            <a:spAutoFit/>
          </a:bodyPr>
          <a:lstStyle/>
          <a:p>
            <a:pPr>
              <a:lnSpc>
                <a:spcPts val="1400"/>
              </a:lnSpc>
              <a:tabLst>
                <a:tab pos="762000" algn="l"/>
              </a:tabLst>
            </a:pPr>
            <a:r>
              <a:rPr lang="en-US" altLang="zh-CN" dirty="0"/>
              <a:t>	</a:t>
            </a:r>
            <a:r>
              <a:rPr lang="en-US" altLang="zh-CN" sz="1800" b="1" dirty="0">
                <a:solidFill>
                  <a:srgbClr val="000000"/>
                </a:solidFill>
                <a:latin typeface="Courier New" pitchFamily="18" charset="0"/>
                <a:cs typeface="Courier New" pitchFamily="18" charset="0"/>
              </a:rPr>
              <a:t>movlw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HIGH</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SevenSegDecode</a:t>
            </a:r>
          </a:p>
          <a:p>
            <a:pPr>
              <a:lnSpc>
                <a:spcPts val="2100"/>
              </a:lnSpc>
              <a:tabLst>
                <a:tab pos="762000" algn="l"/>
              </a:tabLst>
            </a:pPr>
            <a:r>
              <a:rPr lang="en-US" altLang="zh-CN" dirty="0"/>
              <a:t>	</a:t>
            </a:r>
            <a:r>
              <a:rPr lang="en-US" altLang="zh-CN" sz="1800" b="1" dirty="0">
                <a:solidFill>
                  <a:srgbClr val="000000"/>
                </a:solidFill>
                <a:latin typeface="Courier New" pitchFamily="18" charset="0"/>
                <a:cs typeface="Courier New" pitchFamily="18" charset="0"/>
              </a:rPr>
              <a:t>movwf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PCLATH</a:t>
            </a:r>
          </a:p>
          <a:p>
            <a:pPr>
              <a:lnSpc>
                <a:spcPts val="2100"/>
              </a:lnSpc>
              <a:tabLst>
                <a:tab pos="762000" algn="l"/>
              </a:tabLst>
            </a:pPr>
            <a:r>
              <a:rPr lang="en-US" altLang="zh-CN" dirty="0"/>
              <a:t>	</a:t>
            </a:r>
            <a:r>
              <a:rPr lang="en-US" altLang="zh-CN" sz="1800" b="1" dirty="0">
                <a:solidFill>
                  <a:srgbClr val="000000"/>
                </a:solidFill>
                <a:latin typeface="Courier New" pitchFamily="18" charset="0"/>
                <a:cs typeface="Courier New" pitchFamily="18" charset="0"/>
              </a:rPr>
              <a:t>movlw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.5</a:t>
            </a:r>
          </a:p>
          <a:p>
            <a:pPr>
              <a:lnSpc>
                <a:spcPts val="2100"/>
              </a:lnSpc>
              <a:tabLst>
                <a:tab pos="762000" algn="l"/>
              </a:tabLst>
            </a:pPr>
            <a:r>
              <a:rPr lang="en-US" altLang="zh-CN" dirty="0"/>
              <a:t>	</a:t>
            </a:r>
            <a:r>
              <a:rPr lang="en-US" altLang="zh-CN" sz="1800" b="1" dirty="0">
                <a:solidFill>
                  <a:srgbClr val="000000"/>
                </a:solidFill>
                <a:latin typeface="Courier New" pitchFamily="18" charset="0"/>
                <a:cs typeface="Courier New" pitchFamily="18" charset="0"/>
              </a:rPr>
              <a:t>call</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SevenSegDecode</a:t>
            </a:r>
          </a:p>
          <a:p>
            <a:pPr>
              <a:lnSpc>
                <a:spcPts val="2100"/>
              </a:lnSpc>
              <a:tabLst>
                <a:tab pos="762000" algn="l"/>
              </a:tabLst>
            </a:pPr>
            <a:r>
              <a:rPr lang="en-US" altLang="zh-CN" dirty="0"/>
              <a:t>	</a:t>
            </a:r>
            <a:r>
              <a:rPr lang="en-US" altLang="zh-CN" sz="1800" b="1" dirty="0">
                <a:solidFill>
                  <a:srgbClr val="000000"/>
                </a:solidFill>
                <a:latin typeface="Courier New" pitchFamily="18" charset="0"/>
                <a:cs typeface="Courier New" pitchFamily="18" charset="0"/>
              </a:rPr>
              <a:t>movwf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PORTB</a:t>
            </a:r>
          </a:p>
          <a:p>
            <a:pPr>
              <a:lnSpc>
                <a:spcPts val="1000"/>
              </a:lnSpc>
            </a:pPr>
            <a:endParaRPr lang="en-US" altLang="zh-CN" dirty="0"/>
          </a:p>
          <a:p>
            <a:pPr>
              <a:lnSpc>
                <a:spcPts val="1600"/>
              </a:lnSpc>
              <a:tabLst>
                <a:tab pos="762000" algn="l"/>
              </a:tabLst>
            </a:pPr>
            <a:r>
              <a:rPr lang="en-US" altLang="zh-CN" dirty="0"/>
              <a:t>	</a:t>
            </a:r>
            <a:r>
              <a:rPr lang="en-US" altLang="zh-CN" sz="1800" b="1" dirty="0">
                <a:solidFill>
                  <a:srgbClr val="000000"/>
                </a:solidFill>
                <a:latin typeface="Courier New" pitchFamily="18" charset="0"/>
                <a:cs typeface="Courier New" pitchFamily="18" charset="0"/>
              </a:rPr>
              <a:t>…</a:t>
            </a:r>
          </a:p>
          <a:p>
            <a:pPr>
              <a:lnSpc>
                <a:spcPts val="1000"/>
              </a:lnSpc>
            </a:pPr>
            <a:endParaRPr lang="en-US" altLang="zh-CN" dirty="0"/>
          </a:p>
          <a:p>
            <a:pPr>
              <a:lnSpc>
                <a:spcPts val="1600"/>
              </a:lnSpc>
              <a:tabLst>
                <a:tab pos="762000" algn="l"/>
              </a:tabLst>
            </a:pPr>
            <a:r>
              <a:rPr lang="en-US" altLang="zh-CN" dirty="0"/>
              <a:t>	</a:t>
            </a:r>
            <a:r>
              <a:rPr lang="en-US" altLang="zh-CN" sz="1800" b="1" dirty="0">
                <a:solidFill>
                  <a:srgbClr val="000000"/>
                </a:solidFill>
                <a:latin typeface="Courier New" pitchFamily="18" charset="0"/>
                <a:cs typeface="Courier New" pitchFamily="18" charset="0"/>
              </a:rPr>
              <a:t>ORG    0x1800        ;Page 3</a:t>
            </a:r>
          </a:p>
          <a:p>
            <a:pPr>
              <a:lnSpc>
                <a:spcPts val="2100"/>
              </a:lnSpc>
              <a:tabLst>
                <a:tab pos="762000" algn="l"/>
              </a:tabLst>
            </a:pPr>
            <a:r>
              <a:rPr lang="en-US" altLang="zh-CN" sz="1800" b="1" dirty="0">
                <a:solidFill>
                  <a:srgbClr val="000000"/>
                </a:solidFill>
                <a:latin typeface="Courier New" pitchFamily="18" charset="0"/>
                <a:cs typeface="Courier New" pitchFamily="18" charset="0"/>
              </a:rPr>
              <a:t>SevenSegDecode:</a:t>
            </a:r>
          </a:p>
          <a:p>
            <a:pPr>
              <a:lnSpc>
                <a:spcPts val="2100"/>
              </a:lnSpc>
              <a:tabLst>
                <a:tab pos="762000" algn="l"/>
              </a:tabLst>
            </a:pPr>
            <a:r>
              <a:rPr lang="en-US" altLang="zh-CN" dirty="0"/>
              <a:t>	</a:t>
            </a:r>
            <a:r>
              <a:rPr lang="en-US" altLang="zh-CN" sz="1800" b="1" dirty="0">
                <a:solidFill>
                  <a:srgbClr val="000000"/>
                </a:solidFill>
                <a:latin typeface="Courier New" pitchFamily="18" charset="0"/>
                <a:cs typeface="Courier New" pitchFamily="18" charset="0"/>
              </a:rPr>
              <a:t>addwf</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PCL,f</a:t>
            </a:r>
          </a:p>
          <a:p>
            <a:pPr>
              <a:lnSpc>
                <a:spcPts val="2100"/>
              </a:lnSpc>
              <a:tabLst>
                <a:tab pos="762000" algn="l"/>
              </a:tabLst>
            </a:pPr>
            <a:r>
              <a:rPr lang="en-US" altLang="zh-CN" dirty="0"/>
              <a:t>	</a:t>
            </a:r>
            <a:r>
              <a:rPr lang="en-US" altLang="zh-CN" sz="1800" b="1" dirty="0">
                <a:solidFill>
                  <a:srgbClr val="000000"/>
                </a:solidFill>
                <a:latin typeface="Courier New" pitchFamily="18" charset="0"/>
                <a:cs typeface="Courier New" pitchFamily="18" charset="0"/>
              </a:rPr>
              <a:t>retlw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b’00111111’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;0</a:t>
            </a:r>
          </a:p>
        </p:txBody>
      </p:sp>
      <p:sp>
        <p:nvSpPr>
          <p:cNvPr id="7" name="TextBox 1"/>
          <p:cNvSpPr txBox="1"/>
          <p:nvPr/>
        </p:nvSpPr>
        <p:spPr>
          <a:xfrm>
            <a:off x="5143500" y="4533900"/>
            <a:ext cx="6731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retlw</a:t>
            </a:r>
          </a:p>
        </p:txBody>
      </p:sp>
      <p:sp>
        <p:nvSpPr>
          <p:cNvPr id="8" name="TextBox 1"/>
          <p:cNvSpPr txBox="1"/>
          <p:nvPr/>
        </p:nvSpPr>
        <p:spPr>
          <a:xfrm>
            <a:off x="6057900" y="4533900"/>
            <a:ext cx="14986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b’00000110’</a:t>
            </a:r>
          </a:p>
        </p:txBody>
      </p:sp>
      <p:sp>
        <p:nvSpPr>
          <p:cNvPr id="9" name="TextBox 1"/>
          <p:cNvSpPr txBox="1"/>
          <p:nvPr/>
        </p:nvSpPr>
        <p:spPr>
          <a:xfrm>
            <a:off x="7975600" y="45339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;1</a:t>
            </a:r>
          </a:p>
        </p:txBody>
      </p:sp>
      <p:sp>
        <p:nvSpPr>
          <p:cNvPr id="10" name="TextBox 1"/>
          <p:cNvSpPr txBox="1"/>
          <p:nvPr/>
        </p:nvSpPr>
        <p:spPr>
          <a:xfrm>
            <a:off x="5143500" y="4800600"/>
            <a:ext cx="3009900" cy="4445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b’01011011’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;2</a:t>
            </a:r>
          </a:p>
          <a:p>
            <a:pPr>
              <a:lnSpc>
                <a:spcPts val="2100"/>
              </a:lnSpc>
              <a:tabLst/>
            </a:pPr>
            <a:r>
              <a:rPr lang="en-US" altLang="zh-CN" sz="1800" b="1" dirty="0">
                <a:solidFill>
                  <a:srgbClr val="000000"/>
                </a:solidFill>
                <a:latin typeface="Courier New" pitchFamily="18" charset="0"/>
                <a:cs typeface="Courier New" pitchFamily="18" charset="0"/>
              </a:rPr>
              <a:t>retlw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b’01001111’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;3</a:t>
            </a:r>
          </a:p>
        </p:txBody>
      </p:sp>
      <p:sp>
        <p:nvSpPr>
          <p:cNvPr id="11" name="TextBox 1"/>
          <p:cNvSpPr txBox="1"/>
          <p:nvPr/>
        </p:nvSpPr>
        <p:spPr>
          <a:xfrm>
            <a:off x="5143500" y="5334000"/>
            <a:ext cx="685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retlw</a:t>
            </a:r>
          </a:p>
        </p:txBody>
      </p:sp>
      <p:sp>
        <p:nvSpPr>
          <p:cNvPr id="12" name="TextBox 1"/>
          <p:cNvSpPr txBox="1"/>
          <p:nvPr/>
        </p:nvSpPr>
        <p:spPr>
          <a:xfrm>
            <a:off x="6057900" y="5334000"/>
            <a:ext cx="14986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b’01100110’</a:t>
            </a:r>
          </a:p>
        </p:txBody>
      </p:sp>
      <p:sp>
        <p:nvSpPr>
          <p:cNvPr id="13" name="TextBox 1"/>
          <p:cNvSpPr txBox="1"/>
          <p:nvPr/>
        </p:nvSpPr>
        <p:spPr>
          <a:xfrm>
            <a:off x="7975600" y="53340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;4</a:t>
            </a:r>
          </a:p>
        </p:txBody>
      </p:sp>
      <p:sp>
        <p:nvSpPr>
          <p:cNvPr id="14" name="TextBox 1"/>
          <p:cNvSpPr txBox="1"/>
          <p:nvPr/>
        </p:nvSpPr>
        <p:spPr>
          <a:xfrm>
            <a:off x="5143500" y="5613400"/>
            <a:ext cx="3009900" cy="4445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b’01101101’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;5</a:t>
            </a:r>
          </a:p>
          <a:p>
            <a:pPr>
              <a:lnSpc>
                <a:spcPts val="2100"/>
              </a:lnSpc>
              <a:tabLst/>
            </a:pPr>
            <a:r>
              <a:rPr lang="en-US" altLang="zh-CN" sz="1800" b="1" dirty="0">
                <a:solidFill>
                  <a:srgbClr val="000000"/>
                </a:solidFill>
                <a:latin typeface="Courier New" pitchFamily="18" charset="0"/>
                <a:cs typeface="Courier New" pitchFamily="18" charset="0"/>
              </a:rPr>
              <a:t>retlw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b’01111101’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;6</a:t>
            </a:r>
          </a:p>
        </p:txBody>
      </p:sp>
      <p:sp>
        <p:nvSpPr>
          <p:cNvPr id="15" name="TextBox 1"/>
          <p:cNvSpPr txBox="1"/>
          <p:nvPr/>
        </p:nvSpPr>
        <p:spPr>
          <a:xfrm>
            <a:off x="5143500" y="6146800"/>
            <a:ext cx="6858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retlw</a:t>
            </a:r>
          </a:p>
        </p:txBody>
      </p:sp>
      <p:sp>
        <p:nvSpPr>
          <p:cNvPr id="16" name="TextBox 1"/>
          <p:cNvSpPr txBox="1"/>
          <p:nvPr/>
        </p:nvSpPr>
        <p:spPr>
          <a:xfrm>
            <a:off x="6057900" y="6146800"/>
            <a:ext cx="14986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b’00000111’</a:t>
            </a:r>
          </a:p>
        </p:txBody>
      </p:sp>
      <p:sp>
        <p:nvSpPr>
          <p:cNvPr id="17" name="TextBox 1"/>
          <p:cNvSpPr txBox="1"/>
          <p:nvPr/>
        </p:nvSpPr>
        <p:spPr>
          <a:xfrm>
            <a:off x="7975600" y="6146800"/>
            <a:ext cx="266700" cy="1778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;7</a:t>
            </a:r>
          </a:p>
        </p:txBody>
      </p:sp>
      <p:sp>
        <p:nvSpPr>
          <p:cNvPr id="18" name="TextBox 1"/>
          <p:cNvSpPr txBox="1"/>
          <p:nvPr/>
        </p:nvSpPr>
        <p:spPr>
          <a:xfrm>
            <a:off x="5143500" y="6413500"/>
            <a:ext cx="3009900" cy="444500"/>
          </a:xfrm>
          <a:prstGeom prst="rect">
            <a:avLst/>
          </a:prstGeom>
          <a:noFill/>
        </p:spPr>
        <p:txBody>
          <a:bodyPr wrap="none" lIns="0" tIns="0" rIns="0" rtlCol="0">
            <a:spAutoFit/>
          </a:bodyPr>
          <a:lstStyle/>
          <a:p>
            <a:pPr>
              <a:lnSpc>
                <a:spcPts val="1400"/>
              </a:lnSpc>
              <a:tabLst/>
            </a:pPr>
            <a:r>
              <a:rPr lang="en-US" altLang="zh-CN" sz="1800" b="1" dirty="0">
                <a:solidFill>
                  <a:srgbClr val="000000"/>
                </a:solidFill>
                <a:latin typeface="Courier New" pitchFamily="18" charset="0"/>
                <a:cs typeface="Courier New" pitchFamily="18" charset="0"/>
              </a:rPr>
              <a:t>retlw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b’01111111’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;8</a:t>
            </a:r>
          </a:p>
          <a:p>
            <a:pPr>
              <a:lnSpc>
                <a:spcPts val="2100"/>
              </a:lnSpc>
              <a:tabLst/>
            </a:pPr>
            <a:r>
              <a:rPr lang="en-US" altLang="zh-CN" sz="1800" b="1" dirty="0">
                <a:solidFill>
                  <a:srgbClr val="000000"/>
                </a:solidFill>
                <a:latin typeface="Courier New" pitchFamily="18" charset="0"/>
                <a:cs typeface="Courier New" pitchFamily="18" charset="0"/>
              </a:rPr>
              <a:t>retlw</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b’01101111’</a:t>
            </a:r>
            <a:r>
              <a:rPr lang="en-US" altLang="zh-CN" sz="1800" dirty="0">
                <a:latin typeface="Times New Roman" pitchFamily="18" charset="0"/>
                <a:cs typeface="Times New Roman" pitchFamily="18" charset="0"/>
              </a:rPr>
              <a:t>       </a:t>
            </a:r>
            <a:r>
              <a:rPr lang="en-US" altLang="zh-CN" sz="1800" b="1" dirty="0">
                <a:solidFill>
                  <a:srgbClr val="000000"/>
                </a:solidFill>
                <a:latin typeface="Courier New" pitchFamily="18" charset="0"/>
                <a:cs typeface="Courier New" pitchFamily="18" charset="0"/>
              </a:rPr>
              <a:t>;9</a:t>
            </a:r>
          </a:p>
        </p:txBody>
      </p:sp>
    </p:spTree>
    <p:extLst>
      <p:ext uri="{BB962C8B-B14F-4D97-AF65-F5344CB8AC3E}">
        <p14:creationId xmlns:p14="http://schemas.microsoft.com/office/powerpoint/2010/main" val="31754624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1308100" y="3148012"/>
            <a:ext cx="7772400" cy="1470025"/>
          </a:xfrm>
        </p:spPr>
        <p:txBody>
          <a:bodyPr/>
          <a:lstStyle/>
          <a:p>
            <a:r>
              <a:rPr lang="es-ES" dirty="0"/>
              <a:t>Clase 8 a 19</a:t>
            </a:r>
            <a:endParaRPr lang="es-AR" dirty="0"/>
          </a:p>
        </p:txBody>
      </p:sp>
    </p:spTree>
    <p:extLst>
      <p:ext uri="{BB962C8B-B14F-4D97-AF65-F5344CB8AC3E}">
        <p14:creationId xmlns:p14="http://schemas.microsoft.com/office/powerpoint/2010/main" val="27230746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457200" y="3246437"/>
            <a:ext cx="9690100" cy="1143000"/>
          </a:xfrm>
          <a:prstGeom prst="rect">
            <a:avLst/>
          </a:prstGeom>
        </p:spPr>
        <p:txBody>
          <a:bodyPr vert="horz" lIns="91440" tIns="45720" rIns="91440" bIns="45720" rtlCol="0" anchor="ctr">
            <a:normAutofit/>
          </a:bodyPr>
          <a:lstStyle>
            <a:lvl1pPr algn="ctr">
              <a:spcBef>
                <a:spcPct val="0"/>
              </a:spcBef>
              <a:buNone/>
              <a:defRPr sz="4400" b="1">
                <a:solidFill>
                  <a:srgbClr val="FF0000"/>
                </a:solidFill>
                <a:effectLst>
                  <a:outerShdw blurRad="38100" dist="38100" dir="2700000" algn="tl">
                    <a:srgbClr val="000000">
                      <a:alpha val="43137"/>
                    </a:srgbClr>
                  </a:outerShdw>
                </a:effectLst>
                <a:latin typeface="+mj-lt"/>
                <a:ea typeface="+mj-ea"/>
                <a:cs typeface="+mj-cs"/>
              </a:defRPr>
            </a:lvl1pPr>
          </a:lstStyle>
          <a:p>
            <a:r>
              <a:rPr lang="es-AR" dirty="0"/>
              <a:t>PROGRAMACIÓN</a:t>
            </a:r>
            <a:endParaRPr lang="es-ES" dirty="0"/>
          </a:p>
        </p:txBody>
      </p:sp>
    </p:spTree>
    <p:extLst>
      <p:ext uri="{BB962C8B-B14F-4D97-AF65-F5344CB8AC3E}">
        <p14:creationId xmlns:p14="http://schemas.microsoft.com/office/powerpoint/2010/main" val="17656811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9257" y="5033771"/>
            <a:ext cx="10075164" cy="838962"/>
          </a:xfrm>
          <a:custGeom>
            <a:avLst/>
            <a:gdLst>
              <a:gd name="connsiteX0" fmla="*/ 0 w 10075164"/>
              <a:gd name="connsiteY0" fmla="*/ 0 h 838962"/>
              <a:gd name="connsiteX1" fmla="*/ 0 w 10075164"/>
              <a:gd name="connsiteY1" fmla="*/ 838962 h 838962"/>
              <a:gd name="connsiteX2" fmla="*/ 10075164 w 10075164"/>
              <a:gd name="connsiteY2" fmla="*/ 838962 h 838962"/>
              <a:gd name="connsiteX3" fmla="*/ 10075164 w 10075164"/>
              <a:gd name="connsiteY3" fmla="*/ 0 h 838962"/>
              <a:gd name="connsiteX4" fmla="*/ 0 w 10075164"/>
              <a:gd name="connsiteY4" fmla="*/ 0 h 8389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2">
                <a:moveTo>
                  <a:pt x="0" y="0"/>
                </a:moveTo>
                <a:lnTo>
                  <a:pt x="0" y="838962"/>
                </a:lnTo>
                <a:lnTo>
                  <a:pt x="10075164" y="838962"/>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9257" y="5885434"/>
            <a:ext cx="10075164" cy="825500"/>
          </a:xfrm>
          <a:custGeom>
            <a:avLst/>
            <a:gdLst>
              <a:gd name="connsiteX0" fmla="*/ 0 w 10075164"/>
              <a:gd name="connsiteY0" fmla="*/ 0 h 825500"/>
              <a:gd name="connsiteX1" fmla="*/ 10075164 w 10075164"/>
              <a:gd name="connsiteY1" fmla="*/ 0 h 825500"/>
              <a:gd name="connsiteX2" fmla="*/ 10075164 w 10075164"/>
              <a:gd name="connsiteY2" fmla="*/ 825499 h 825500"/>
              <a:gd name="connsiteX3" fmla="*/ 0 w 10075164"/>
              <a:gd name="connsiteY3" fmla="*/ 825499 h 825500"/>
              <a:gd name="connsiteX4" fmla="*/ 0 w 10075164"/>
              <a:gd name="connsiteY4" fmla="*/ 0 h 82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25500">
                <a:moveTo>
                  <a:pt x="0" y="0"/>
                </a:moveTo>
                <a:lnTo>
                  <a:pt x="10075164" y="0"/>
                </a:lnTo>
                <a:lnTo>
                  <a:pt x="10075164" y="825499"/>
                </a:lnTo>
                <a:lnTo>
                  <a:pt x="0" y="8254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52499" y="520700"/>
            <a:ext cx="9431921" cy="5919569"/>
          </a:xfrm>
          <a:prstGeom prst="rect">
            <a:avLst/>
          </a:prstGeom>
          <a:noFill/>
        </p:spPr>
        <p:txBody>
          <a:bodyPr wrap="square" lIns="0" tIns="0" rIns="0" rtlCol="0">
            <a:spAutoFit/>
          </a:bodyPr>
          <a:lstStyle/>
          <a:p>
            <a:pPr algn="ctr">
              <a:lnSpc>
                <a:spcPts val="3200"/>
              </a:lnSpc>
              <a:spcBef>
                <a:spcPct val="0"/>
              </a:spcBef>
              <a:tabLst>
                <a:tab pos="2590800" algn="l"/>
              </a:tabLst>
            </a:pPr>
            <a:r>
              <a:rPr lang="en-US" altLang="zh-CN" sz="3600" b="1" i="1" dirty="0" err="1">
                <a:solidFill>
                  <a:srgbClr val="FF0000"/>
                </a:solidFill>
                <a:effectLst>
                  <a:outerShdw blurRad="38100" dist="38100" dir="2700000" algn="tl">
                    <a:srgbClr val="000000">
                      <a:alpha val="43137"/>
                    </a:srgbClr>
                  </a:outerShdw>
                </a:effectLst>
                <a:latin typeface="Calibri" panose="020F0502020204030204" pitchFamily="34" charset="0"/>
              </a:rPr>
              <a:t>Programa</a:t>
            </a:r>
            <a:r>
              <a:rPr lang="en-US" altLang="zh-CN" sz="3600" b="1" i="1" dirty="0">
                <a:solidFill>
                  <a:srgbClr val="FF0000"/>
                </a:solidFill>
                <a:effectLst>
                  <a:outerShdw blurRad="38100" dist="38100" dir="2700000" algn="tl">
                    <a:srgbClr val="000000">
                      <a:alpha val="43137"/>
                    </a:srgbClr>
                  </a:outerShdw>
                </a:effectLst>
                <a:latin typeface="Calibri" panose="020F0502020204030204" pitchFamily="34" charset="0"/>
              </a:rPr>
              <a:t> Ensamblador</a:t>
            </a:r>
          </a:p>
          <a:p>
            <a:pPr>
              <a:lnSpc>
                <a:spcPts val="1000"/>
              </a:lnSpc>
            </a:pPr>
            <a:endParaRPr lang="en-US" altLang="zh-CN" sz="3600" dirty="0"/>
          </a:p>
          <a:p>
            <a:pPr>
              <a:lnSpc>
                <a:spcPts val="1000"/>
              </a:lnSpc>
            </a:pPr>
            <a:endParaRPr lang="en-US" altLang="zh-CN" dirty="0"/>
          </a:p>
          <a:p>
            <a:pPr>
              <a:lnSpc>
                <a:spcPts val="1000"/>
              </a:lnSpc>
            </a:pPr>
            <a:endParaRPr lang="en-US" altLang="zh-CN" dirty="0"/>
          </a:p>
          <a:p>
            <a:pPr>
              <a:lnSpc>
                <a:spcPts val="4000"/>
              </a:lnSpc>
              <a:tabLst>
                <a:tab pos="2590800" algn="l"/>
              </a:tabLst>
            </a:pPr>
            <a:r>
              <a:rPr lang="en-US" altLang="zh-CN" sz="3200" b="1" dirty="0">
                <a:solidFill>
                  <a:srgbClr val="000000"/>
                </a:solidFill>
                <a:latin typeface="Times New Roman" pitchFamily="18" charset="0"/>
                <a:cs typeface="Times New Roman" pitchFamily="18" charset="0"/>
              </a:rPr>
              <a:t>El</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programa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ensamblador</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un</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software </a:t>
            </a:r>
            <a:r>
              <a:rPr lang="en-US" altLang="zh-CN" sz="3200" b="1" dirty="0" err="1">
                <a:solidFill>
                  <a:srgbClr val="000000"/>
                </a:solidFill>
                <a:latin typeface="Times New Roman" pitchFamily="18" charset="0"/>
                <a:cs typeface="Times New Roman" pitchFamily="18" charset="0"/>
              </a:rPr>
              <a:t>que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se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encarga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traducir</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los</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nemonicos</a:t>
            </a:r>
            <a:r>
              <a:rPr lang="en-US" altLang="zh-CN" sz="3200" b="1" dirty="0">
                <a:solidFill>
                  <a:srgbClr val="000000"/>
                </a:solidFill>
                <a:latin typeface="Times New Roman" pitchFamily="18" charset="0"/>
                <a:cs typeface="Times New Roman" pitchFamily="18" charset="0"/>
              </a:rPr>
              <a:t> y</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símbolos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alfanuméricos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del</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programa</a:t>
            </a:r>
            <a:r>
              <a:rPr lang="en-US" altLang="zh-CN" sz="3200" b="1" dirty="0">
                <a:solidFill>
                  <a:srgbClr val="000000"/>
                </a:solidFill>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escrito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en</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ensamblador</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por</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el</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usuario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a </a:t>
            </a:r>
            <a:r>
              <a:rPr lang="en-US" altLang="zh-CN" sz="3200" b="1" dirty="0" err="1">
                <a:solidFill>
                  <a:srgbClr val="000000"/>
                </a:solidFill>
                <a:latin typeface="Times New Roman" pitchFamily="18" charset="0"/>
                <a:cs typeface="Times New Roman" pitchFamily="18" charset="0"/>
              </a:rPr>
              <a:t>código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maquina.</a:t>
            </a:r>
          </a:p>
          <a:p>
            <a:pPr>
              <a:lnSpc>
                <a:spcPts val="1000"/>
              </a:lnSpc>
            </a:pPr>
            <a:endParaRPr lang="en-US" altLang="zh-CN" sz="3200" dirty="0"/>
          </a:p>
          <a:p>
            <a:pPr>
              <a:lnSpc>
                <a:spcPts val="3600"/>
              </a:lnSpc>
              <a:tabLst>
                <a:tab pos="2590800" algn="l"/>
              </a:tabLst>
            </a:pPr>
            <a:endParaRPr lang="en-US" altLang="zh-CN" sz="3200" b="1" dirty="0">
              <a:solidFill>
                <a:srgbClr val="000000"/>
              </a:solidFill>
              <a:latin typeface="Times New Roman" pitchFamily="18" charset="0"/>
              <a:cs typeface="Times New Roman" pitchFamily="18" charset="0"/>
            </a:endParaRPr>
          </a:p>
          <a:p>
            <a:pPr>
              <a:lnSpc>
                <a:spcPts val="3600"/>
              </a:lnSpc>
              <a:tabLst>
                <a:tab pos="2590800" algn="l"/>
              </a:tabLst>
            </a:pPr>
            <a:r>
              <a:rPr lang="en-US" altLang="zh-CN" sz="3200" b="1" dirty="0">
                <a:solidFill>
                  <a:srgbClr val="000000"/>
                </a:solidFill>
                <a:latin typeface="Times New Roman" pitchFamily="18" charset="0"/>
                <a:cs typeface="Times New Roman" pitchFamily="18" charset="0"/>
              </a:rPr>
              <a:t>El</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programa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escrito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en</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lenguaje</a:t>
            </a:r>
            <a:r>
              <a:rPr lang="en-US" altLang="zh-CN" sz="3200" b="1" dirty="0">
                <a:solidFill>
                  <a:srgbClr val="000000"/>
                </a:solidFill>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ensamblador</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recibe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el</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nombre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a:t>
            </a:r>
            <a:r>
              <a:rPr lang="en-US" altLang="zh-CN" sz="3200" dirty="0">
                <a:latin typeface="Times New Roman" pitchFamily="18" charset="0"/>
                <a:cs typeface="Times New Roman" pitchFamily="18" charset="0"/>
              </a:rPr>
              <a:t> </a:t>
            </a:r>
            <a:r>
              <a:rPr lang="en-US" altLang="zh-CN" sz="3200" b="1" u="sng"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archivo</a:t>
            </a:r>
            <a:r>
              <a:rPr lang="en-US" altLang="zh-CN" sz="3200" b="1" u="sng"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u="sng" dirty="0" err="1">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fuente</a:t>
            </a:r>
            <a:r>
              <a:rPr lang="en-US" altLang="zh-CN" sz="3200" b="1" dirty="0">
                <a:solidFill>
                  <a:srgbClr val="000000"/>
                </a:solidFill>
                <a:latin typeface="Times New Roman" pitchFamily="18" charset="0"/>
                <a:cs typeface="Times New Roman" pitchFamily="18" charset="0"/>
              </a:rPr>
              <a:t>.</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Suele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tener</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la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extensión</a:t>
            </a:r>
            <a:r>
              <a:rPr lang="en-US" altLang="zh-CN" sz="3200" dirty="0">
                <a:latin typeface="Times New Roman" pitchFamily="18" charset="0"/>
                <a:cs typeface="Times New Roman" pitchFamily="18" charset="0"/>
              </a:rPr>
              <a:t> </a:t>
            </a:r>
            <a:r>
              <a:rPr lang="en-US" altLang="zh-CN" sz="3200" b="1" dirty="0">
                <a:solidFill>
                  <a:srgbClr val="FF0000"/>
                </a:solidFill>
                <a:latin typeface="Times New Roman" pitchFamily="18" charset="0"/>
                <a:cs typeface="Times New Roman" pitchFamily="18" charset="0"/>
              </a:rPr>
              <a:t>*.asm.</a:t>
            </a:r>
          </a:p>
          <a:p>
            <a:pPr>
              <a:lnSpc>
                <a:spcPts val="1000"/>
              </a:lnSpc>
            </a:pPr>
            <a:endParaRPr lang="en-US" altLang="zh-CN" sz="3200" dirty="0"/>
          </a:p>
          <a:p>
            <a:pPr>
              <a:lnSpc>
                <a:spcPts val="3600"/>
              </a:lnSpc>
              <a:tabLst>
                <a:tab pos="2590800" algn="l"/>
              </a:tabLst>
            </a:pPr>
            <a:r>
              <a:rPr lang="en-US" altLang="zh-CN" sz="3200" b="1" dirty="0">
                <a:solidFill>
                  <a:srgbClr val="000000"/>
                </a:solidFill>
                <a:latin typeface="Times New Roman" pitchFamily="18" charset="0"/>
                <a:cs typeface="Times New Roman" pitchFamily="18" charset="0"/>
              </a:rPr>
              <a:t>El</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programa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ensamblador</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proporciona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un </a:t>
            </a:r>
            <a:r>
              <a:rPr lang="en-US" altLang="zh-CN" sz="3200" b="1" dirty="0" err="1">
                <a:solidFill>
                  <a:srgbClr val="000000"/>
                </a:solidFill>
                <a:latin typeface="Times New Roman" pitchFamily="18" charset="0"/>
                <a:cs typeface="Times New Roman" pitchFamily="18" charset="0"/>
              </a:rPr>
              <a:t>archivo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en</a:t>
            </a:r>
            <a:r>
              <a:rPr lang="en-US" altLang="zh-CN" sz="3200" dirty="0">
                <a:latin typeface="Times New Roman" pitchFamily="18" charset="0"/>
                <a:cs typeface="Times New Roman" pitchFamily="18" charset="0"/>
              </a:rPr>
              <a:t> </a:t>
            </a:r>
            <a:r>
              <a:rPr lang="en-US" altLang="zh-CN" sz="3200" b="1" u="sng"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lenguaje</a:t>
            </a:r>
            <a:r>
              <a:rPr lang="en-US" altLang="zh-CN" sz="3200" u="sng"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u="sng" dirty="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maquina</a:t>
            </a:r>
            <a:r>
              <a:rPr lang="en-US" altLang="zh-CN" sz="3200" u="sng"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que</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suele</a:t>
            </a:r>
            <a:r>
              <a:rPr lang="en-US" altLang="zh-CN" sz="3200" b="1" dirty="0">
                <a:solidFill>
                  <a:srgbClr val="000000"/>
                </a:solidFill>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tener</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la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extensión</a:t>
            </a:r>
            <a:r>
              <a:rPr lang="en-US" altLang="zh-CN" sz="3200" dirty="0">
                <a:latin typeface="Times New Roman" pitchFamily="18" charset="0"/>
                <a:cs typeface="Times New Roman" pitchFamily="18" charset="0"/>
              </a:rPr>
              <a:t> </a:t>
            </a:r>
            <a:r>
              <a:rPr lang="en-US" altLang="zh-CN" sz="3200" b="1" dirty="0">
                <a:solidFill>
                  <a:srgbClr val="FF0000"/>
                </a:solidFill>
                <a:latin typeface="Times New Roman" pitchFamily="18" charset="0"/>
                <a:cs typeface="Times New Roman" pitchFamily="18" charset="0"/>
              </a:rPr>
              <a:t>*.hex.</a:t>
            </a:r>
          </a:p>
        </p:txBody>
      </p:sp>
    </p:spTree>
    <p:extLst>
      <p:ext uri="{BB962C8B-B14F-4D97-AF65-F5344CB8AC3E}">
        <p14:creationId xmlns:p14="http://schemas.microsoft.com/office/powerpoint/2010/main" val="40663198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9257" y="5033771"/>
            <a:ext cx="10075164" cy="838962"/>
          </a:xfrm>
          <a:custGeom>
            <a:avLst/>
            <a:gdLst>
              <a:gd name="connsiteX0" fmla="*/ 0 w 10075164"/>
              <a:gd name="connsiteY0" fmla="*/ 0 h 838962"/>
              <a:gd name="connsiteX1" fmla="*/ 0 w 10075164"/>
              <a:gd name="connsiteY1" fmla="*/ 838962 h 838962"/>
              <a:gd name="connsiteX2" fmla="*/ 10075164 w 10075164"/>
              <a:gd name="connsiteY2" fmla="*/ 838962 h 838962"/>
              <a:gd name="connsiteX3" fmla="*/ 10075164 w 10075164"/>
              <a:gd name="connsiteY3" fmla="*/ 0 h 838962"/>
              <a:gd name="connsiteX4" fmla="*/ 0 w 10075164"/>
              <a:gd name="connsiteY4" fmla="*/ 0 h 8389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2">
                <a:moveTo>
                  <a:pt x="0" y="0"/>
                </a:moveTo>
                <a:lnTo>
                  <a:pt x="0" y="838962"/>
                </a:lnTo>
                <a:lnTo>
                  <a:pt x="10075164" y="838962"/>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9257" y="5885434"/>
            <a:ext cx="10075164" cy="825500"/>
          </a:xfrm>
          <a:custGeom>
            <a:avLst/>
            <a:gdLst>
              <a:gd name="connsiteX0" fmla="*/ 0 w 10075164"/>
              <a:gd name="connsiteY0" fmla="*/ 0 h 825500"/>
              <a:gd name="connsiteX1" fmla="*/ 10075164 w 10075164"/>
              <a:gd name="connsiteY1" fmla="*/ 0 h 825500"/>
              <a:gd name="connsiteX2" fmla="*/ 10075164 w 10075164"/>
              <a:gd name="connsiteY2" fmla="*/ 825499 h 825500"/>
              <a:gd name="connsiteX3" fmla="*/ 0 w 10075164"/>
              <a:gd name="connsiteY3" fmla="*/ 825499 h 825500"/>
              <a:gd name="connsiteX4" fmla="*/ 0 w 10075164"/>
              <a:gd name="connsiteY4" fmla="*/ 0 h 82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25500">
                <a:moveTo>
                  <a:pt x="0" y="0"/>
                </a:moveTo>
                <a:lnTo>
                  <a:pt x="10075164" y="0"/>
                </a:lnTo>
                <a:lnTo>
                  <a:pt x="10075164" y="825499"/>
                </a:lnTo>
                <a:lnTo>
                  <a:pt x="0" y="8254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52500" y="406400"/>
            <a:ext cx="9431921" cy="2277547"/>
          </a:xfrm>
          <a:prstGeom prst="rect">
            <a:avLst/>
          </a:prstGeom>
          <a:noFill/>
        </p:spPr>
        <p:txBody>
          <a:bodyPr wrap="square" lIns="0" tIns="0" rIns="0" rtlCol="0">
            <a:spAutoFit/>
          </a:bodyPr>
          <a:lstStyle/>
          <a:p>
            <a:pPr>
              <a:lnSpc>
                <a:spcPts val="3200"/>
              </a:lnSpc>
              <a:tabLst>
                <a:tab pos="2590800" algn="l"/>
              </a:tabLst>
            </a:pPr>
            <a:r>
              <a:rPr lang="en-US" altLang="zh-CN" dirty="0"/>
              <a:t>	</a:t>
            </a:r>
            <a:r>
              <a:rPr lang="en-US" altLang="zh-CN" sz="3600" b="1" i="1" dirty="0">
                <a:solidFill>
                  <a:srgbClr val="FF0000"/>
                </a:solidFill>
                <a:effectLst>
                  <a:outerShdw blurRad="38100" dist="38100" dir="2700000" algn="tl">
                    <a:srgbClr val="000000">
                      <a:alpha val="43137"/>
                    </a:srgbClr>
                  </a:outerShdw>
                </a:effectLst>
                <a:latin typeface="Calibri" panose="020F0502020204030204" pitchFamily="34" charset="0"/>
              </a:rPr>
              <a:t>Programa Ensamblador</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2590800" algn="l"/>
              </a:tabLst>
            </a:pPr>
            <a:r>
              <a:rPr lang="en-US" altLang="zh-CN" sz="3200" b="1" dirty="0">
                <a:solidFill>
                  <a:srgbClr val="000000"/>
                </a:solidFill>
                <a:latin typeface="Times New Roman" pitchFamily="18" charset="0"/>
                <a:cs typeface="Times New Roman" pitchFamily="18" charset="0"/>
              </a:rPr>
              <a:t>El</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ensamblador</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mas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utilizado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para</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los PIC’s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el</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MPASM</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que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trabaja</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dentro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del </a:t>
            </a:r>
            <a:r>
              <a:rPr lang="en-US" altLang="zh-CN" sz="3200" b="1" dirty="0" err="1">
                <a:solidFill>
                  <a:srgbClr val="000000"/>
                </a:solidFill>
                <a:latin typeface="Times New Roman" pitchFamily="18" charset="0"/>
                <a:cs typeface="Times New Roman" pitchFamily="18" charset="0"/>
              </a:rPr>
              <a:t>entorno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del</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software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llamado</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MPLAB</a:t>
            </a:r>
            <a:r>
              <a:rPr lang="en-US" altLang="zh-CN" sz="3200" dirty="0">
                <a:latin typeface="Times New Roman" pitchFamily="18" charset="0"/>
                <a:cs typeface="Times New Roman" pitchFamily="18" charset="0"/>
              </a:rPr>
              <a:t> </a:t>
            </a:r>
            <a:r>
              <a:rPr lang="en-US" altLang="zh-CN" sz="3200" b="1" dirty="0" err="1">
                <a:solidFill>
                  <a:srgbClr val="000000"/>
                </a:solidFill>
                <a:latin typeface="Times New Roman" pitchFamily="18" charset="0"/>
                <a:cs typeface="Times New Roman" pitchFamily="18" charset="0"/>
              </a:rPr>
              <a:t>que</a:t>
            </a:r>
            <a:r>
              <a:rPr lang="en-US" altLang="zh-CN" sz="3200" b="1" dirty="0">
                <a:solidFill>
                  <a:srgbClr val="000000"/>
                </a:solidFill>
                <a:latin typeface="Times New Roman" pitchFamily="18" charset="0"/>
                <a:cs typeface="Times New Roman" pitchFamily="18" charset="0"/>
              </a:rPr>
              <a:t> se</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describirá</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mas</a:t>
            </a:r>
            <a:r>
              <a:rPr lang="en-US" altLang="zh-CN" sz="3200" dirty="0">
                <a:latin typeface="Times New Roman" pitchFamily="18" charset="0"/>
                <a:cs typeface="Times New Roman" pitchFamily="18" charset="0"/>
              </a:rPr>
              <a:t> </a:t>
            </a:r>
            <a:r>
              <a:rPr lang="en-US" altLang="zh-CN" sz="3200" b="1" dirty="0">
                <a:solidFill>
                  <a:srgbClr val="000000"/>
                </a:solidFill>
                <a:latin typeface="Times New Roman" pitchFamily="18" charset="0"/>
                <a:cs typeface="Times New Roman" pitchFamily="18" charset="0"/>
              </a:rPr>
              <a:t>adelante.</a:t>
            </a:r>
          </a:p>
        </p:txBody>
      </p:sp>
      <p:sp>
        <p:nvSpPr>
          <p:cNvPr id="15" name="TextBox 1"/>
          <p:cNvSpPr txBox="1"/>
          <p:nvPr/>
        </p:nvSpPr>
        <p:spPr>
          <a:xfrm>
            <a:off x="1079500" y="3454400"/>
            <a:ext cx="139700" cy="406400"/>
          </a:xfrm>
          <a:prstGeom prst="rect">
            <a:avLst/>
          </a:prstGeom>
          <a:noFill/>
        </p:spPr>
        <p:txBody>
          <a:bodyPr wrap="none" lIns="0" tIns="0" rIns="0" rtlCol="0">
            <a:spAutoFit/>
          </a:bodyPr>
          <a:lstStyle/>
          <a:p>
            <a:pPr>
              <a:lnSpc>
                <a:spcPts val="3200"/>
              </a:lnSpc>
              <a:tabLst/>
            </a:pPr>
            <a:r>
              <a:rPr lang="en-US" altLang="zh-CN" sz="2315" dirty="0">
                <a:solidFill>
                  <a:srgbClr val="FC0128"/>
                </a:solidFill>
                <a:latin typeface="Arial Black" pitchFamily="18" charset="0"/>
                <a:cs typeface="Arial Black" pitchFamily="18" charset="0"/>
              </a:rPr>
              <a:t>–</a:t>
            </a:r>
          </a:p>
        </p:txBody>
      </p:sp>
      <p:sp>
        <p:nvSpPr>
          <p:cNvPr id="16" name="TextBox 1"/>
          <p:cNvSpPr txBox="1"/>
          <p:nvPr/>
        </p:nvSpPr>
        <p:spPr>
          <a:xfrm>
            <a:off x="1384300" y="3492500"/>
            <a:ext cx="6477000" cy="355600"/>
          </a:xfrm>
          <a:prstGeom prst="rect">
            <a:avLst/>
          </a:prstGeom>
          <a:noFill/>
        </p:spPr>
        <p:txBody>
          <a:bodyPr wrap="none" lIns="0" tIns="0" rIns="0" rtlCol="0">
            <a:spAutoFit/>
          </a:bodyPr>
          <a:lstStyle/>
          <a:p>
            <a:pPr>
              <a:lnSpc>
                <a:spcPts val="2800"/>
              </a:lnSpc>
              <a:tabLst/>
            </a:pPr>
            <a:r>
              <a:rPr lang="en-US" altLang="zh-CN" sz="3084" b="1" dirty="0">
                <a:solidFill>
                  <a:srgbClr val="000000"/>
                </a:solidFill>
                <a:latin typeface="Times New Roman" pitchFamily="18" charset="0"/>
                <a:cs typeface="Times New Roman" pitchFamily="18" charset="0"/>
              </a:rPr>
              <a:t>Disponible</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en</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www.microchip.com</a:t>
            </a:r>
          </a:p>
        </p:txBody>
      </p:sp>
    </p:spTree>
    <p:extLst>
      <p:ext uri="{BB962C8B-B14F-4D97-AF65-F5344CB8AC3E}">
        <p14:creationId xmlns:p14="http://schemas.microsoft.com/office/powerpoint/2010/main" val="39753541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9257" y="0"/>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09257" y="0"/>
            <a:ext cx="1779270" cy="838961"/>
          </a:xfrm>
          <a:custGeom>
            <a:avLst/>
            <a:gdLst>
              <a:gd name="connsiteX0" fmla="*/ 0 w 1779270"/>
              <a:gd name="connsiteY0" fmla="*/ 0 h 838961"/>
              <a:gd name="connsiteX1" fmla="*/ 0 w 1779270"/>
              <a:gd name="connsiteY1" fmla="*/ 838961 h 838961"/>
              <a:gd name="connsiteX2" fmla="*/ 1779270 w 1779270"/>
              <a:gd name="connsiteY2" fmla="*/ 838961 h 838961"/>
              <a:gd name="connsiteX3" fmla="*/ 1779270 w 1779270"/>
              <a:gd name="connsiteY3" fmla="*/ 0 h 838961"/>
              <a:gd name="connsiteX4" fmla="*/ 0 w 1779270"/>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838961">
                <a:moveTo>
                  <a:pt x="0" y="0"/>
                </a:moveTo>
                <a:lnTo>
                  <a:pt x="0" y="838961"/>
                </a:lnTo>
                <a:lnTo>
                  <a:pt x="1779270" y="838961"/>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9257" y="838961"/>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9257" y="838961"/>
            <a:ext cx="1779270" cy="54863"/>
          </a:xfrm>
          <a:custGeom>
            <a:avLst/>
            <a:gdLst>
              <a:gd name="connsiteX0" fmla="*/ 0 w 1779270"/>
              <a:gd name="connsiteY0" fmla="*/ 0 h 54863"/>
              <a:gd name="connsiteX1" fmla="*/ 0 w 1779270"/>
              <a:gd name="connsiteY1" fmla="*/ 54863 h 54863"/>
              <a:gd name="connsiteX2" fmla="*/ 1779270 w 1779270"/>
              <a:gd name="connsiteY2" fmla="*/ 54863 h 54863"/>
              <a:gd name="connsiteX3" fmla="*/ 1779270 w 1779270"/>
              <a:gd name="connsiteY3" fmla="*/ 0 h 54863"/>
              <a:gd name="connsiteX4" fmla="*/ 0 w 1779270"/>
              <a:gd name="connsiteY4" fmla="*/ 0 h 54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9270" h="54863">
                <a:moveTo>
                  <a:pt x="0" y="0"/>
                </a:moveTo>
                <a:lnTo>
                  <a:pt x="0" y="54863"/>
                </a:lnTo>
                <a:lnTo>
                  <a:pt x="1779270" y="54863"/>
                </a:lnTo>
                <a:lnTo>
                  <a:pt x="177927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9257" y="1677923"/>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9257" y="2516885"/>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9257" y="3355847"/>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9257" y="4194809"/>
            <a:ext cx="10075164" cy="838961"/>
          </a:xfrm>
          <a:custGeom>
            <a:avLst/>
            <a:gdLst>
              <a:gd name="connsiteX0" fmla="*/ 0 w 10075164"/>
              <a:gd name="connsiteY0" fmla="*/ 0 h 838961"/>
              <a:gd name="connsiteX1" fmla="*/ 0 w 10075164"/>
              <a:gd name="connsiteY1" fmla="*/ 838961 h 838961"/>
              <a:gd name="connsiteX2" fmla="*/ 10075164 w 10075164"/>
              <a:gd name="connsiteY2" fmla="*/ 838961 h 838961"/>
              <a:gd name="connsiteX3" fmla="*/ 10075164 w 10075164"/>
              <a:gd name="connsiteY3" fmla="*/ 0 h 838961"/>
              <a:gd name="connsiteX4" fmla="*/ 0 w 10075164"/>
              <a:gd name="connsiteY4" fmla="*/ 0 h 838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1">
                <a:moveTo>
                  <a:pt x="0" y="0"/>
                </a:moveTo>
                <a:lnTo>
                  <a:pt x="0" y="838961"/>
                </a:lnTo>
                <a:lnTo>
                  <a:pt x="10075164" y="838961"/>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9257" y="5033771"/>
            <a:ext cx="10075164" cy="838962"/>
          </a:xfrm>
          <a:custGeom>
            <a:avLst/>
            <a:gdLst>
              <a:gd name="connsiteX0" fmla="*/ 0 w 10075164"/>
              <a:gd name="connsiteY0" fmla="*/ 0 h 838962"/>
              <a:gd name="connsiteX1" fmla="*/ 0 w 10075164"/>
              <a:gd name="connsiteY1" fmla="*/ 838962 h 838962"/>
              <a:gd name="connsiteX2" fmla="*/ 10075164 w 10075164"/>
              <a:gd name="connsiteY2" fmla="*/ 838962 h 838962"/>
              <a:gd name="connsiteX3" fmla="*/ 10075164 w 10075164"/>
              <a:gd name="connsiteY3" fmla="*/ 0 h 838962"/>
              <a:gd name="connsiteX4" fmla="*/ 0 w 10075164"/>
              <a:gd name="connsiteY4" fmla="*/ 0 h 8389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38962">
                <a:moveTo>
                  <a:pt x="0" y="0"/>
                </a:moveTo>
                <a:lnTo>
                  <a:pt x="0" y="838962"/>
                </a:lnTo>
                <a:lnTo>
                  <a:pt x="10075164" y="838962"/>
                </a:lnTo>
                <a:lnTo>
                  <a:pt x="10075164"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9257" y="5885434"/>
            <a:ext cx="10075164" cy="825500"/>
          </a:xfrm>
          <a:custGeom>
            <a:avLst/>
            <a:gdLst>
              <a:gd name="connsiteX0" fmla="*/ 0 w 10075164"/>
              <a:gd name="connsiteY0" fmla="*/ 0 h 825500"/>
              <a:gd name="connsiteX1" fmla="*/ 10075164 w 10075164"/>
              <a:gd name="connsiteY1" fmla="*/ 0 h 825500"/>
              <a:gd name="connsiteX2" fmla="*/ 10075164 w 10075164"/>
              <a:gd name="connsiteY2" fmla="*/ 825499 h 825500"/>
              <a:gd name="connsiteX3" fmla="*/ 0 w 10075164"/>
              <a:gd name="connsiteY3" fmla="*/ 825499 h 825500"/>
              <a:gd name="connsiteX4" fmla="*/ 0 w 10075164"/>
              <a:gd name="connsiteY4" fmla="*/ 0 h 82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5164" h="825500">
                <a:moveTo>
                  <a:pt x="0" y="0"/>
                </a:moveTo>
                <a:lnTo>
                  <a:pt x="10075164" y="0"/>
                </a:lnTo>
                <a:lnTo>
                  <a:pt x="10075164" y="825499"/>
                </a:lnTo>
                <a:lnTo>
                  <a:pt x="0" y="82549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52500" y="381000"/>
            <a:ext cx="8593250" cy="1700466"/>
          </a:xfrm>
          <a:prstGeom prst="rect">
            <a:avLst/>
          </a:prstGeom>
          <a:noFill/>
        </p:spPr>
        <p:txBody>
          <a:bodyPr wrap="none" lIns="0" tIns="0" rIns="0" rtlCol="0">
            <a:spAutoFit/>
          </a:bodyPr>
          <a:lstStyle/>
          <a:p>
            <a:pPr>
              <a:lnSpc>
                <a:spcPts val="2800"/>
              </a:lnSpc>
              <a:tabLst>
                <a:tab pos="1663700" algn="l"/>
              </a:tabLst>
            </a:pPr>
            <a:r>
              <a:rPr lang="en-US" altLang="zh-CN" dirty="0"/>
              <a:t>	</a:t>
            </a:r>
            <a:r>
              <a:rPr lang="en-US" altLang="zh-CN" sz="3600" b="1" i="1" dirty="0">
                <a:solidFill>
                  <a:srgbClr val="FF0000"/>
                </a:solidFill>
                <a:effectLst>
                  <a:outerShdw blurRad="38100" dist="38100" dir="2700000" algn="tl">
                    <a:srgbClr val="000000">
                      <a:alpha val="43137"/>
                    </a:srgbClr>
                  </a:outerShdw>
                </a:effectLst>
                <a:latin typeface="Calibri" panose="020F0502020204030204" pitchFamily="34" charset="0"/>
              </a:rPr>
              <a:t>Archivos Resultante del Ensamblado</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800"/>
              </a:lnSpc>
              <a:tabLst>
                <a:tab pos="1663700" algn="l"/>
              </a:tabLst>
            </a:pPr>
            <a:r>
              <a:rPr lang="en-US" altLang="zh-CN" sz="3084" b="1" dirty="0">
                <a:solidFill>
                  <a:srgbClr val="000000"/>
                </a:solidFill>
                <a:latin typeface="Times New Roman" pitchFamily="18" charset="0"/>
                <a:cs typeface="Times New Roman" pitchFamily="18" charset="0"/>
              </a:rPr>
              <a:t>Tras</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el</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ensamblado</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del</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archivo</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*.asm</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se</a:t>
            </a:r>
          </a:p>
          <a:p>
            <a:pPr>
              <a:lnSpc>
                <a:spcPts val="3300"/>
              </a:lnSpc>
              <a:tabLst>
                <a:tab pos="1663700" algn="l"/>
              </a:tabLst>
            </a:pPr>
            <a:r>
              <a:rPr lang="en-US" altLang="zh-CN" sz="3084" b="1" dirty="0">
                <a:solidFill>
                  <a:srgbClr val="000000"/>
                </a:solidFill>
                <a:latin typeface="Times New Roman" pitchFamily="18" charset="0"/>
                <a:cs typeface="Times New Roman" pitchFamily="18" charset="0"/>
              </a:rPr>
              <a:t>producen</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varios</a:t>
            </a:r>
            <a:r>
              <a:rPr lang="en-US" altLang="zh-CN" sz="3084" dirty="0">
                <a:latin typeface="Times New Roman" pitchFamily="18" charset="0"/>
                <a:cs typeface="Times New Roman" pitchFamily="18" charset="0"/>
              </a:rPr>
              <a:t> </a:t>
            </a:r>
            <a:r>
              <a:rPr lang="en-US" altLang="zh-CN" sz="3084" b="1" dirty="0">
                <a:solidFill>
                  <a:srgbClr val="000000"/>
                </a:solidFill>
                <a:latin typeface="Times New Roman" pitchFamily="18" charset="0"/>
                <a:cs typeface="Times New Roman" pitchFamily="18" charset="0"/>
              </a:rPr>
              <a:t>archivos.</a:t>
            </a:r>
          </a:p>
        </p:txBody>
      </p:sp>
      <p:sp>
        <p:nvSpPr>
          <p:cNvPr id="16" name="TextBox 1"/>
          <p:cNvSpPr txBox="1"/>
          <p:nvPr/>
        </p:nvSpPr>
        <p:spPr>
          <a:xfrm>
            <a:off x="1384300" y="2247900"/>
            <a:ext cx="9000121" cy="3893374"/>
          </a:xfrm>
          <a:prstGeom prst="rect">
            <a:avLst/>
          </a:prstGeom>
          <a:noFill/>
        </p:spPr>
        <p:txBody>
          <a:bodyPr wrap="square" lIns="0" tIns="0" rIns="0" rtlCol="0">
            <a:spAutoFit/>
          </a:bodyPr>
          <a:lstStyle/>
          <a:p>
            <a:pPr>
              <a:lnSpc>
                <a:spcPts val="2400"/>
              </a:lnSpc>
              <a:tabLst/>
            </a:pPr>
            <a:r>
              <a:rPr lang="en-US" altLang="zh-CN" sz="2645" b="1"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Archivo</a:t>
            </a:r>
            <a:r>
              <a:rPr lang="en-US" altLang="zh-CN" sz="2645"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645" b="1"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ejecutable</a:t>
            </a:r>
            <a:r>
              <a:rPr lang="en-US" altLang="zh-CN" sz="2645"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645" b="1"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o</a:t>
            </a:r>
            <a:r>
              <a:rPr lang="en-US" altLang="zh-CN" sz="2645"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645" b="1"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hexadecimal.</a:t>
            </a:r>
            <a:r>
              <a:rPr lang="en-US" altLang="zh-CN" sz="2645"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Es</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un</a:t>
            </a:r>
            <a:r>
              <a:rPr lang="en-US" altLang="zh-CN" sz="2645" dirty="0">
                <a:latin typeface="Times New Roman" pitchFamily="18" charset="0"/>
                <a:cs typeface="Times New Roman" pitchFamily="18" charset="0"/>
              </a:rPr>
              <a:t> </a:t>
            </a:r>
            <a:r>
              <a:rPr lang="en-US" altLang="zh-CN" sz="2645" b="1" dirty="0" err="1">
                <a:solidFill>
                  <a:srgbClr val="000000"/>
                </a:solidFill>
                <a:latin typeface="Times New Roman" pitchFamily="18" charset="0"/>
                <a:cs typeface="Times New Roman" pitchFamily="18" charset="0"/>
              </a:rPr>
              <a:t>archivo</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con la</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extensión</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*.hex</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Contiene</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los</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códigos</a:t>
            </a:r>
            <a:r>
              <a:rPr lang="en-US" altLang="zh-CN" sz="2645" dirty="0">
                <a:latin typeface="Times New Roman" pitchFamily="18" charset="0"/>
                <a:cs typeface="Times New Roman" pitchFamily="18" charset="0"/>
              </a:rPr>
              <a:t> </a:t>
            </a:r>
            <a:r>
              <a:rPr lang="en-US" altLang="zh-CN" sz="2645" b="1" dirty="0" err="1">
                <a:solidFill>
                  <a:srgbClr val="000000"/>
                </a:solidFill>
                <a:latin typeface="Times New Roman" pitchFamily="18" charset="0"/>
                <a:cs typeface="Times New Roman" pitchFamily="18" charset="0"/>
              </a:rPr>
              <a:t>maquina</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del </a:t>
            </a:r>
            <a:r>
              <a:rPr lang="en-US" altLang="zh-CN" sz="2645" b="1" dirty="0" err="1">
                <a:solidFill>
                  <a:srgbClr val="000000"/>
                </a:solidFill>
                <a:latin typeface="Times New Roman" pitchFamily="18" charset="0"/>
                <a:cs typeface="Times New Roman" pitchFamily="18" charset="0"/>
              </a:rPr>
              <a:t>programa</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que</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servirán</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para</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grabar</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la</a:t>
            </a:r>
            <a:r>
              <a:rPr lang="en-US" altLang="zh-CN" sz="2645" dirty="0">
                <a:latin typeface="Times New Roman" pitchFamily="18" charset="0"/>
                <a:cs typeface="Times New Roman" pitchFamily="18" charset="0"/>
              </a:rPr>
              <a:t> </a:t>
            </a:r>
            <a:r>
              <a:rPr lang="en-US" altLang="zh-CN" sz="2645" b="1" dirty="0" err="1">
                <a:solidFill>
                  <a:srgbClr val="000000"/>
                </a:solidFill>
                <a:latin typeface="Times New Roman" pitchFamily="18" charset="0"/>
                <a:cs typeface="Times New Roman" pitchFamily="18" charset="0"/>
              </a:rPr>
              <a:t>memoria</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de </a:t>
            </a:r>
            <a:r>
              <a:rPr lang="en-US" altLang="zh-CN" sz="2645" b="1" dirty="0" err="1">
                <a:solidFill>
                  <a:srgbClr val="000000"/>
                </a:solidFill>
                <a:latin typeface="Times New Roman" pitchFamily="18" charset="0"/>
                <a:cs typeface="Times New Roman" pitchFamily="18" charset="0"/>
              </a:rPr>
              <a:t>programa</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del</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microcontrolador</a:t>
            </a:r>
          </a:p>
          <a:p>
            <a:pPr>
              <a:lnSpc>
                <a:spcPts val="1000"/>
              </a:lnSpc>
            </a:pPr>
            <a:endParaRPr lang="en-US" altLang="zh-CN" dirty="0"/>
          </a:p>
          <a:p>
            <a:pPr>
              <a:lnSpc>
                <a:spcPts val="2400"/>
              </a:lnSpc>
              <a:tabLst/>
            </a:pPr>
            <a:r>
              <a:rPr lang="en-US" altLang="zh-CN" sz="2645" b="1"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Archivo</a:t>
            </a:r>
            <a:r>
              <a:rPr lang="en-US" altLang="zh-CN" sz="2645"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645" b="1"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2645"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645" b="1"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errores.</a:t>
            </a:r>
            <a:r>
              <a:rPr lang="en-US" altLang="zh-CN" sz="2645"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Es</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un</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archivo</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con</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la</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extension *.err</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Contiene</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los</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errores</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producidos</a:t>
            </a:r>
            <a:r>
              <a:rPr lang="en-US" altLang="zh-CN" sz="2645" dirty="0">
                <a:latin typeface="Times New Roman" pitchFamily="18" charset="0"/>
                <a:cs typeface="Times New Roman" pitchFamily="18" charset="0"/>
              </a:rPr>
              <a:t> </a:t>
            </a:r>
            <a:r>
              <a:rPr lang="en-US" altLang="zh-CN" sz="2645" b="1" dirty="0" err="1">
                <a:solidFill>
                  <a:srgbClr val="000000"/>
                </a:solidFill>
                <a:latin typeface="Times New Roman" pitchFamily="18" charset="0"/>
                <a:cs typeface="Times New Roman" pitchFamily="18" charset="0"/>
              </a:rPr>
              <a:t>durante</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el </a:t>
            </a:r>
            <a:r>
              <a:rPr lang="en-US" altLang="zh-CN" sz="2645" b="1" dirty="0" err="1">
                <a:solidFill>
                  <a:srgbClr val="000000"/>
                </a:solidFill>
                <a:latin typeface="Times New Roman" pitchFamily="18" charset="0"/>
                <a:cs typeface="Times New Roman" pitchFamily="18" charset="0"/>
              </a:rPr>
              <a:t>proceso</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de</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ensamblado.</a:t>
            </a:r>
          </a:p>
          <a:p>
            <a:pPr>
              <a:lnSpc>
                <a:spcPts val="1000"/>
              </a:lnSpc>
            </a:pPr>
            <a:endParaRPr lang="en-US" altLang="zh-CN" dirty="0"/>
          </a:p>
          <a:p>
            <a:pPr>
              <a:lnSpc>
                <a:spcPts val="2400"/>
              </a:lnSpc>
              <a:tabLst/>
            </a:pPr>
            <a:r>
              <a:rPr lang="en-US" altLang="zh-CN" sz="2645" b="1" i="1" u="sng"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Archivo</a:t>
            </a:r>
            <a:r>
              <a:rPr lang="en-US" altLang="zh-CN" sz="2645" b="1"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de </a:t>
            </a:r>
            <a:r>
              <a:rPr lang="en-US" altLang="zh-CN" sz="2645" b="1" i="1" u="sng"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reporte</a:t>
            </a:r>
            <a:r>
              <a:rPr lang="en-US" altLang="zh-CN" sz="2645" b="1"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645" i="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Es</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un</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archivo</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con</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la</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extensión</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a:t>
            </a:r>
            <a:r>
              <a:rPr lang="en-US" altLang="zh-CN" sz="2645" b="1" dirty="0" err="1">
                <a:solidFill>
                  <a:srgbClr val="000000"/>
                </a:solidFill>
                <a:latin typeface="Times New Roman" pitchFamily="18" charset="0"/>
                <a:cs typeface="Times New Roman" pitchFamily="18" charset="0"/>
              </a:rPr>
              <a:t>lst</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a:t>
            </a:r>
          </a:p>
          <a:p>
            <a:pPr>
              <a:lnSpc>
                <a:spcPts val="2800"/>
              </a:lnSpc>
              <a:tabLst/>
            </a:pPr>
            <a:r>
              <a:rPr lang="en-US" altLang="zh-CN" sz="2645" b="1" dirty="0">
                <a:solidFill>
                  <a:srgbClr val="000000"/>
                </a:solidFill>
                <a:latin typeface="Times New Roman" pitchFamily="18" charset="0"/>
                <a:cs typeface="Times New Roman" pitchFamily="18" charset="0"/>
              </a:rPr>
              <a:t>Contiene</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toda</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la</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información</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del</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programa:</a:t>
            </a:r>
            <a:r>
              <a:rPr lang="en-US" altLang="zh-CN" sz="2645" dirty="0">
                <a:latin typeface="Times New Roman" pitchFamily="18" charset="0"/>
                <a:cs typeface="Times New Roman" pitchFamily="18" charset="0"/>
              </a:rPr>
              <a:t> </a:t>
            </a:r>
            <a:r>
              <a:rPr lang="en-US" altLang="zh-CN" sz="2645" b="1" dirty="0" err="1">
                <a:solidFill>
                  <a:srgbClr val="000000"/>
                </a:solidFill>
                <a:latin typeface="Times New Roman" pitchFamily="18" charset="0"/>
                <a:cs typeface="Times New Roman" pitchFamily="18" charset="0"/>
              </a:rPr>
              <a:t>codigo</a:t>
            </a:r>
            <a:r>
              <a:rPr lang="en-US" altLang="zh-CN" sz="2645" b="1" dirty="0">
                <a:solidFill>
                  <a:srgbClr val="000000"/>
                </a:solidFill>
                <a:latin typeface="Times New Roman" pitchFamily="18" charset="0"/>
                <a:cs typeface="Times New Roman" pitchFamily="18" charset="0"/>
              </a:rPr>
              <a:t> </a:t>
            </a:r>
            <a:r>
              <a:rPr lang="en-US" altLang="zh-CN" sz="2645" b="1" dirty="0" err="1">
                <a:solidFill>
                  <a:srgbClr val="000000"/>
                </a:solidFill>
                <a:latin typeface="Times New Roman" pitchFamily="18" charset="0"/>
                <a:cs typeface="Times New Roman" pitchFamily="18" charset="0"/>
              </a:rPr>
              <a:t>fuente</a:t>
            </a:r>
            <a:r>
              <a:rPr lang="en-US" altLang="zh-CN" sz="2645" b="1" dirty="0">
                <a:solidFill>
                  <a:srgbClr val="000000"/>
                </a:solidFill>
                <a:latin typeface="Times New Roman" pitchFamily="18" charset="0"/>
                <a:cs typeface="Times New Roman" pitchFamily="18" charset="0"/>
              </a:rPr>
              <a:t>,</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códigos</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maquina,</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direcciones</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de</a:t>
            </a:r>
            <a:r>
              <a:rPr lang="en-US" altLang="zh-CN" sz="2645" dirty="0">
                <a:latin typeface="Times New Roman" pitchFamily="18" charset="0"/>
                <a:cs typeface="Times New Roman" pitchFamily="18" charset="0"/>
              </a:rPr>
              <a:t> </a:t>
            </a:r>
            <a:r>
              <a:rPr lang="en-US" altLang="zh-CN" sz="2645" b="1" dirty="0" err="1">
                <a:solidFill>
                  <a:srgbClr val="000000"/>
                </a:solidFill>
                <a:latin typeface="Times New Roman" pitchFamily="18" charset="0"/>
                <a:cs typeface="Times New Roman" pitchFamily="18" charset="0"/>
              </a:rPr>
              <a:t>cada</a:t>
            </a:r>
            <a:r>
              <a:rPr lang="en-US" altLang="zh-CN" sz="2645" b="1" dirty="0">
                <a:solidFill>
                  <a:srgbClr val="000000"/>
                </a:solidFill>
                <a:latin typeface="Times New Roman" pitchFamily="18" charset="0"/>
                <a:cs typeface="Times New Roman" pitchFamily="18" charset="0"/>
              </a:rPr>
              <a:t> </a:t>
            </a:r>
            <a:r>
              <a:rPr lang="en-US" altLang="zh-CN" sz="2645" b="1" dirty="0" err="1">
                <a:solidFill>
                  <a:srgbClr val="000000"/>
                </a:solidFill>
                <a:latin typeface="Times New Roman" pitchFamily="18" charset="0"/>
                <a:cs typeface="Times New Roman" pitchFamily="18" charset="0"/>
              </a:rPr>
              <a:t>instrucción</a:t>
            </a:r>
            <a:r>
              <a:rPr lang="en-US" altLang="zh-CN" sz="2645" b="1" dirty="0">
                <a:solidFill>
                  <a:srgbClr val="000000"/>
                </a:solidFill>
                <a:latin typeface="Times New Roman" pitchFamily="18" charset="0"/>
                <a:cs typeface="Times New Roman" pitchFamily="18" charset="0"/>
              </a:rPr>
              <a:t>,</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errores</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producidos,</a:t>
            </a:r>
            <a:r>
              <a:rPr lang="en-US" altLang="zh-CN" sz="2645" dirty="0">
                <a:latin typeface="Times New Roman" pitchFamily="18" charset="0"/>
                <a:cs typeface="Times New Roman" pitchFamily="18" charset="0"/>
              </a:rPr>
              <a:t> </a:t>
            </a:r>
            <a:r>
              <a:rPr lang="en-US" altLang="zh-CN" sz="2645" b="1" dirty="0">
                <a:solidFill>
                  <a:srgbClr val="000000"/>
                </a:solidFill>
                <a:latin typeface="Times New Roman" pitchFamily="18" charset="0"/>
                <a:cs typeface="Times New Roman" pitchFamily="18" charset="0"/>
              </a:rPr>
              <a:t>etc.</a:t>
            </a:r>
          </a:p>
        </p:txBody>
      </p:sp>
    </p:spTree>
    <p:extLst>
      <p:ext uri="{BB962C8B-B14F-4D97-AF65-F5344CB8AC3E}">
        <p14:creationId xmlns:p14="http://schemas.microsoft.com/office/powerpoint/2010/main" val="276833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9336</TotalTime>
  <Words>18095</Words>
  <Application>Microsoft Office PowerPoint</Application>
  <PresentationFormat>Personalizado</PresentationFormat>
  <Paragraphs>3549</Paragraphs>
  <Slides>220</Slides>
  <Notes>92</Notes>
  <HiddenSlides>0</HiddenSlides>
  <MMClips>0</MMClips>
  <ScaleCrop>false</ScaleCrop>
  <HeadingPairs>
    <vt:vector size="8" baseType="variant">
      <vt:variant>
        <vt:lpstr>Fuentes usadas</vt:lpstr>
      </vt:variant>
      <vt:variant>
        <vt:i4>14</vt:i4>
      </vt:variant>
      <vt:variant>
        <vt:lpstr>Tema</vt:lpstr>
      </vt:variant>
      <vt:variant>
        <vt:i4>1</vt:i4>
      </vt:variant>
      <vt:variant>
        <vt:lpstr>Servidores OLE incrustados</vt:lpstr>
      </vt:variant>
      <vt:variant>
        <vt:i4>1</vt:i4>
      </vt:variant>
      <vt:variant>
        <vt:lpstr>Títulos de diapositiva</vt:lpstr>
      </vt:variant>
      <vt:variant>
        <vt:i4>220</vt:i4>
      </vt:variant>
    </vt:vector>
  </HeadingPairs>
  <TitlesOfParts>
    <vt:vector size="236" baseType="lpstr">
      <vt:lpstr>Arial Unicode MS</vt:lpstr>
      <vt:lpstr>Arial</vt:lpstr>
      <vt:lpstr>Arial Black</vt:lpstr>
      <vt:lpstr>Arial Narrow</vt:lpstr>
      <vt:lpstr>Calibri</vt:lpstr>
      <vt:lpstr>Cambria Math</vt:lpstr>
      <vt:lpstr>Consolas</vt:lpstr>
      <vt:lpstr>Corbel</vt:lpstr>
      <vt:lpstr>Courier New</vt:lpstr>
      <vt:lpstr>Segoe UI</vt:lpstr>
      <vt:lpstr>Symbol</vt:lpstr>
      <vt:lpstr>Tahoma</vt:lpstr>
      <vt:lpstr>Times New Roman</vt:lpstr>
      <vt:lpstr>Verdana</vt:lpstr>
      <vt:lpstr>Office Theme</vt:lpstr>
      <vt:lpstr>Imagen de mapa de bits</vt:lpstr>
      <vt:lpstr>Presentación de PowerPoint</vt:lpstr>
      <vt:lpstr>Para reflexionar antes de la cursada</vt:lpstr>
      <vt:lpstr>Web Personal www.licrgarcia.wixsite.com.ar/misitio</vt:lpstr>
      <vt:lpstr>Web Personal www.licrgarcia.wixsite.com.ar/misitio</vt:lpstr>
      <vt:lpstr>Presentación de PowerPoint</vt:lpstr>
      <vt:lpstr>Presentación de PowerPoint</vt:lpstr>
      <vt:lpstr>Clase 1</vt:lpstr>
      <vt:lpstr>Definición de un sistema programable </vt:lpstr>
      <vt:lpstr>Aplicaciones de un sistema microprogramable </vt:lpstr>
      <vt:lpstr>Componentes de un Microprogramable</vt:lpstr>
      <vt:lpstr>Definiciones</vt:lpstr>
      <vt:lpstr>Sistemas Microprogramables</vt:lpstr>
      <vt:lpstr>Estructura Básica de un Microprogramable</vt:lpstr>
      <vt:lpstr>Estructura Básica de un Microprogramable</vt:lpstr>
      <vt:lpstr>Estructura Básica de un Microprogramable</vt:lpstr>
      <vt:lpstr>Presentación de PowerPoint</vt:lpstr>
      <vt:lpstr>Presentación de PowerPoint</vt:lpstr>
      <vt:lpstr>Presentación de PowerPoint</vt:lpstr>
      <vt:lpstr>Clase 2</vt:lpstr>
      <vt:lpstr>Arquitectura Detallada de un Microcontrolador</vt:lpstr>
      <vt:lpstr>Organización y Gestión de la Memoria</vt:lpstr>
      <vt:lpstr>Presentación de PowerPoint</vt:lpstr>
      <vt:lpstr>Arquitectura Interna PIC16Fxx</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Clase 3</vt:lpstr>
      <vt:lpstr>Arquitectura de Computadoras</vt:lpstr>
      <vt:lpstr>Memoria de Datos</vt:lpstr>
      <vt:lpstr>Unidad Aritmético Lógica</vt:lpstr>
      <vt:lpstr>Presentación de PowerPoint</vt:lpstr>
      <vt:lpstr>Presentación de PowerPoint</vt:lpstr>
      <vt:lpstr>Clase 4</vt:lpstr>
      <vt:lpstr>Presentación de PowerPoint</vt:lpstr>
      <vt:lpstr>Presentación de PowerPoint</vt:lpstr>
      <vt:lpstr>Registros de Trabajo</vt:lpstr>
      <vt:lpstr>Presentación de PowerPoint</vt:lpstr>
      <vt:lpstr>Arquitectura Interna PIC16Fxx</vt:lpstr>
      <vt:lpstr>Presentación de PowerPoint</vt:lpstr>
      <vt:lpstr>Registro INDF (00h y 80h)</vt:lpstr>
      <vt:lpstr>Registro TMR0 (01h)</vt:lpstr>
      <vt:lpstr>El Contador de programa PC  PCL(002h y 082h) PCLATH (00Ah y 08Ah)</vt:lpstr>
      <vt:lpstr>Registro FSR (04h y 84h)</vt:lpstr>
      <vt:lpstr>Registro TRISA y TRISB (85h y 86h)</vt:lpstr>
      <vt:lpstr>Clase 5</vt:lpstr>
      <vt:lpstr>Registro PORTA y PORTB (05h y 06h)</vt:lpstr>
      <vt:lpstr>Registro EEDATA (08h) Registro EEADR (09h)</vt:lpstr>
      <vt:lpstr>Registro EECON1 (88h)</vt:lpstr>
      <vt:lpstr>Registro EECON2 (89h)</vt:lpstr>
      <vt:lpstr>Registro INTCON (0Bh y 8Bh)</vt:lpstr>
      <vt:lpstr>Registro OPTION (80h) (1)</vt:lpstr>
      <vt:lpstr>Presentación de PowerPoint</vt:lpstr>
      <vt:lpstr>Registro OPTION (80h) (2)</vt:lpstr>
      <vt:lpstr>Cuestionario (20 minutos)</vt:lpstr>
      <vt:lpstr>Clase 6</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Uso del Timer 0 para la familia PIC16Fxxx</vt:lpstr>
      <vt:lpstr>Registros que se utilizan</vt:lpstr>
      <vt:lpstr>Timer 0 como Contador de Eventos</vt:lpstr>
      <vt:lpstr>Timer 0 como Contador de Tiempos</vt:lpstr>
      <vt:lpstr>Timer 0 como Contador de Eventos</vt:lpstr>
      <vt:lpstr>Timer 0 como Temporizador</vt:lpstr>
      <vt:lpstr>Timer 0 como Temporizador</vt:lpstr>
      <vt:lpstr>Timer 0 como Temporizador</vt:lpstr>
      <vt:lpstr>Timer 0 como Temporizador</vt:lpstr>
      <vt:lpstr>Timer 0 como Temporizador</vt:lpstr>
      <vt:lpstr>Timer 0 como Temporizador</vt:lpstr>
      <vt:lpstr>Cuestionario (20 minutos)</vt:lpstr>
      <vt:lpstr>Clase 9</vt:lpstr>
      <vt:lpstr>Tipos de Direccionamiento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Clase 8 a 19</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Guía de Lectura (Obligatoria)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Configuración Básica MP LAB</vt:lpstr>
      <vt:lpstr>MPLab Pantalla Inicial</vt:lpstr>
      <vt:lpstr>MPLab – Proyect Wizard</vt:lpstr>
      <vt:lpstr>MPLab – Seleccionar Microcontrolador</vt:lpstr>
      <vt:lpstr>MPLab – Seleccionar Lenguaje de Programación</vt:lpstr>
      <vt:lpstr>MPLab – Identificar Proyecto</vt:lpstr>
      <vt:lpstr>Presentación de PowerPoint</vt:lpstr>
      <vt:lpstr>MPLab – Estructura de un Proyecto</vt:lpstr>
      <vt:lpstr>Menú Project, Build options</vt:lpstr>
      <vt:lpstr>Simulador - Seteo</vt:lpstr>
      <vt:lpstr>Simulador - Seteo</vt:lpstr>
      <vt:lpstr>Simulador - Seteo</vt:lpstr>
      <vt:lpstr>Practica Programación Assembler</vt:lpstr>
      <vt:lpstr>Presentación de PowerPoint</vt:lpstr>
      <vt:lpstr>Presentación de PowerPoint</vt:lpstr>
      <vt:lpstr>Presentación de PowerPoint</vt:lpstr>
      <vt:lpstr>Presentación de PowerPoint</vt:lpstr>
      <vt:lpstr>Primer Programa Assembler</vt:lpstr>
      <vt:lpstr>Primer Programa ASSEMBLER</vt:lpstr>
      <vt:lpstr>Primer Programa ASSEMBLER (14 bits)</vt:lpstr>
      <vt:lpstr>Primer Programa ASSEMBLER (Comportamiento de las instrucciones)</vt:lpstr>
      <vt:lpstr>Practica Programación Assembler</vt:lpstr>
      <vt:lpstr>Presentación de PowerPoint</vt:lpstr>
      <vt:lpstr>Presentación de PowerPoint</vt:lpstr>
      <vt:lpstr>Presentación de PowerPoint</vt:lpstr>
      <vt:lpstr>Presentación de PowerPoint</vt:lpstr>
      <vt:lpstr>Practica Programación Assembler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Arquitectura de Computadoras</vt:lpstr>
      <vt:lpstr>Presentación de PowerPoint</vt:lpstr>
      <vt:lpstr>Presentación de PowerPoint</vt:lpstr>
      <vt:lpstr>Presentación de PowerPoint</vt:lpstr>
      <vt:lpstr>Ascensor – Plaqueta</vt:lpstr>
      <vt:lpstr>Diagrama Eléctrico Ascensor</vt:lpstr>
      <vt:lpstr>Diagrama de Utilización</vt:lpstr>
      <vt:lpstr>Presentación de PowerPoint</vt:lpstr>
      <vt:lpstr>Display 7 segmentos</vt:lpstr>
      <vt:lpstr>Conexión Motor</vt:lpstr>
      <vt:lpstr>Pulsores</vt:lpstr>
      <vt:lpstr>Sensores de Piso</vt:lpstr>
      <vt:lpstr>Presentación de PowerPoint</vt:lpstr>
      <vt:lpstr>Diagrama de Flujo</vt:lpstr>
      <vt:lpstr>Diagrama de Flujo</vt:lpstr>
      <vt:lpstr>Diagrama de Flujo</vt:lpstr>
      <vt:lpstr>Diagrama de Utilización</vt:lpstr>
      <vt:lpstr>Registros del PICF16</vt:lpstr>
      <vt:lpstr>Registros a utilizar</vt:lpstr>
      <vt:lpstr>Registros a utilizar</vt:lpstr>
      <vt:lpstr>Entregables</vt:lpstr>
      <vt:lpstr>Programa Ascensor</vt:lpstr>
      <vt:lpstr>Programa Ascensor</vt:lpstr>
      <vt:lpstr>Programa</vt:lpstr>
      <vt:lpstr>Programa Ascensor</vt:lpstr>
      <vt:lpstr>Programa Ascensor</vt:lpstr>
      <vt:lpstr>Programa Ascensor</vt:lpstr>
      <vt:lpstr>Programa Ascensor</vt:lpstr>
      <vt:lpstr>Programa Ascensor</vt:lpstr>
      <vt:lpstr>Programa Ascensor</vt:lpstr>
      <vt:lpstr>Programa Ascensor</vt:lpstr>
      <vt:lpstr>Programa Ascensor</vt:lpstr>
      <vt:lpstr>Guía de los conceptos necesarios para la resolución el primer TP</vt:lpstr>
      <vt:lpstr>Descripción de la consigna</vt:lpstr>
      <vt:lpstr>Entregables</vt:lpstr>
      <vt:lpstr>Ejercicio 1: Demoras sin Timer 0</vt:lpstr>
      <vt:lpstr>Ejercicio 1: Demoras sin Timer 0</vt:lpstr>
      <vt:lpstr>Ejercicio 2: Manejo de Pulsadores</vt:lpstr>
      <vt:lpstr>Ejercicio 2: Manejo de Pulsadores</vt:lpstr>
      <vt:lpstr>Ejercicio 2: Manejo de Pulsadores</vt:lpstr>
      <vt:lpstr>Ejercicio 2: Manejo de Pulsadores</vt:lpstr>
      <vt:lpstr>Ejercicio 2: Manejo de Pulsadores</vt:lpstr>
      <vt:lpstr>Ejercicio 2: Manejo de Pulsadores</vt:lpstr>
      <vt:lpstr>Ejercicio 2: Manejo de Pulsadores</vt:lpstr>
      <vt:lpstr>Ejercicio 2: Manejo de Pulsadores</vt:lpstr>
      <vt:lpstr>Ejercicio 3: Manejo de Displays</vt:lpstr>
      <vt:lpstr>Ejercicio 3: Manejo de Displays</vt:lpstr>
      <vt:lpstr>Ejercicio 3: Manejo de Displays</vt:lpstr>
      <vt:lpstr>Ejercicio 3: Manejo de Displays</vt:lpstr>
      <vt:lpstr>Temas del segundo parcial (Viernes 1/11 - Lunes 4/11)</vt:lpstr>
      <vt:lpstr>Temas del segundo parcial (26/10)</vt:lpstr>
      <vt:lpstr>Resolución 2do. Parcial</vt:lpstr>
      <vt:lpstr>Resolución 2do. Parcial</vt:lpstr>
      <vt:lpstr>Resolución 2do. Parcial</vt:lpstr>
      <vt:lpstr>Resolución 2do. Parcial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licrg</dc:creator>
  <cp:lastModifiedBy>Roberto García</cp:lastModifiedBy>
  <cp:revision>326</cp:revision>
  <cp:lastPrinted>2015-08-08T13:24:33Z</cp:lastPrinted>
  <dcterms:created xsi:type="dcterms:W3CDTF">2006-08-16T00:00:00Z</dcterms:created>
  <dcterms:modified xsi:type="dcterms:W3CDTF">2020-11-02T13:05:27Z</dcterms:modified>
</cp:coreProperties>
</file>